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0" autoAdjust="0"/>
  </p:normalViewPr>
  <p:slideViewPr>
    <p:cSldViewPr>
      <p:cViewPr varScale="1">
        <p:scale>
          <a:sx n="105" d="100"/>
          <a:sy n="105" d="100"/>
        </p:scale>
        <p:origin x="-18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32342-6529-4E0F-9207-EAFB85623680}" type="doc">
      <dgm:prSet loTypeId="urn:microsoft.com/office/officeart/2005/8/layout/hList3" loCatId="list" qsTypeId="urn:microsoft.com/office/officeart/2005/8/quickstyle/simple1#11" qsCatId="simple" csTypeId="urn:microsoft.com/office/officeart/2005/8/colors/accent1_2#11" csCatId="accent1" phldr="1"/>
      <dgm:spPr/>
      <dgm:t>
        <a:bodyPr/>
        <a:lstStyle/>
        <a:p>
          <a:endParaRPr lang="en-GB"/>
        </a:p>
      </dgm:t>
    </dgm:pt>
    <dgm:pt modelId="{580302A5-5764-43C4-9EB4-58D3A3815EC5}">
      <dgm:prSet phldrT="[Text]"/>
      <dgm:spPr/>
      <dgm:t>
        <a:bodyPr/>
        <a:lstStyle/>
        <a:p>
          <a:r>
            <a:rPr lang="de-DE" dirty="0" smtClean="0"/>
            <a:t>Implementation gaps of waste policies in many EU countries</a:t>
          </a:r>
          <a:endParaRPr lang="en-GB" dirty="0"/>
        </a:p>
      </dgm:t>
    </dgm:pt>
    <dgm:pt modelId="{31CE0C4A-ACAA-42E9-BC2E-A3D03494195D}" type="parTrans" cxnId="{608381CD-4298-43AB-B282-AD3115019BE1}">
      <dgm:prSet/>
      <dgm:spPr/>
      <dgm:t>
        <a:bodyPr/>
        <a:lstStyle/>
        <a:p>
          <a:endParaRPr lang="en-GB"/>
        </a:p>
      </dgm:t>
    </dgm:pt>
    <dgm:pt modelId="{36C415D3-7146-4C77-A965-A1AA5C26EEDD}" type="sibTrans" cxnId="{608381CD-4298-43AB-B282-AD3115019BE1}">
      <dgm:prSet/>
      <dgm:spPr/>
      <dgm:t>
        <a:bodyPr/>
        <a:lstStyle/>
        <a:p>
          <a:endParaRPr lang="en-GB"/>
        </a:p>
      </dgm:t>
    </dgm:pt>
    <dgm:pt modelId="{1D3E9379-4FDC-4177-A165-7423011DF92C}">
      <dgm:prSet phldrT="[Text]"/>
      <dgm:spPr/>
      <dgm:t>
        <a:bodyPr/>
        <a:lstStyle/>
        <a:p>
          <a:pPr defTabSz="755650">
            <a:lnSpc>
              <a:spcPct val="90000"/>
            </a:lnSpc>
            <a:spcBef>
              <a:spcPct val="0"/>
            </a:spcBef>
            <a:spcAft>
              <a:spcPct val="35000"/>
            </a:spcAft>
          </a:pPr>
          <a:r>
            <a:rPr lang="de-DE" dirty="0" smtClean="0">
              <a:solidFill>
                <a:schemeClr val="tx1"/>
              </a:solidFill>
            </a:rPr>
            <a:t>EU Commissioner Potocnik (2011): calls for</a:t>
          </a:r>
          <a:r>
            <a:rPr lang="en-GB" dirty="0" smtClean="0">
              <a:solidFill>
                <a:schemeClr val="tx1"/>
              </a:solidFill>
            </a:rPr>
            <a:t> an enhanced EEA role in support of EU environment policy implementation.</a:t>
          </a:r>
        </a:p>
        <a:p>
          <a:pPr defTabSz="755650">
            <a:lnSpc>
              <a:spcPct val="90000"/>
            </a:lnSpc>
            <a:spcBef>
              <a:spcPct val="0"/>
            </a:spcBef>
            <a:spcAft>
              <a:spcPct val="35000"/>
            </a:spcAft>
          </a:pPr>
          <a:endParaRPr lang="de-DE" dirty="0" smtClean="0"/>
        </a:p>
      </dgm:t>
    </dgm:pt>
    <dgm:pt modelId="{9399498C-77FB-42B3-A8D2-BE2F76C7F55A}" type="parTrans" cxnId="{1650416F-5522-411F-8EF6-E8999EA14273}">
      <dgm:prSet/>
      <dgm:spPr/>
      <dgm:t>
        <a:bodyPr/>
        <a:lstStyle/>
        <a:p>
          <a:endParaRPr lang="en-GB"/>
        </a:p>
      </dgm:t>
    </dgm:pt>
    <dgm:pt modelId="{0E0FCEA1-2325-41A9-8DDB-6FFD47AF0D1D}" type="sibTrans" cxnId="{1650416F-5522-411F-8EF6-E8999EA14273}">
      <dgm:prSet/>
      <dgm:spPr/>
      <dgm:t>
        <a:bodyPr/>
        <a:lstStyle/>
        <a:p>
          <a:endParaRPr lang="en-GB"/>
        </a:p>
      </dgm:t>
    </dgm:pt>
    <dgm:pt modelId="{AD7791FC-9A8E-479E-A354-2F05DC10BA4A}">
      <dgm:prSet phldrT="[Text]"/>
      <dgm:spPr/>
      <dgm:t>
        <a:bodyPr/>
        <a:lstStyle/>
        <a:p>
          <a:endParaRPr lang="de-DE" dirty="0" smtClean="0"/>
        </a:p>
        <a:p>
          <a:pPr marL="0" marR="0" indent="0" defTabSz="914400" eaLnBrk="1" fontAlgn="auto" latinLnBrk="0" hangingPunct="1">
            <a:lnSpc>
              <a:spcPct val="100000"/>
            </a:lnSpc>
            <a:spcBef>
              <a:spcPts val="0"/>
            </a:spcBef>
            <a:spcAft>
              <a:spcPts val="0"/>
            </a:spcAft>
            <a:buClrTx/>
            <a:buSzTx/>
            <a:buFontTx/>
            <a:buNone/>
            <a:tabLst/>
            <a:defRPr/>
          </a:pPr>
          <a:r>
            <a:rPr lang="de-DE" dirty="0" smtClean="0">
              <a:solidFill>
                <a:schemeClr val="tx1"/>
              </a:solidFill>
            </a:rPr>
            <a:t>EC communication on implementing environmental law (2012):</a:t>
          </a:r>
        </a:p>
        <a:p>
          <a:pPr marL="0" marR="0" indent="0" defTabSz="914400" eaLnBrk="1" fontAlgn="auto" latinLnBrk="0" hangingPunct="1">
            <a:lnSpc>
              <a:spcPct val="100000"/>
            </a:lnSpc>
            <a:spcBef>
              <a:spcPts val="0"/>
            </a:spcBef>
            <a:spcAft>
              <a:spcPts val="0"/>
            </a:spcAft>
            <a:buClrTx/>
            <a:buSzTx/>
            <a:buFontTx/>
            <a:buNone/>
            <a:tabLst/>
            <a:defRPr/>
          </a:pPr>
          <a:r>
            <a:rPr lang="de-DE" dirty="0" smtClean="0">
              <a:solidFill>
                <a:schemeClr val="tx1"/>
              </a:solidFill>
            </a:rPr>
            <a:t>Better implementation needed, including of waste policies</a:t>
          </a:r>
        </a:p>
        <a:p>
          <a:pPr defTabSz="800100">
            <a:lnSpc>
              <a:spcPct val="90000"/>
            </a:lnSpc>
            <a:spcBef>
              <a:spcPct val="0"/>
            </a:spcBef>
            <a:spcAft>
              <a:spcPct val="35000"/>
            </a:spcAft>
          </a:pPr>
          <a:endParaRPr lang="en-GB" dirty="0" smtClean="0">
            <a:solidFill>
              <a:schemeClr val="tx1"/>
            </a:solidFill>
          </a:endParaRPr>
        </a:p>
        <a:p>
          <a:endParaRPr lang="de-DE" dirty="0" smtClean="0"/>
        </a:p>
      </dgm:t>
    </dgm:pt>
    <dgm:pt modelId="{6D684840-A79A-4A4E-A103-58B3358BDC7A}" type="parTrans" cxnId="{86237340-D124-479B-BBA2-495CA8A89FD9}">
      <dgm:prSet/>
      <dgm:spPr/>
      <dgm:t>
        <a:bodyPr/>
        <a:lstStyle/>
        <a:p>
          <a:endParaRPr lang="en-GB"/>
        </a:p>
      </dgm:t>
    </dgm:pt>
    <dgm:pt modelId="{0D571A70-6BA5-43A7-9F6A-5D15110FCA74}" type="sibTrans" cxnId="{86237340-D124-479B-BBA2-495CA8A89FD9}">
      <dgm:prSet/>
      <dgm:spPr/>
      <dgm:t>
        <a:bodyPr/>
        <a:lstStyle/>
        <a:p>
          <a:endParaRPr lang="en-GB"/>
        </a:p>
      </dgm:t>
    </dgm:pt>
    <dgm:pt modelId="{9EABBDEF-C7A9-47BB-9119-AB36C36FAF0A}">
      <dgm:prSet phldrT="[Text]"/>
      <dgm:spPr/>
      <dgm:t>
        <a:bodyPr/>
        <a:lstStyle/>
        <a:p>
          <a:pPr defTabSz="800100">
            <a:lnSpc>
              <a:spcPct val="90000"/>
            </a:lnSpc>
            <a:spcBef>
              <a:spcPct val="0"/>
            </a:spcBef>
            <a:spcAft>
              <a:spcPct val="35000"/>
            </a:spcAft>
          </a:pPr>
          <a:r>
            <a:rPr lang="de-DE" dirty="0" smtClean="0">
              <a:solidFill>
                <a:schemeClr val="tx1"/>
              </a:solidFill>
            </a:rPr>
            <a:t>7th Environmental Action Programme (2012):</a:t>
          </a:r>
        </a:p>
        <a:p>
          <a:pPr defTabSz="800100">
            <a:lnSpc>
              <a:spcPct val="90000"/>
            </a:lnSpc>
            <a:spcBef>
              <a:spcPct val="0"/>
            </a:spcBef>
            <a:spcAft>
              <a:spcPct val="35000"/>
            </a:spcAft>
          </a:pPr>
          <a:r>
            <a:rPr lang="de-DE" dirty="0" smtClean="0">
              <a:solidFill>
                <a:schemeClr val="tx1"/>
              </a:solidFill>
            </a:rPr>
            <a:t>Priority objective 4 on better implementation of environmental policies</a:t>
          </a:r>
          <a:endParaRPr lang="en-GB" dirty="0">
            <a:solidFill>
              <a:schemeClr val="tx1"/>
            </a:solidFill>
          </a:endParaRPr>
        </a:p>
      </dgm:t>
    </dgm:pt>
    <dgm:pt modelId="{BAB5004C-0E88-44DF-B75E-04A6ACF856A6}" type="parTrans" cxnId="{11A23AAA-1C6C-424A-AA35-BF7D3C099893}">
      <dgm:prSet/>
      <dgm:spPr/>
      <dgm:t>
        <a:bodyPr/>
        <a:lstStyle/>
        <a:p>
          <a:endParaRPr lang="en-GB"/>
        </a:p>
      </dgm:t>
    </dgm:pt>
    <dgm:pt modelId="{6C2E38EF-F7DB-4456-ADA1-872E881048E5}" type="sibTrans" cxnId="{11A23AAA-1C6C-424A-AA35-BF7D3C099893}">
      <dgm:prSet/>
      <dgm:spPr/>
      <dgm:t>
        <a:bodyPr/>
        <a:lstStyle/>
        <a:p>
          <a:endParaRPr lang="en-GB"/>
        </a:p>
      </dgm:t>
    </dgm:pt>
    <dgm:pt modelId="{D203CD9A-CFBC-4BBC-8C78-05193616CD2C}" type="pres">
      <dgm:prSet presAssocID="{6B332342-6529-4E0F-9207-EAFB85623680}" presName="composite" presStyleCnt="0">
        <dgm:presLayoutVars>
          <dgm:chMax val="1"/>
          <dgm:dir/>
          <dgm:resizeHandles val="exact"/>
        </dgm:presLayoutVars>
      </dgm:prSet>
      <dgm:spPr/>
      <dgm:t>
        <a:bodyPr/>
        <a:lstStyle/>
        <a:p>
          <a:endParaRPr lang="en-GB"/>
        </a:p>
      </dgm:t>
    </dgm:pt>
    <dgm:pt modelId="{CF31BA47-6924-4018-A2D8-BCCD42ED13E9}" type="pres">
      <dgm:prSet presAssocID="{580302A5-5764-43C4-9EB4-58D3A3815EC5}" presName="roof" presStyleLbl="dkBgShp" presStyleIdx="0" presStyleCnt="2" custLinFactNeighborX="14606" custLinFactNeighborY="7410"/>
      <dgm:spPr/>
      <dgm:t>
        <a:bodyPr/>
        <a:lstStyle/>
        <a:p>
          <a:endParaRPr lang="en-GB"/>
        </a:p>
      </dgm:t>
    </dgm:pt>
    <dgm:pt modelId="{FDF013F5-7822-446A-8583-10AF8ECD9245}" type="pres">
      <dgm:prSet presAssocID="{580302A5-5764-43C4-9EB4-58D3A3815EC5}" presName="pillars" presStyleCnt="0"/>
      <dgm:spPr/>
    </dgm:pt>
    <dgm:pt modelId="{B507CF9A-C4AE-4BFC-B2E3-BF3C06195998}" type="pres">
      <dgm:prSet presAssocID="{580302A5-5764-43C4-9EB4-58D3A3815EC5}" presName="pillar1" presStyleLbl="node1" presStyleIdx="0" presStyleCnt="3">
        <dgm:presLayoutVars>
          <dgm:bulletEnabled val="1"/>
        </dgm:presLayoutVars>
      </dgm:prSet>
      <dgm:spPr/>
      <dgm:t>
        <a:bodyPr/>
        <a:lstStyle/>
        <a:p>
          <a:endParaRPr lang="en-GB"/>
        </a:p>
      </dgm:t>
    </dgm:pt>
    <dgm:pt modelId="{09D84D5D-EA48-439D-8B06-7E37CEE03DB5}" type="pres">
      <dgm:prSet presAssocID="{AD7791FC-9A8E-479E-A354-2F05DC10BA4A}" presName="pillarX" presStyleLbl="node1" presStyleIdx="1" presStyleCnt="3">
        <dgm:presLayoutVars>
          <dgm:bulletEnabled val="1"/>
        </dgm:presLayoutVars>
      </dgm:prSet>
      <dgm:spPr/>
      <dgm:t>
        <a:bodyPr/>
        <a:lstStyle/>
        <a:p>
          <a:endParaRPr lang="en-GB"/>
        </a:p>
      </dgm:t>
    </dgm:pt>
    <dgm:pt modelId="{BB2E877C-5E09-4546-B3DD-BC17C4D176B8}" type="pres">
      <dgm:prSet presAssocID="{9EABBDEF-C7A9-47BB-9119-AB36C36FAF0A}" presName="pillarX" presStyleLbl="node1" presStyleIdx="2" presStyleCnt="3">
        <dgm:presLayoutVars>
          <dgm:bulletEnabled val="1"/>
        </dgm:presLayoutVars>
      </dgm:prSet>
      <dgm:spPr/>
      <dgm:t>
        <a:bodyPr/>
        <a:lstStyle/>
        <a:p>
          <a:endParaRPr lang="en-GB"/>
        </a:p>
      </dgm:t>
    </dgm:pt>
    <dgm:pt modelId="{B4D30FDC-864F-4512-AF8C-57450068B4BA}" type="pres">
      <dgm:prSet presAssocID="{580302A5-5764-43C4-9EB4-58D3A3815EC5}" presName="base" presStyleLbl="dkBgShp" presStyleIdx="1" presStyleCnt="2" custLinFactNeighborX="143"/>
      <dgm:spPr/>
    </dgm:pt>
  </dgm:ptLst>
  <dgm:cxnLst>
    <dgm:cxn modelId="{AAE3F0FA-BDC6-4F84-BB7A-69B6F8086877}" type="presOf" srcId="{580302A5-5764-43C4-9EB4-58D3A3815EC5}" destId="{CF31BA47-6924-4018-A2D8-BCCD42ED13E9}" srcOrd="0" destOrd="0" presId="urn:microsoft.com/office/officeart/2005/8/layout/hList3"/>
    <dgm:cxn modelId="{11CEE02C-8BE4-4DC9-89D9-B27A5A8F9083}" type="presOf" srcId="{AD7791FC-9A8E-479E-A354-2F05DC10BA4A}" destId="{09D84D5D-EA48-439D-8B06-7E37CEE03DB5}" srcOrd="0" destOrd="0" presId="urn:microsoft.com/office/officeart/2005/8/layout/hList3"/>
    <dgm:cxn modelId="{11A23AAA-1C6C-424A-AA35-BF7D3C099893}" srcId="{580302A5-5764-43C4-9EB4-58D3A3815EC5}" destId="{9EABBDEF-C7A9-47BB-9119-AB36C36FAF0A}" srcOrd="2" destOrd="0" parTransId="{BAB5004C-0E88-44DF-B75E-04A6ACF856A6}" sibTransId="{6C2E38EF-F7DB-4456-ADA1-872E881048E5}"/>
    <dgm:cxn modelId="{5D8A1655-A4E7-4D42-AA7B-5A772C90A446}" type="presOf" srcId="{9EABBDEF-C7A9-47BB-9119-AB36C36FAF0A}" destId="{BB2E877C-5E09-4546-B3DD-BC17C4D176B8}" srcOrd="0" destOrd="0" presId="urn:microsoft.com/office/officeart/2005/8/layout/hList3"/>
    <dgm:cxn modelId="{CEB10481-960A-42E5-B972-321492F8E16E}" type="presOf" srcId="{1D3E9379-4FDC-4177-A165-7423011DF92C}" destId="{B507CF9A-C4AE-4BFC-B2E3-BF3C06195998}" srcOrd="0" destOrd="0" presId="urn:microsoft.com/office/officeart/2005/8/layout/hList3"/>
    <dgm:cxn modelId="{76A855EA-5B2C-4218-9466-767FAF3E9DA8}" type="presOf" srcId="{6B332342-6529-4E0F-9207-EAFB85623680}" destId="{D203CD9A-CFBC-4BBC-8C78-05193616CD2C}" srcOrd="0" destOrd="0" presId="urn:microsoft.com/office/officeart/2005/8/layout/hList3"/>
    <dgm:cxn modelId="{1650416F-5522-411F-8EF6-E8999EA14273}" srcId="{580302A5-5764-43C4-9EB4-58D3A3815EC5}" destId="{1D3E9379-4FDC-4177-A165-7423011DF92C}" srcOrd="0" destOrd="0" parTransId="{9399498C-77FB-42B3-A8D2-BE2F76C7F55A}" sibTransId="{0E0FCEA1-2325-41A9-8DDB-6FFD47AF0D1D}"/>
    <dgm:cxn modelId="{86237340-D124-479B-BBA2-495CA8A89FD9}" srcId="{580302A5-5764-43C4-9EB4-58D3A3815EC5}" destId="{AD7791FC-9A8E-479E-A354-2F05DC10BA4A}" srcOrd="1" destOrd="0" parTransId="{6D684840-A79A-4A4E-A103-58B3358BDC7A}" sibTransId="{0D571A70-6BA5-43A7-9F6A-5D15110FCA74}"/>
    <dgm:cxn modelId="{608381CD-4298-43AB-B282-AD3115019BE1}" srcId="{6B332342-6529-4E0F-9207-EAFB85623680}" destId="{580302A5-5764-43C4-9EB4-58D3A3815EC5}" srcOrd="0" destOrd="0" parTransId="{31CE0C4A-ACAA-42E9-BC2E-A3D03494195D}" sibTransId="{36C415D3-7146-4C77-A965-A1AA5C26EEDD}"/>
    <dgm:cxn modelId="{A0434332-63E6-4D62-A528-F1031651711A}" type="presParOf" srcId="{D203CD9A-CFBC-4BBC-8C78-05193616CD2C}" destId="{CF31BA47-6924-4018-A2D8-BCCD42ED13E9}" srcOrd="0" destOrd="0" presId="urn:microsoft.com/office/officeart/2005/8/layout/hList3"/>
    <dgm:cxn modelId="{66DE4F1A-59C3-4F92-9140-E77600EA9F0A}" type="presParOf" srcId="{D203CD9A-CFBC-4BBC-8C78-05193616CD2C}" destId="{FDF013F5-7822-446A-8583-10AF8ECD9245}" srcOrd="1" destOrd="0" presId="urn:microsoft.com/office/officeart/2005/8/layout/hList3"/>
    <dgm:cxn modelId="{AD475C5D-83E5-413E-A5A4-E075917D9A62}" type="presParOf" srcId="{FDF013F5-7822-446A-8583-10AF8ECD9245}" destId="{B507CF9A-C4AE-4BFC-B2E3-BF3C06195998}" srcOrd="0" destOrd="0" presId="urn:microsoft.com/office/officeart/2005/8/layout/hList3"/>
    <dgm:cxn modelId="{FB206F4C-6FE0-485D-9B6E-059C3BC6213F}" type="presParOf" srcId="{FDF013F5-7822-446A-8583-10AF8ECD9245}" destId="{09D84D5D-EA48-439D-8B06-7E37CEE03DB5}" srcOrd="1" destOrd="0" presId="urn:microsoft.com/office/officeart/2005/8/layout/hList3"/>
    <dgm:cxn modelId="{BF0A3E1E-7819-4438-BE24-82EC384B0283}" type="presParOf" srcId="{FDF013F5-7822-446A-8583-10AF8ECD9245}" destId="{BB2E877C-5E09-4546-B3DD-BC17C4D176B8}" srcOrd="2" destOrd="0" presId="urn:microsoft.com/office/officeart/2005/8/layout/hList3"/>
    <dgm:cxn modelId="{2FE10B8D-FB69-4E56-9A88-40F5370FEF4B}" type="presParOf" srcId="{D203CD9A-CFBC-4BBC-8C78-05193616CD2C}" destId="{B4D30FDC-864F-4512-AF8C-57450068B4BA}"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1BA47-6924-4018-A2D8-BCCD42ED13E9}">
      <dsp:nvSpPr>
        <dsp:cNvPr id="0" name=""/>
        <dsp:cNvSpPr/>
      </dsp:nvSpPr>
      <dsp:spPr>
        <a:xfrm>
          <a:off x="0" y="88040"/>
          <a:ext cx="5999237" cy="118813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de-DE" sz="3300" kern="1200" dirty="0" smtClean="0"/>
            <a:t>Implementation gaps of waste policies in many EU countries</a:t>
          </a:r>
          <a:endParaRPr lang="en-GB" sz="3300" kern="1200" dirty="0"/>
        </a:p>
      </dsp:txBody>
      <dsp:txXfrm>
        <a:off x="0" y="88040"/>
        <a:ext cx="5999237" cy="1188132"/>
      </dsp:txXfrm>
    </dsp:sp>
    <dsp:sp modelId="{B507CF9A-C4AE-4BFC-B2E3-BF3C06195998}">
      <dsp:nvSpPr>
        <dsp:cNvPr id="0" name=""/>
        <dsp:cNvSpPr/>
      </dsp:nvSpPr>
      <dsp:spPr>
        <a:xfrm>
          <a:off x="2929" y="1188132"/>
          <a:ext cx="1997792" cy="249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755650">
            <a:lnSpc>
              <a:spcPct val="90000"/>
            </a:lnSpc>
            <a:spcBef>
              <a:spcPct val="0"/>
            </a:spcBef>
            <a:spcAft>
              <a:spcPct val="35000"/>
            </a:spcAft>
          </a:pPr>
          <a:r>
            <a:rPr lang="de-DE" sz="1400" kern="1200" dirty="0" smtClean="0">
              <a:solidFill>
                <a:schemeClr val="tx1"/>
              </a:solidFill>
            </a:rPr>
            <a:t>EU Commissioner Potocnik (2011): calls for</a:t>
          </a:r>
          <a:r>
            <a:rPr lang="en-GB" sz="1400" kern="1200" dirty="0" smtClean="0">
              <a:solidFill>
                <a:schemeClr val="tx1"/>
              </a:solidFill>
            </a:rPr>
            <a:t> an enhanced EEA role in support of EU environment policy implementation.</a:t>
          </a:r>
        </a:p>
        <a:p>
          <a:pPr lvl="0" algn="ctr" defTabSz="755650">
            <a:lnSpc>
              <a:spcPct val="90000"/>
            </a:lnSpc>
            <a:spcBef>
              <a:spcPct val="0"/>
            </a:spcBef>
            <a:spcAft>
              <a:spcPct val="35000"/>
            </a:spcAft>
          </a:pPr>
          <a:endParaRPr lang="de-DE" sz="1400" kern="1200" dirty="0" smtClean="0"/>
        </a:p>
      </dsp:txBody>
      <dsp:txXfrm>
        <a:off x="2929" y="1188132"/>
        <a:ext cx="1997792" cy="2495077"/>
      </dsp:txXfrm>
    </dsp:sp>
    <dsp:sp modelId="{09D84D5D-EA48-439D-8B06-7E37CEE03DB5}">
      <dsp:nvSpPr>
        <dsp:cNvPr id="0" name=""/>
        <dsp:cNvSpPr/>
      </dsp:nvSpPr>
      <dsp:spPr>
        <a:xfrm>
          <a:off x="2000722" y="1188132"/>
          <a:ext cx="1997792" cy="249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a:spcBef>
              <a:spcPct val="0"/>
            </a:spcBef>
          </a:pPr>
          <a:endParaRPr lang="de-DE"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de-DE" sz="1400" kern="1200" dirty="0" smtClean="0">
              <a:solidFill>
                <a:schemeClr val="tx1"/>
              </a:solidFill>
            </a:rPr>
            <a:t>EC communication on implementing environmental law (2012):</a:t>
          </a:r>
        </a:p>
        <a:p>
          <a:pPr marL="0" marR="0" lvl="0" indent="0" algn="ctr" defTabSz="914400" eaLnBrk="1" fontAlgn="auto" latinLnBrk="0" hangingPunct="1">
            <a:lnSpc>
              <a:spcPct val="100000"/>
            </a:lnSpc>
            <a:spcBef>
              <a:spcPct val="0"/>
            </a:spcBef>
            <a:spcAft>
              <a:spcPts val="0"/>
            </a:spcAft>
            <a:buClrTx/>
            <a:buSzTx/>
            <a:buFontTx/>
            <a:buNone/>
            <a:tabLst/>
            <a:defRPr/>
          </a:pPr>
          <a:r>
            <a:rPr lang="de-DE" sz="1400" kern="1200" dirty="0" smtClean="0">
              <a:solidFill>
                <a:schemeClr val="tx1"/>
              </a:solidFill>
            </a:rPr>
            <a:t>Better implementation needed, including of waste policies</a:t>
          </a:r>
        </a:p>
        <a:p>
          <a:pPr lvl="0" algn="ctr" defTabSz="800100">
            <a:lnSpc>
              <a:spcPct val="90000"/>
            </a:lnSpc>
            <a:spcBef>
              <a:spcPct val="0"/>
            </a:spcBef>
            <a:spcAft>
              <a:spcPct val="35000"/>
            </a:spcAft>
          </a:pPr>
          <a:endParaRPr lang="en-GB" sz="1400" kern="1200" dirty="0" smtClean="0">
            <a:solidFill>
              <a:schemeClr val="tx1"/>
            </a:solidFill>
          </a:endParaRPr>
        </a:p>
        <a:p>
          <a:pPr lvl="0" algn="ctr">
            <a:spcBef>
              <a:spcPct val="0"/>
            </a:spcBef>
          </a:pPr>
          <a:endParaRPr lang="de-DE" sz="1400" kern="1200" dirty="0" smtClean="0"/>
        </a:p>
      </dsp:txBody>
      <dsp:txXfrm>
        <a:off x="2000722" y="1188132"/>
        <a:ext cx="1997792" cy="2495077"/>
      </dsp:txXfrm>
    </dsp:sp>
    <dsp:sp modelId="{BB2E877C-5E09-4546-B3DD-BC17C4D176B8}">
      <dsp:nvSpPr>
        <dsp:cNvPr id="0" name=""/>
        <dsp:cNvSpPr/>
      </dsp:nvSpPr>
      <dsp:spPr>
        <a:xfrm>
          <a:off x="3998514" y="1188132"/>
          <a:ext cx="1997792" cy="24950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800100">
            <a:lnSpc>
              <a:spcPct val="90000"/>
            </a:lnSpc>
            <a:spcBef>
              <a:spcPct val="0"/>
            </a:spcBef>
            <a:spcAft>
              <a:spcPct val="35000"/>
            </a:spcAft>
          </a:pPr>
          <a:r>
            <a:rPr lang="de-DE" sz="1400" kern="1200" dirty="0" smtClean="0">
              <a:solidFill>
                <a:schemeClr val="tx1"/>
              </a:solidFill>
            </a:rPr>
            <a:t>7th Environmental Action Programme (2012):</a:t>
          </a:r>
        </a:p>
        <a:p>
          <a:pPr lvl="0" algn="ctr" defTabSz="800100">
            <a:lnSpc>
              <a:spcPct val="90000"/>
            </a:lnSpc>
            <a:spcBef>
              <a:spcPct val="0"/>
            </a:spcBef>
            <a:spcAft>
              <a:spcPct val="35000"/>
            </a:spcAft>
          </a:pPr>
          <a:r>
            <a:rPr lang="de-DE" sz="1400" kern="1200" dirty="0" smtClean="0">
              <a:solidFill>
                <a:schemeClr val="tx1"/>
              </a:solidFill>
            </a:rPr>
            <a:t>Priority objective 4 on better implementation of environmental policies</a:t>
          </a:r>
          <a:endParaRPr lang="en-GB" sz="1400" kern="1200" dirty="0">
            <a:solidFill>
              <a:schemeClr val="tx1"/>
            </a:solidFill>
          </a:endParaRPr>
        </a:p>
      </dsp:txBody>
      <dsp:txXfrm>
        <a:off x="3998514" y="1188132"/>
        <a:ext cx="1997792" cy="2495077"/>
      </dsp:txXfrm>
    </dsp:sp>
    <dsp:sp modelId="{B4D30FDC-864F-4512-AF8C-57450068B4BA}">
      <dsp:nvSpPr>
        <dsp:cNvPr id="0" name=""/>
        <dsp:cNvSpPr/>
      </dsp:nvSpPr>
      <dsp:spPr>
        <a:xfrm>
          <a:off x="0" y="3683209"/>
          <a:ext cx="5999237" cy="27723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45993-C3E6-45C6-A4E7-5D763C46240D}" type="datetimeFigureOut">
              <a:rPr lang="en-GB" smtClean="0"/>
              <a:t>29/05/2013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C061DE-48ED-4731-913C-3B00A3079EB9}" type="slidenum">
              <a:rPr lang="en-GB" smtClean="0"/>
              <a:t>‹#›</a:t>
            </a:fld>
            <a:endParaRPr lang="en-GB"/>
          </a:p>
        </p:txBody>
      </p:sp>
    </p:spTree>
    <p:extLst>
      <p:ext uri="{BB962C8B-B14F-4D97-AF65-F5344CB8AC3E}">
        <p14:creationId xmlns:p14="http://schemas.microsoft.com/office/powerpoint/2010/main" val="149352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3883852" y="8683860"/>
            <a:ext cx="2972547" cy="458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7" tIns="45558" rIns="91117" bIns="45558"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EE45F733-14BC-4396-8876-83EC0E5461DB}" type="slidenum">
              <a:rPr lang="de-DE" sz="1200">
                <a:latin typeface="Arial" charset="0"/>
              </a:rPr>
              <a:pPr algn="r" eaLnBrk="1" hangingPunct="1"/>
              <a:t>2</a:t>
            </a:fld>
            <a:endParaRPr lang="de-DE" sz="1200">
              <a:latin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685480" y="4342665"/>
            <a:ext cx="5487041" cy="41162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7" tIns="45558" rIns="91117" bIns="45558"/>
          <a:lstStyle/>
          <a:p>
            <a:pPr eaLnBrk="1" hangingPunct="1"/>
            <a:r>
              <a:rPr lang="nl-NL" smtClean="0"/>
              <a:t>EC asked the EEA to support implementation of environmental policies. First step was to propose pilot projects in waste and air pollution.</a:t>
            </a:r>
          </a:p>
          <a:p>
            <a:pPr eaLnBrk="1" hangingPunct="1"/>
            <a:endParaRPr lang="nl-NL" smtClean="0"/>
          </a:p>
          <a:p>
            <a:pPr eaLnBrk="1" hangingPunct="1"/>
            <a:r>
              <a:rPr lang="nl-NL" smtClean="0"/>
              <a:t>In 2012 came EC communication that put empasis of EC on better implementation of environmental policies. </a:t>
            </a:r>
          </a:p>
          <a:p>
            <a:pPr eaLnBrk="1" hangingPunct="1"/>
            <a:endParaRPr lang="nl-NL" smtClean="0"/>
          </a:p>
          <a:p>
            <a:pPr eaLnBrk="1" hangingPunct="1"/>
            <a:r>
              <a:rPr lang="nl-NL" smtClean="0"/>
              <a:t>By the end of 2012, 7th Environmental Action Programme was proposed with one of the priority objectives set on better implementation of environmental policies. The Programme focuses on implementation and the reason is that there are a lot if implementation gaps identified in the past. (the programme is currently discussed in the Parliament and the Council).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pPr algn="l"/>
            <a:r>
              <a:rPr lang="en-GB" sz="3200" dirty="0" smtClean="0"/>
              <a:t>2013 Workshop on waste policy implementation in the West Balkan countries</a:t>
            </a:r>
            <a:endParaRPr lang="en-GB"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500" y="5791200"/>
            <a:ext cx="650875" cy="460375"/>
          </a:xfrm>
          <a:prstGeom prst="rect">
            <a:avLst/>
          </a:prstGeom>
          <a:solidFill>
            <a:srgbClr val="FFFFFF"/>
          </a:solidFill>
        </p:spPr>
      </p:pic>
      <p:pic>
        <p:nvPicPr>
          <p:cNvPr id="102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9955" y="5654674"/>
            <a:ext cx="2886075" cy="7334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5650" y="2514600"/>
            <a:ext cx="3365500" cy="1200329"/>
          </a:xfrm>
          <a:prstGeom prst="rect">
            <a:avLst/>
          </a:prstGeom>
          <a:noFill/>
        </p:spPr>
        <p:txBody>
          <a:bodyPr wrap="square" rtlCol="0">
            <a:spAutoFit/>
          </a:bodyPr>
          <a:lstStyle/>
          <a:p>
            <a:r>
              <a:rPr lang="en-GB" dirty="0" smtClean="0"/>
              <a:t>EEA, Copenhagen, Denmark</a:t>
            </a:r>
          </a:p>
          <a:p>
            <a:r>
              <a:rPr lang="en-GB" dirty="0" smtClean="0"/>
              <a:t>30-31 May 2013</a:t>
            </a:r>
          </a:p>
          <a:p>
            <a:endParaRPr lang="en-GB" dirty="0" smtClean="0"/>
          </a:p>
          <a:p>
            <a:r>
              <a:rPr lang="en-GB" dirty="0" smtClean="0"/>
              <a:t>Meeting room 8.2.30</a:t>
            </a:r>
            <a:endParaRPr lang="en-GB" dirty="0"/>
          </a:p>
        </p:txBody>
      </p:sp>
      <p:sp>
        <p:nvSpPr>
          <p:cNvPr id="5" name="TextBox 4"/>
          <p:cNvSpPr txBox="1"/>
          <p:nvPr/>
        </p:nvSpPr>
        <p:spPr>
          <a:xfrm>
            <a:off x="834553" y="4075568"/>
            <a:ext cx="4572000" cy="584775"/>
          </a:xfrm>
          <a:prstGeom prst="rect">
            <a:avLst/>
          </a:prstGeom>
          <a:noFill/>
        </p:spPr>
        <p:txBody>
          <a:bodyPr wrap="square" rtlCol="0">
            <a:spAutoFit/>
          </a:bodyPr>
          <a:lstStyle/>
          <a:p>
            <a:r>
              <a:rPr lang="en-GB" sz="1600" dirty="0" err="1" smtClean="0"/>
              <a:t>Birgitte</a:t>
            </a:r>
            <a:r>
              <a:rPr lang="en-GB" sz="1600" dirty="0" smtClean="0"/>
              <a:t> </a:t>
            </a:r>
            <a:r>
              <a:rPr lang="en-GB" sz="1600" dirty="0" err="1" smtClean="0"/>
              <a:t>Kjær</a:t>
            </a:r>
            <a:r>
              <a:rPr lang="en-GB" sz="1600" dirty="0" smtClean="0"/>
              <a:t>, ETC/SCP</a:t>
            </a:r>
          </a:p>
          <a:p>
            <a:r>
              <a:rPr lang="en-GB" sz="1600" dirty="0" smtClean="0"/>
              <a:t>Jasmina Bogdanovic, EEA</a:t>
            </a:r>
            <a:endParaRPr lang="en-GB" sz="1600" dirty="0"/>
          </a:p>
        </p:txBody>
      </p:sp>
      <p:pic>
        <p:nvPicPr>
          <p:cNvPr id="1028" name="Picture 4" descr="C:\Users\Bogdanovic\Desktop\temporary\Eurostat_LUX_10\PREZI\iStock_000018448610householdwaste-sm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046" y="1914108"/>
            <a:ext cx="3601642" cy="360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61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5538"/>
            <a:ext cx="9144000" cy="576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ChangeArrowheads="1"/>
          </p:cNvSpPr>
          <p:nvPr/>
        </p:nvSpPr>
        <p:spPr bwMode="auto">
          <a:xfrm>
            <a:off x="0" y="0"/>
            <a:ext cx="9144000" cy="1125538"/>
          </a:xfrm>
          <a:prstGeom prst="rect">
            <a:avLst/>
          </a:prstGeom>
          <a:gradFill rotWithShape="1">
            <a:gsLst>
              <a:gs pos="0">
                <a:srgbClr val="D3D3D3"/>
              </a:gs>
              <a:gs pos="100000">
                <a:schemeClr val="bg1">
                  <a:alpha val="31998"/>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0" bIns="36000" anchor="b"/>
          <a:lstStyle/>
          <a:p>
            <a:pPr marL="177800" eaLnBrk="0" hangingPunct="0"/>
            <a:endParaRPr lang="en-GB" sz="3600">
              <a:solidFill>
                <a:schemeClr val="bg1"/>
              </a:solidFill>
              <a:latin typeface="Trebuchet MS" pitchFamily="34" charset="0"/>
            </a:endParaRPr>
          </a:p>
        </p:txBody>
      </p:sp>
      <p:sp>
        <p:nvSpPr>
          <p:cNvPr id="4100" name="Rectangle 2"/>
          <p:cNvSpPr>
            <a:spLocks noChangeArrowheads="1"/>
          </p:cNvSpPr>
          <p:nvPr/>
        </p:nvSpPr>
        <p:spPr bwMode="auto">
          <a:xfrm>
            <a:off x="0" y="0"/>
            <a:ext cx="91440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0" rIns="0" bIns="36000" anchor="b"/>
          <a:lstStyle/>
          <a:p>
            <a:pPr marL="177800" eaLnBrk="0" hangingPunct="0"/>
            <a:endParaRPr lang="en-GB" sz="2800">
              <a:latin typeface="Trebuchet MS" pitchFamily="34" charset="0"/>
            </a:endParaRPr>
          </a:p>
        </p:txBody>
      </p:sp>
      <p:sp>
        <p:nvSpPr>
          <p:cNvPr id="4101" name="Rectangle 6"/>
          <p:cNvSpPr>
            <a:spLocks noChangeArrowheads="1"/>
          </p:cNvSpPr>
          <p:nvPr/>
        </p:nvSpPr>
        <p:spPr bwMode="auto">
          <a:xfrm>
            <a:off x="0" y="115888"/>
            <a:ext cx="8893175" cy="865187"/>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Trebuchet MS" pitchFamily="34" charset="0"/>
            </a:endParaRPr>
          </a:p>
        </p:txBody>
      </p:sp>
      <p:sp>
        <p:nvSpPr>
          <p:cNvPr id="4102" name="Rectangle 7"/>
          <p:cNvSpPr>
            <a:spLocks noGrp="1" noChangeArrowheads="1"/>
          </p:cNvSpPr>
          <p:nvPr>
            <p:ph type="title" idx="4294967295"/>
          </p:nvPr>
        </p:nvSpPr>
        <p:spPr>
          <a:xfrm>
            <a:off x="395288" y="549275"/>
            <a:ext cx="8280400" cy="287338"/>
          </a:xfrm>
        </p:spPr>
        <p:txBody>
          <a:bodyPr>
            <a:normAutofit fontScale="90000"/>
          </a:bodyPr>
          <a:lstStyle/>
          <a:p>
            <a:pPr algn="l" eaLnBrk="1" hangingPunct="1"/>
            <a:r>
              <a:rPr lang="de-DE" sz="4000" dirty="0" smtClean="0"/>
              <a:t>Context</a:t>
            </a:r>
            <a:endParaRPr lang="en-GB" sz="4000" dirty="0" smtClean="0"/>
          </a:p>
        </p:txBody>
      </p:sp>
      <p:graphicFrame>
        <p:nvGraphicFramePr>
          <p:cNvPr id="6" name="Content Placeholder 5"/>
          <p:cNvGraphicFramePr>
            <a:graphicFrameLocks noGrp="1"/>
          </p:cNvGraphicFramePr>
          <p:nvPr>
            <p:ph sz="half" idx="4294967295"/>
          </p:nvPr>
        </p:nvGraphicFramePr>
        <p:xfrm>
          <a:off x="1446968" y="1340768"/>
          <a:ext cx="5999237"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7"/>
          <p:cNvSpPr/>
          <p:nvPr/>
        </p:nvSpPr>
        <p:spPr>
          <a:xfrm>
            <a:off x="2484438" y="5445125"/>
            <a:ext cx="3959225" cy="10795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a:solidFill>
                  <a:srgbClr val="FFFFFF"/>
                </a:solidFill>
                <a:latin typeface="Arial" charset="0"/>
              </a:rPr>
              <a:t>Pilot project on implementation of </a:t>
            </a:r>
          </a:p>
          <a:p>
            <a:pPr algn="ctr">
              <a:defRPr/>
            </a:pPr>
            <a:r>
              <a:rPr lang="de-DE">
                <a:solidFill>
                  <a:srgbClr val="FFFFFF"/>
                </a:solidFill>
                <a:latin typeface="Arial" charset="0"/>
              </a:rPr>
              <a:t>waste policies </a:t>
            </a:r>
            <a:br>
              <a:rPr lang="de-DE">
                <a:solidFill>
                  <a:srgbClr val="FFFFFF"/>
                </a:solidFill>
                <a:latin typeface="Arial" charset="0"/>
              </a:rPr>
            </a:br>
            <a:endParaRPr lang="en-GB">
              <a:solidFill>
                <a:srgbClr val="FFFFFF"/>
              </a:solidFill>
              <a:latin typeface="Arial" charset="0"/>
            </a:endParaRPr>
          </a:p>
        </p:txBody>
      </p:sp>
      <p:sp>
        <p:nvSpPr>
          <p:cNvPr id="10" name="Down Arrow 9"/>
          <p:cNvSpPr/>
          <p:nvPr/>
        </p:nvSpPr>
        <p:spPr>
          <a:xfrm>
            <a:off x="3995738" y="5013325"/>
            <a:ext cx="86360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2135988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203</Words>
  <Application>Microsoft Office PowerPoint</Application>
  <PresentationFormat>On-screen Show (4:3)</PresentationFormat>
  <Paragraphs>23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2013 Workshop on waste policy implementation in the West Balkan countries</vt:lpstr>
      <vt:lpstr>Context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Workshop on waste policy implementation in the West Balkan countries</dc:title>
  <dc:creator>Jasmina Bogdanovic Milutinovic</dc:creator>
  <cp:lastModifiedBy>Helpdesk</cp:lastModifiedBy>
  <cp:revision>10</cp:revision>
  <dcterms:created xsi:type="dcterms:W3CDTF">2006-08-16T00:00:00Z</dcterms:created>
  <dcterms:modified xsi:type="dcterms:W3CDTF">2013-05-29T15:11:28Z</dcterms:modified>
</cp:coreProperties>
</file>