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2" r:id="rId4"/>
    <p:sldMasterId id="2147483713" r:id="rId5"/>
    <p:sldMasterId id="2147483716" r:id="rId6"/>
    <p:sldMasterId id="2147483718" r:id="rId7"/>
    <p:sldMasterId id="2147483721" r:id="rId8"/>
    <p:sldMasterId id="2147483729" r:id="rId9"/>
  </p:sldMasterIdLst>
  <p:notesMasterIdLst>
    <p:notesMasterId r:id="rId37"/>
  </p:notesMasterIdLst>
  <p:handoutMasterIdLst>
    <p:handoutMasterId r:id="rId38"/>
  </p:handoutMasterIdLst>
  <p:sldIdLst>
    <p:sldId id="560" r:id="rId10"/>
    <p:sldId id="636" r:id="rId11"/>
    <p:sldId id="644" r:id="rId12"/>
    <p:sldId id="637" r:id="rId13"/>
    <p:sldId id="619" r:id="rId14"/>
    <p:sldId id="598" r:id="rId15"/>
    <p:sldId id="616" r:id="rId16"/>
    <p:sldId id="640" r:id="rId17"/>
    <p:sldId id="649" r:id="rId18"/>
    <p:sldId id="597" r:id="rId19"/>
    <p:sldId id="653" r:id="rId20"/>
    <p:sldId id="602" r:id="rId21"/>
    <p:sldId id="587" r:id="rId22"/>
    <p:sldId id="651" r:id="rId23"/>
    <p:sldId id="641" r:id="rId24"/>
    <p:sldId id="650" r:id="rId25"/>
    <p:sldId id="615" r:id="rId26"/>
    <p:sldId id="634" r:id="rId27"/>
    <p:sldId id="617" r:id="rId28"/>
    <p:sldId id="643" r:id="rId29"/>
    <p:sldId id="613" r:id="rId30"/>
    <p:sldId id="604" r:id="rId31"/>
    <p:sldId id="606" r:id="rId32"/>
    <p:sldId id="648" r:id="rId33"/>
    <p:sldId id="645" r:id="rId34"/>
    <p:sldId id="646" r:id="rId35"/>
    <p:sldId id="584" r:id="rId36"/>
  </p:sldIdLst>
  <p:sldSz cx="9906000" cy="6858000" type="A4"/>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3D27"/>
    <a:srgbClr val="017567"/>
    <a:srgbClr val="006654"/>
    <a:srgbClr val="113A60"/>
    <a:srgbClr val="016357"/>
    <a:srgbClr val="001746"/>
    <a:srgbClr val="007635"/>
    <a:srgbClr val="001C54"/>
    <a:srgbClr val="202661"/>
    <a:srgbClr val="3640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55" autoAdjust="0"/>
    <p:restoredTop sz="78136" autoAdjust="0"/>
  </p:normalViewPr>
  <p:slideViewPr>
    <p:cSldViewPr snapToGrid="0">
      <p:cViewPr>
        <p:scale>
          <a:sx n="130" d="100"/>
          <a:sy n="130" d="100"/>
        </p:scale>
        <p:origin x="504" y="-1602"/>
      </p:cViewPr>
      <p:guideLst>
        <p:guide orient="horz" pos="2160"/>
        <p:guide pos="312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79" d="100"/>
          <a:sy n="79" d="100"/>
        </p:scale>
        <p:origin x="3318"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5"/>
          </a:xfrm>
          <a:prstGeom prst="rect">
            <a:avLst/>
          </a:prstGeom>
        </p:spPr>
        <p:txBody>
          <a:bodyPr vert="horz" lIns="92830" tIns="46415" rIns="92830" bIns="46415" rtlCol="0"/>
          <a:lstStyle>
            <a:lvl1pPr algn="l">
              <a:defRPr sz="1200"/>
            </a:lvl1pPr>
          </a:lstStyle>
          <a:p>
            <a:endParaRPr lang="en-GB" dirty="0"/>
          </a:p>
        </p:txBody>
      </p:sp>
      <p:sp>
        <p:nvSpPr>
          <p:cNvPr id="3" name="Date Placeholder 2"/>
          <p:cNvSpPr>
            <a:spLocks noGrp="1"/>
          </p:cNvSpPr>
          <p:nvPr>
            <p:ph type="dt" sz="quarter" idx="1"/>
          </p:nvPr>
        </p:nvSpPr>
        <p:spPr>
          <a:xfrm>
            <a:off x="3850445" y="0"/>
            <a:ext cx="2945659" cy="498055"/>
          </a:xfrm>
          <a:prstGeom prst="rect">
            <a:avLst/>
          </a:prstGeom>
        </p:spPr>
        <p:txBody>
          <a:bodyPr vert="horz" lIns="92830" tIns="46415" rIns="92830" bIns="46415" rtlCol="0"/>
          <a:lstStyle>
            <a:lvl1pPr algn="r">
              <a:defRPr sz="1200"/>
            </a:lvl1pPr>
          </a:lstStyle>
          <a:p>
            <a:fld id="{2A3EE131-D7AE-47FD-A14B-A4590389E309}" type="datetimeFigureOut">
              <a:rPr lang="en-GB" smtClean="0"/>
              <a:pPr/>
              <a:t>06/02/2017</a:t>
            </a:fld>
            <a:endParaRPr lang="en-GB" dirty="0"/>
          </a:p>
        </p:txBody>
      </p:sp>
      <p:sp>
        <p:nvSpPr>
          <p:cNvPr id="4" name="Footer Placeholder 3"/>
          <p:cNvSpPr>
            <a:spLocks noGrp="1"/>
          </p:cNvSpPr>
          <p:nvPr>
            <p:ph type="ftr" sz="quarter" idx="2"/>
          </p:nvPr>
        </p:nvSpPr>
        <p:spPr>
          <a:xfrm>
            <a:off x="1" y="9428587"/>
            <a:ext cx="2945659" cy="498055"/>
          </a:xfrm>
          <a:prstGeom prst="rect">
            <a:avLst/>
          </a:prstGeom>
        </p:spPr>
        <p:txBody>
          <a:bodyPr vert="horz" lIns="92830" tIns="46415" rIns="92830" bIns="46415"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5" y="9428587"/>
            <a:ext cx="2945659" cy="498055"/>
          </a:xfrm>
          <a:prstGeom prst="rect">
            <a:avLst/>
          </a:prstGeom>
        </p:spPr>
        <p:txBody>
          <a:bodyPr vert="horz" lIns="92830" tIns="46415" rIns="92830" bIns="46415" rtlCol="0" anchor="b"/>
          <a:lstStyle>
            <a:lvl1pPr algn="r">
              <a:defRPr sz="1200"/>
            </a:lvl1pPr>
          </a:lstStyle>
          <a:p>
            <a:fld id="{AE2E2C6C-1A46-49B2-95A1-874E5B60CA1F}" type="slidenum">
              <a:rPr lang="en-GB" smtClean="0"/>
              <a:pPr/>
              <a:t>‹#›</a:t>
            </a:fld>
            <a:endParaRPr lang="en-GB" dirty="0"/>
          </a:p>
        </p:txBody>
      </p:sp>
    </p:spTree>
    <p:extLst>
      <p:ext uri="{BB962C8B-B14F-4D97-AF65-F5344CB8AC3E}">
        <p14:creationId xmlns:p14="http://schemas.microsoft.com/office/powerpoint/2010/main" val="12547168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889"/>
          </a:xfrm>
          <a:prstGeom prst="rect">
            <a:avLst/>
          </a:prstGeom>
        </p:spPr>
        <p:txBody>
          <a:bodyPr vert="horz" lIns="92830" tIns="46415" rIns="92830" bIns="46415" rtlCol="0"/>
          <a:lstStyle>
            <a:lvl1pPr algn="l">
              <a:defRPr sz="1200"/>
            </a:lvl1pPr>
          </a:lstStyle>
          <a:p>
            <a:endParaRPr lang="en-GB" dirty="0"/>
          </a:p>
        </p:txBody>
      </p:sp>
      <p:sp>
        <p:nvSpPr>
          <p:cNvPr id="3" name="Date Placeholder 2"/>
          <p:cNvSpPr>
            <a:spLocks noGrp="1"/>
          </p:cNvSpPr>
          <p:nvPr>
            <p:ph type="dt" idx="1"/>
          </p:nvPr>
        </p:nvSpPr>
        <p:spPr>
          <a:xfrm>
            <a:off x="3849689" y="1"/>
            <a:ext cx="2946400" cy="496889"/>
          </a:xfrm>
          <a:prstGeom prst="rect">
            <a:avLst/>
          </a:prstGeom>
        </p:spPr>
        <p:txBody>
          <a:bodyPr vert="horz" lIns="92830" tIns="46415" rIns="92830" bIns="46415" rtlCol="0"/>
          <a:lstStyle>
            <a:lvl1pPr algn="r">
              <a:defRPr sz="1200"/>
            </a:lvl1pPr>
          </a:lstStyle>
          <a:p>
            <a:fld id="{54F6B5D3-2AB1-4063-BA50-FEBA813E0814}" type="datetimeFigureOut">
              <a:rPr lang="en-GB" smtClean="0"/>
              <a:pPr/>
              <a:t>06/02/2017</a:t>
            </a:fld>
            <a:endParaRPr lang="en-GB" dirty="0"/>
          </a:p>
        </p:txBody>
      </p:sp>
      <p:sp>
        <p:nvSpPr>
          <p:cNvPr id="4" name="Slide Image Placeholder 3"/>
          <p:cNvSpPr>
            <a:spLocks noGrp="1" noRot="1" noChangeAspect="1"/>
          </p:cNvSpPr>
          <p:nvPr>
            <p:ph type="sldImg" idx="2"/>
          </p:nvPr>
        </p:nvSpPr>
        <p:spPr>
          <a:xfrm>
            <a:off x="981075" y="1239838"/>
            <a:ext cx="4835525" cy="3349625"/>
          </a:xfrm>
          <a:prstGeom prst="rect">
            <a:avLst/>
          </a:prstGeom>
          <a:noFill/>
          <a:ln w="12700">
            <a:solidFill>
              <a:prstClr val="black"/>
            </a:solidFill>
          </a:ln>
        </p:spPr>
        <p:txBody>
          <a:bodyPr vert="horz" lIns="92830" tIns="46415" rIns="92830" bIns="46415" rtlCol="0" anchor="ctr"/>
          <a:lstStyle/>
          <a:p>
            <a:endParaRPr lang="en-GB" dirty="0"/>
          </a:p>
        </p:txBody>
      </p:sp>
      <p:sp>
        <p:nvSpPr>
          <p:cNvPr id="5" name="Notes Placeholder 4"/>
          <p:cNvSpPr>
            <a:spLocks noGrp="1"/>
          </p:cNvSpPr>
          <p:nvPr>
            <p:ph type="body" sz="quarter" idx="3"/>
          </p:nvPr>
        </p:nvSpPr>
        <p:spPr>
          <a:xfrm>
            <a:off x="679453" y="4776790"/>
            <a:ext cx="5438775" cy="3908425"/>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9751"/>
            <a:ext cx="2946400" cy="496889"/>
          </a:xfrm>
          <a:prstGeom prst="rect">
            <a:avLst/>
          </a:prstGeom>
        </p:spPr>
        <p:txBody>
          <a:bodyPr vert="horz" lIns="92830" tIns="46415" rIns="92830" bIns="46415"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9689" y="9429751"/>
            <a:ext cx="2946400" cy="496889"/>
          </a:xfrm>
          <a:prstGeom prst="rect">
            <a:avLst/>
          </a:prstGeom>
        </p:spPr>
        <p:txBody>
          <a:bodyPr vert="horz" lIns="92830" tIns="46415" rIns="92830" bIns="46415" rtlCol="0" anchor="b"/>
          <a:lstStyle>
            <a:lvl1pPr algn="r">
              <a:defRPr sz="1200"/>
            </a:lvl1pPr>
          </a:lstStyle>
          <a:p>
            <a:fld id="{777201BC-94E4-4101-962D-54511777D224}" type="slidenum">
              <a:rPr lang="en-GB" smtClean="0"/>
              <a:pPr/>
              <a:t>‹#›</a:t>
            </a:fld>
            <a:endParaRPr lang="en-GB" dirty="0"/>
          </a:p>
        </p:txBody>
      </p:sp>
    </p:spTree>
    <p:extLst>
      <p:ext uri="{BB962C8B-B14F-4D97-AF65-F5344CB8AC3E}">
        <p14:creationId xmlns:p14="http://schemas.microsoft.com/office/powerpoint/2010/main" val="3247234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7201BC-94E4-4101-962D-54511777D224}" type="slidenum">
              <a:rPr lang="en-GB" smtClean="0"/>
              <a:pPr/>
              <a:t>1</a:t>
            </a:fld>
            <a:endParaRPr lang="en-GB" dirty="0"/>
          </a:p>
        </p:txBody>
      </p:sp>
    </p:spTree>
    <p:extLst>
      <p:ext uri="{BB962C8B-B14F-4D97-AF65-F5344CB8AC3E}">
        <p14:creationId xmlns:p14="http://schemas.microsoft.com/office/powerpoint/2010/main" val="1130230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smtClean="0"/>
              <a:t>Exceptionally</a:t>
            </a:r>
            <a:r>
              <a:rPr lang="de-DE" b="1" baseline="0" dirty="0" smtClean="0"/>
              <a:t> warm days have increased across Europe.</a:t>
            </a:r>
          </a:p>
          <a:p>
            <a:r>
              <a:rPr lang="de-DE" b="1" baseline="0" dirty="0" smtClean="0"/>
              <a:t>Heavy daily precipitation in Europe has increased substantially in the last 60 years.</a:t>
            </a:r>
          </a:p>
          <a:p>
            <a:r>
              <a:rPr lang="de-DE" b="1" baseline="0" dirty="0" smtClean="0"/>
              <a:t>Further increases in heavy daily precipitation are projected, in particularly in winter.</a:t>
            </a:r>
            <a:endParaRPr lang="de-DE" b="1" dirty="0" smtClean="0"/>
          </a:p>
          <a:p>
            <a:endParaRPr lang="de-DE" dirty="0" smtClean="0"/>
          </a:p>
          <a:p>
            <a:r>
              <a:rPr lang="de-DE" dirty="0" smtClean="0"/>
              <a:t>Heat</a:t>
            </a:r>
            <a:r>
              <a:rPr lang="de-DE" baseline="0" dirty="0" smtClean="0"/>
              <a:t> waves (Map 3.5)</a:t>
            </a:r>
          </a:p>
          <a:p>
            <a:r>
              <a:rPr lang="de-DE" baseline="0" dirty="0" smtClean="0"/>
              <a:t>Heavy precipitation (Map 3.10) </a:t>
            </a:r>
            <a:br>
              <a:rPr lang="de-DE" baseline="0" dirty="0" smtClean="0"/>
            </a:br>
            <a:r>
              <a:rPr lang="de-DE" baseline="0" dirty="0" smtClean="0"/>
              <a:t>Figure 2.b of this recent paper: http://www.nature.com/nclimate/journal/v6/n11/fig_tab/nclimate3110_F2.html</a:t>
            </a:r>
          </a:p>
        </p:txBody>
      </p:sp>
      <p:sp>
        <p:nvSpPr>
          <p:cNvPr id="4" name="Slide Number Placeholder 3"/>
          <p:cNvSpPr>
            <a:spLocks noGrp="1"/>
          </p:cNvSpPr>
          <p:nvPr>
            <p:ph type="sldNum" sz="quarter" idx="10"/>
          </p:nvPr>
        </p:nvSpPr>
        <p:spPr/>
        <p:txBody>
          <a:bodyPr/>
          <a:lstStyle/>
          <a:p>
            <a:fld id="{777201BC-94E4-4101-962D-54511777D224}" type="slidenum">
              <a:rPr lang="en-GB" smtClean="0"/>
              <a:pPr/>
              <a:t>10</a:t>
            </a:fld>
            <a:endParaRPr lang="en-GB" dirty="0"/>
          </a:p>
        </p:txBody>
      </p:sp>
    </p:spTree>
    <p:extLst>
      <p:ext uri="{BB962C8B-B14F-4D97-AF65-F5344CB8AC3E}">
        <p14:creationId xmlns:p14="http://schemas.microsoft.com/office/powerpoint/2010/main" val="1771069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baseline="0" dirty="0" smtClean="0"/>
              <a:t>Climate change is already having widespread impacts on ecosystems in Europe.</a:t>
            </a:r>
          </a:p>
          <a:p>
            <a:r>
              <a:rPr lang="de-DE" b="1" baseline="0" dirty="0" smtClean="0"/>
              <a:t>For example, bird and butterfly communities are changing, with cold-adapted species losing against warm-adapted species.</a:t>
            </a:r>
          </a:p>
          <a:p>
            <a:r>
              <a:rPr lang="de-DE" b="1" baseline="0" dirty="0" smtClean="0"/>
              <a:t>Changes in the composition of European bird communities are dominated by decreasing abundance of cold-adapted species; </a:t>
            </a:r>
            <a:br>
              <a:rPr lang="de-DE" b="1" baseline="0" dirty="0" smtClean="0"/>
            </a:br>
            <a:r>
              <a:rPr lang="de-DE" b="1" baseline="0" dirty="0" smtClean="0"/>
              <a:t>warm-adapted species show no clear trend.</a:t>
            </a:r>
          </a:p>
          <a:p>
            <a:endParaRPr lang="de-DE" baseline="0" dirty="0" smtClean="0"/>
          </a:p>
          <a:p>
            <a:r>
              <a:rPr lang="de-DE" baseline="0" dirty="0" smtClean="0"/>
              <a:t>Trend in thermophilic species in bird and butterfly communities (Map 4.15)</a:t>
            </a:r>
          </a:p>
          <a:p>
            <a:r>
              <a:rPr lang="de-DE" baseline="0" dirty="0" smtClean="0"/>
              <a:t>Figure 2.A of Stephens et al. (2016): http://dx.doi.org/</a:t>
            </a:r>
            <a:r>
              <a:rPr lang="en-GB" dirty="0" smtClean="0"/>
              <a:t>10.1126/science.aac4858  </a:t>
            </a:r>
            <a:endParaRPr lang="de-DE" baseline="0" dirty="0" smtClean="0"/>
          </a:p>
        </p:txBody>
      </p:sp>
      <p:sp>
        <p:nvSpPr>
          <p:cNvPr id="4" name="Slide Number Placeholder 3"/>
          <p:cNvSpPr>
            <a:spLocks noGrp="1"/>
          </p:cNvSpPr>
          <p:nvPr>
            <p:ph type="sldNum" sz="quarter" idx="10"/>
          </p:nvPr>
        </p:nvSpPr>
        <p:spPr/>
        <p:txBody>
          <a:bodyPr/>
          <a:lstStyle/>
          <a:p>
            <a:fld id="{777201BC-94E4-4101-962D-54511777D224}" type="slidenum">
              <a:rPr lang="en-GB" smtClean="0"/>
              <a:pPr/>
              <a:t>11</a:t>
            </a:fld>
            <a:endParaRPr lang="en-GB" dirty="0"/>
          </a:p>
        </p:txBody>
      </p:sp>
    </p:spTree>
    <p:extLst>
      <p:ext uri="{BB962C8B-B14F-4D97-AF65-F5344CB8AC3E}">
        <p14:creationId xmlns:p14="http://schemas.microsoft.com/office/powerpoint/2010/main" val="1252331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baseline="0" dirty="0" smtClean="0"/>
              <a:t>Meteorological droughts (periods with exceptionally low rainfall) have become more frequent and more severe in many regions in southern Europe.</a:t>
            </a:r>
          </a:p>
          <a:p>
            <a:r>
              <a:rPr lang="de-DE" b="1" baseline="0" dirty="0" smtClean="0"/>
              <a:t>Decreasing yields of major crops are projected for southern Europe whereas agriculture in northern Europe could benefit.</a:t>
            </a:r>
          </a:p>
          <a:p>
            <a:r>
              <a:rPr lang="de-DE" b="1" baseline="0" dirty="0" smtClean="0"/>
              <a:t>The risk of forest fires is projected to increase in most regions in Europe; the absolute risk is highest in southern Europe.</a:t>
            </a:r>
          </a:p>
          <a:p>
            <a:endParaRPr lang="de-DE" b="1" baseline="0" dirty="0" smtClean="0"/>
          </a:p>
          <a:p>
            <a:r>
              <a:rPr lang="de-DE" baseline="0" dirty="0" smtClean="0"/>
              <a:t>Water-limited crop yield (Map 5.13)</a:t>
            </a:r>
          </a:p>
          <a:p>
            <a:r>
              <a:rPr lang="de-DE" baseline="0" dirty="0" smtClean="0"/>
              <a:t>Forest fire risk (Map 4.18)</a:t>
            </a:r>
          </a:p>
        </p:txBody>
      </p:sp>
      <p:sp>
        <p:nvSpPr>
          <p:cNvPr id="4" name="Slide Number Placeholder 3"/>
          <p:cNvSpPr>
            <a:spLocks noGrp="1"/>
          </p:cNvSpPr>
          <p:nvPr>
            <p:ph type="sldNum" sz="quarter" idx="10"/>
          </p:nvPr>
        </p:nvSpPr>
        <p:spPr/>
        <p:txBody>
          <a:bodyPr/>
          <a:lstStyle/>
          <a:p>
            <a:fld id="{777201BC-94E4-4101-962D-54511777D224}" type="slidenum">
              <a:rPr lang="en-GB" smtClean="0"/>
              <a:pPr/>
              <a:t>12</a:t>
            </a:fld>
            <a:endParaRPr lang="en-GB" dirty="0"/>
          </a:p>
        </p:txBody>
      </p:sp>
    </p:spTree>
    <p:extLst>
      <p:ext uri="{BB962C8B-B14F-4D97-AF65-F5344CB8AC3E}">
        <p14:creationId xmlns:p14="http://schemas.microsoft.com/office/powerpoint/2010/main" val="1889611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smtClean="0"/>
              <a:t>The</a:t>
            </a:r>
            <a:r>
              <a:rPr lang="de-DE" b="1" baseline="0" dirty="0" smtClean="0"/>
              <a:t> number of ‚very severe‘ floods in Europe (based on a number of criteria) has increased in recent decades.</a:t>
            </a:r>
          </a:p>
          <a:p>
            <a:r>
              <a:rPr lang="de-DE" b="1" baseline="0" dirty="0" smtClean="0"/>
              <a:t>The death toll of floods differs across Europe.</a:t>
            </a:r>
            <a:endParaRPr lang="de-DE" b="1" dirty="0" smtClean="0"/>
          </a:p>
          <a:p>
            <a:endParaRPr lang="de-DE" dirty="0" smtClean="0"/>
          </a:p>
          <a:p>
            <a:r>
              <a:rPr lang="de-DE" dirty="0" smtClean="0"/>
              <a:t>Severe</a:t>
            </a:r>
            <a:r>
              <a:rPr lang="de-DE" baseline="0" dirty="0" smtClean="0"/>
              <a:t> river floods (Fig. 4.12)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Deaths from flooding (Map 5.1)</a:t>
            </a:r>
            <a:endParaRPr lang="en-GB" dirty="0" smtClean="0"/>
          </a:p>
        </p:txBody>
      </p:sp>
      <p:sp>
        <p:nvSpPr>
          <p:cNvPr id="4" name="Slide Number Placeholder 3"/>
          <p:cNvSpPr>
            <a:spLocks noGrp="1"/>
          </p:cNvSpPr>
          <p:nvPr>
            <p:ph type="sldNum" sz="quarter" idx="10"/>
          </p:nvPr>
        </p:nvSpPr>
        <p:spPr/>
        <p:txBody>
          <a:bodyPr/>
          <a:lstStyle/>
          <a:p>
            <a:fld id="{777201BC-94E4-4101-962D-54511777D224}" type="slidenum">
              <a:rPr lang="en-GB" smtClean="0"/>
              <a:pPr/>
              <a:t>13</a:t>
            </a:fld>
            <a:endParaRPr lang="en-GB" dirty="0"/>
          </a:p>
        </p:txBody>
      </p:sp>
    </p:spTree>
    <p:extLst>
      <p:ext uri="{BB962C8B-B14F-4D97-AF65-F5344CB8AC3E}">
        <p14:creationId xmlns:p14="http://schemas.microsoft.com/office/powerpoint/2010/main" val="3114093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latin typeface="+mn-lt"/>
                <a:ea typeface="+mn-ea"/>
                <a:cs typeface="+mn-cs"/>
              </a:rPr>
              <a:t>Extreme weather and climate events are costly and live-threatening.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The overwhelming majority of the 90,000 deaths from climate-related events are caused</a:t>
            </a:r>
            <a:r>
              <a:rPr lang="de-DE" sz="1200" b="1" kern="1200" baseline="0" dirty="0" smtClean="0">
                <a:solidFill>
                  <a:schemeClr val="tx1"/>
                </a:solidFill>
                <a:latin typeface="+mn-lt"/>
                <a:ea typeface="+mn-ea"/>
                <a:cs typeface="+mn-cs"/>
              </a:rPr>
              <a:t> by heatwaves.</a:t>
            </a:r>
            <a:endParaRPr lang="en-GB" sz="1200" b="1"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The largest share of the </a:t>
            </a:r>
            <a:r>
              <a:rPr lang="de-DE" sz="1200" b="1" kern="1200" baseline="0" dirty="0" smtClean="0">
                <a:solidFill>
                  <a:schemeClr val="tx1"/>
                </a:solidFill>
                <a:latin typeface="+mn-lt"/>
                <a:ea typeface="+mn-ea"/>
                <a:cs typeface="+mn-cs"/>
              </a:rPr>
              <a:t>EUR 430 billion in </a:t>
            </a:r>
            <a:r>
              <a:rPr lang="de-DE" sz="1200" b="1" kern="1200" dirty="0" smtClean="0">
                <a:solidFill>
                  <a:schemeClr val="tx1"/>
                </a:solidFill>
                <a:latin typeface="+mn-lt"/>
                <a:ea typeface="+mn-ea"/>
                <a:cs typeface="+mn-cs"/>
              </a:rPr>
              <a:t>total economic losses from climate-related</a:t>
            </a:r>
            <a:r>
              <a:rPr lang="de-DE" sz="1200" b="1" kern="1200" baseline="0" dirty="0" smtClean="0">
                <a:solidFill>
                  <a:schemeClr val="tx1"/>
                </a:solidFill>
                <a:latin typeface="+mn-lt"/>
                <a:ea typeface="+mn-ea"/>
                <a:cs typeface="+mn-cs"/>
              </a:rPr>
              <a:t> events </a:t>
            </a:r>
            <a:r>
              <a:rPr lang="de-DE" sz="1200" b="1" kern="1200" dirty="0" smtClean="0">
                <a:solidFill>
                  <a:schemeClr val="tx1"/>
                </a:solidFill>
                <a:latin typeface="+mn-lt"/>
                <a:ea typeface="+mn-ea"/>
                <a:cs typeface="+mn-cs"/>
              </a:rPr>
              <a:t>are caused by floods and storms.</a:t>
            </a:r>
          </a:p>
          <a:p>
            <a:endParaRPr lang="de-DE" dirty="0" smtClean="0"/>
          </a:p>
          <a:p>
            <a:r>
              <a:rPr lang="de-DE" dirty="0" smtClean="0"/>
              <a:t>Impacts from all natural hazards (updated from Figure 5.3)</a:t>
            </a:r>
          </a:p>
        </p:txBody>
      </p:sp>
      <p:sp>
        <p:nvSpPr>
          <p:cNvPr id="4" name="Slide Number Placeholder 3"/>
          <p:cNvSpPr>
            <a:spLocks noGrp="1"/>
          </p:cNvSpPr>
          <p:nvPr>
            <p:ph type="sldNum" sz="quarter" idx="10"/>
          </p:nvPr>
        </p:nvSpPr>
        <p:spPr/>
        <p:txBody>
          <a:bodyPr/>
          <a:lstStyle/>
          <a:p>
            <a:fld id="{777201BC-94E4-4101-962D-54511777D224}" type="slidenum">
              <a:rPr lang="en-GB" smtClean="0"/>
              <a:pPr/>
              <a:t>14</a:t>
            </a:fld>
            <a:endParaRPr lang="en-GB" dirty="0"/>
          </a:p>
        </p:txBody>
      </p:sp>
    </p:spTree>
    <p:extLst>
      <p:ext uri="{BB962C8B-B14F-4D97-AF65-F5344CB8AC3E}">
        <p14:creationId xmlns:p14="http://schemas.microsoft.com/office/powerpoint/2010/main" val="122265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smtClean="0"/>
              <a:t>After adjustment for inflation and increases in wealth,</a:t>
            </a:r>
            <a:r>
              <a:rPr lang="de-DE" b="1" baseline="0" dirty="0" smtClean="0"/>
              <a:t> there is no clear trend in the economic losses from all extreme weather and climate events together; however, the losses from convective storms have increased over time.</a:t>
            </a:r>
          </a:p>
          <a:p>
            <a:endParaRPr lang="de-DE" dirty="0" smtClean="0"/>
          </a:p>
          <a:p>
            <a:r>
              <a:rPr lang="de-DE" dirty="0" smtClean="0"/>
              <a:t>Economic losses from</a:t>
            </a:r>
            <a:r>
              <a:rPr lang="de-DE" baseline="0" dirty="0" smtClean="0"/>
              <a:t> all natural hazards (Figure 5.4)</a:t>
            </a:r>
          </a:p>
          <a:p>
            <a:r>
              <a:rPr lang="de-DE" baseline="0" dirty="0" smtClean="0"/>
              <a:t>Losses from convective storms (provided directly by Munich Re)</a:t>
            </a:r>
          </a:p>
        </p:txBody>
      </p:sp>
      <p:sp>
        <p:nvSpPr>
          <p:cNvPr id="4" name="Slide Number Placeholder 3"/>
          <p:cNvSpPr>
            <a:spLocks noGrp="1"/>
          </p:cNvSpPr>
          <p:nvPr>
            <p:ph type="sldNum" sz="quarter" idx="10"/>
          </p:nvPr>
        </p:nvSpPr>
        <p:spPr/>
        <p:txBody>
          <a:bodyPr/>
          <a:lstStyle/>
          <a:p>
            <a:fld id="{777201BC-94E4-4101-962D-54511777D224}" type="slidenum">
              <a:rPr lang="en-GB" smtClean="0"/>
              <a:pPr/>
              <a:t>15</a:t>
            </a:fld>
            <a:endParaRPr lang="en-GB" dirty="0"/>
          </a:p>
        </p:txBody>
      </p:sp>
    </p:spTree>
    <p:extLst>
      <p:ext uri="{BB962C8B-B14F-4D97-AF65-F5344CB8AC3E}">
        <p14:creationId xmlns:p14="http://schemas.microsoft.com/office/powerpoint/2010/main" val="3610852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baseline="0" dirty="0" smtClean="0"/>
              <a:t>Vibrio infections have increased substantially (in particular in the Baltic Sea region), triggered by unprecedentedly warm sea surface temperatures.</a:t>
            </a:r>
            <a:endParaRPr lang="de-DE" b="1" dirty="0" smtClean="0"/>
          </a:p>
          <a:p>
            <a:r>
              <a:rPr lang="de-DE" b="1" dirty="0" smtClean="0"/>
              <a:t>Climate change is facilitating the spread of the West Nile virus</a:t>
            </a:r>
            <a:r>
              <a:rPr lang="de-DE" b="1" baseline="0" dirty="0" smtClean="0"/>
              <a:t> in Europe.</a:t>
            </a: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Vibriosis infections (Figure 5.7)</a:t>
            </a:r>
            <a:endParaRPr lang="en-GB" dirty="0" smtClean="0"/>
          </a:p>
          <a:p>
            <a:r>
              <a:rPr lang="de-DE" dirty="0" smtClean="0"/>
              <a:t>West Nile fever</a:t>
            </a:r>
            <a:r>
              <a:rPr lang="de-DE" baseline="0" dirty="0" smtClean="0"/>
              <a:t> – observed (Map 5.5)</a:t>
            </a:r>
          </a:p>
          <a:p>
            <a:r>
              <a:rPr lang="de-DE" baseline="0" dirty="0" smtClean="0"/>
              <a:t>West Nile fever – projected (Map 5.7)</a:t>
            </a:r>
          </a:p>
        </p:txBody>
      </p:sp>
      <p:sp>
        <p:nvSpPr>
          <p:cNvPr id="4" name="Slide Number Placeholder 3"/>
          <p:cNvSpPr>
            <a:spLocks noGrp="1"/>
          </p:cNvSpPr>
          <p:nvPr>
            <p:ph type="sldNum" sz="quarter" idx="10"/>
          </p:nvPr>
        </p:nvSpPr>
        <p:spPr/>
        <p:txBody>
          <a:bodyPr/>
          <a:lstStyle/>
          <a:p>
            <a:fld id="{777201BC-94E4-4101-962D-54511777D224}" type="slidenum">
              <a:rPr lang="en-GB" smtClean="0"/>
              <a:pPr/>
              <a:t>16</a:t>
            </a:fld>
            <a:endParaRPr lang="en-GB" dirty="0"/>
          </a:p>
        </p:txBody>
      </p:sp>
    </p:spTree>
    <p:extLst>
      <p:ext uri="{BB962C8B-B14F-4D97-AF65-F5344CB8AC3E}">
        <p14:creationId xmlns:p14="http://schemas.microsoft.com/office/powerpoint/2010/main" val="3701656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smtClean="0"/>
              <a:t>Heating demand</a:t>
            </a:r>
            <a:r>
              <a:rPr lang="de-DE" b="1" baseline="0" dirty="0" smtClean="0"/>
              <a:t> is decreasing across Europe, with the strongest decrease in northern Europe.</a:t>
            </a:r>
          </a:p>
          <a:p>
            <a:r>
              <a:rPr lang="de-DE" b="1" baseline="0" dirty="0" smtClean="0"/>
              <a:t>Cooling demand is increasing, in particular in southern Europe; </a:t>
            </a:r>
            <a:br>
              <a:rPr lang="de-DE" b="1" baseline="0" dirty="0" smtClean="0"/>
            </a:br>
            <a:r>
              <a:rPr lang="de-DE" b="1" baseline="0" dirty="0" smtClean="0"/>
              <a:t>increases in peak electricity demand in summer can overburden the supply system.</a:t>
            </a:r>
          </a:p>
          <a:p>
            <a:r>
              <a:rPr lang="de-DE" b="1" baseline="0" dirty="0" smtClean="0"/>
              <a:t>The impacts of climate change on electricity production vary across regions and supply modes;</a:t>
            </a:r>
            <a:br>
              <a:rPr lang="de-DE" b="1" baseline="0" dirty="0" smtClean="0"/>
            </a:br>
            <a:r>
              <a:rPr lang="de-DE" b="1" baseline="0" dirty="0" smtClean="0"/>
              <a:t>projected impacts in northern Europe are predominantly positive whereas impacts in other regions are predominantly negative.</a:t>
            </a:r>
            <a:endParaRPr lang="de-DE" b="1" dirty="0" smtClean="0"/>
          </a:p>
          <a:p>
            <a:endParaRPr lang="de-DE" dirty="0" smtClean="0"/>
          </a:p>
          <a:p>
            <a:r>
              <a:rPr lang="de-DE" dirty="0" smtClean="0"/>
              <a:t>Trend in cooling degree days (Map 5.17)</a:t>
            </a:r>
          </a:p>
        </p:txBody>
      </p:sp>
      <p:sp>
        <p:nvSpPr>
          <p:cNvPr id="4" name="Slide Number Placeholder 3"/>
          <p:cNvSpPr>
            <a:spLocks noGrp="1"/>
          </p:cNvSpPr>
          <p:nvPr>
            <p:ph type="sldNum" sz="quarter" idx="10"/>
          </p:nvPr>
        </p:nvSpPr>
        <p:spPr/>
        <p:txBody>
          <a:bodyPr/>
          <a:lstStyle/>
          <a:p>
            <a:fld id="{777201BC-94E4-4101-962D-54511777D224}" type="slidenum">
              <a:rPr lang="en-GB" smtClean="0"/>
              <a:pPr/>
              <a:t>17</a:t>
            </a:fld>
            <a:endParaRPr lang="en-GB" dirty="0"/>
          </a:p>
        </p:txBody>
      </p:sp>
    </p:spTree>
    <p:extLst>
      <p:ext uri="{BB962C8B-B14F-4D97-AF65-F5344CB8AC3E}">
        <p14:creationId xmlns:p14="http://schemas.microsoft.com/office/powerpoint/2010/main" val="1011557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smtClean="0"/>
              <a:t>The regions with the largest</a:t>
            </a:r>
            <a:r>
              <a:rPr lang="en-GB" b="1" baseline="0" noProof="0" dirty="0" smtClean="0"/>
              <a:t> number of sectors being positively affected (climate change ‘winners’) are located in n</a:t>
            </a:r>
            <a:r>
              <a:rPr lang="en-GB" b="1" noProof="0" dirty="0" smtClean="0"/>
              <a:t>orthern Europe;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smtClean="0"/>
              <a:t>the regions with the largest</a:t>
            </a:r>
            <a:r>
              <a:rPr lang="en-GB" b="1" baseline="0" noProof="0" dirty="0" smtClean="0"/>
              <a:t> number of sectors being negatively affected (climate change ‘losers‘) are located in southwestern </a:t>
            </a:r>
            <a:r>
              <a:rPr lang="en-GB" b="1" noProof="0" dirty="0" smtClean="0"/>
              <a:t>Europe.</a:t>
            </a:r>
          </a:p>
          <a:p>
            <a:endParaRPr lang="en-GB" noProof="0" dirty="0" smtClean="0"/>
          </a:p>
          <a:p>
            <a:r>
              <a:rPr lang="en-GB" noProof="0" dirty="0" smtClean="0"/>
              <a:t>‘Winners’ and ‘losers’ from climate change (Map 6.2)</a:t>
            </a:r>
            <a:endParaRPr lang="en-GB" noProof="0" dirty="0"/>
          </a:p>
        </p:txBody>
      </p:sp>
      <p:sp>
        <p:nvSpPr>
          <p:cNvPr id="4" name="Slide Number Placeholder 3"/>
          <p:cNvSpPr>
            <a:spLocks noGrp="1"/>
          </p:cNvSpPr>
          <p:nvPr>
            <p:ph type="sldNum" sz="quarter" idx="10"/>
          </p:nvPr>
        </p:nvSpPr>
        <p:spPr/>
        <p:txBody>
          <a:bodyPr/>
          <a:lstStyle/>
          <a:p>
            <a:fld id="{777201BC-94E4-4101-962D-54511777D224}" type="slidenum">
              <a:rPr lang="en-GB" smtClean="0"/>
              <a:pPr/>
              <a:t>18</a:t>
            </a:fld>
            <a:endParaRPr lang="en-GB" dirty="0"/>
          </a:p>
        </p:txBody>
      </p:sp>
    </p:spTree>
    <p:extLst>
      <p:ext uri="{BB962C8B-B14F-4D97-AF65-F5344CB8AC3E}">
        <p14:creationId xmlns:p14="http://schemas.microsoft.com/office/powerpoint/2010/main" val="2416863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de-DE" sz="1200" b="1" kern="1200" baseline="0" dirty="0" smtClean="0">
                <a:solidFill>
                  <a:schemeClr val="tx1"/>
                </a:solidFill>
                <a:effectLst/>
                <a:latin typeface="+mn-lt"/>
                <a:ea typeface="+mn-ea"/>
                <a:cs typeface="+mn-cs"/>
              </a:rPr>
              <a:t>All regions in Europe are affected by c</a:t>
            </a:r>
            <a:r>
              <a:rPr lang="de-DE" sz="1200" b="1" kern="1200" dirty="0" smtClean="0">
                <a:solidFill>
                  <a:schemeClr val="tx1"/>
                </a:solidFill>
                <a:effectLst/>
                <a:latin typeface="+mn-lt"/>
                <a:ea typeface="+mn-ea"/>
                <a:cs typeface="+mn-cs"/>
              </a:rPr>
              <a:t>limate</a:t>
            </a:r>
            <a:r>
              <a:rPr lang="de-DE" sz="1200" b="1" kern="1200" baseline="0" dirty="0" smtClean="0">
                <a:solidFill>
                  <a:schemeClr val="tx1"/>
                </a:solidFill>
                <a:effectLst/>
                <a:latin typeface="+mn-lt"/>
                <a:ea typeface="+mn-ea"/>
                <a:cs typeface="+mn-cs"/>
              </a:rPr>
              <a:t> change, but the specific impacts and vulnerabilities and adaptation needs vary across Europe; </a:t>
            </a:r>
            <a:br>
              <a:rPr lang="de-DE" sz="1200" b="1" kern="1200" baseline="0" dirty="0" smtClean="0">
                <a:solidFill>
                  <a:schemeClr val="tx1"/>
                </a:solidFill>
                <a:effectLst/>
                <a:latin typeface="+mn-lt"/>
                <a:ea typeface="+mn-ea"/>
                <a:cs typeface="+mn-cs"/>
              </a:rPr>
            </a:br>
            <a:r>
              <a:rPr lang="de-DE" sz="1200" b="1" kern="1200" baseline="0" dirty="0" smtClean="0">
                <a:solidFill>
                  <a:schemeClr val="tx1"/>
                </a:solidFill>
                <a:effectLst/>
                <a:latin typeface="+mn-lt"/>
                <a:ea typeface="+mn-ea"/>
                <a:cs typeface="+mn-cs"/>
              </a:rPr>
              <a:t>they depend on the current climate and its projected changes as well as on environmental and socio-economic factors.</a:t>
            </a:r>
          </a:p>
          <a:p>
            <a:pPr lvl="0"/>
            <a:r>
              <a:rPr lang="de-DE" sz="1200" b="1" kern="1200" baseline="0" dirty="0" smtClean="0">
                <a:solidFill>
                  <a:schemeClr val="tx1"/>
                </a:solidFill>
                <a:effectLst/>
                <a:latin typeface="+mn-lt"/>
                <a:ea typeface="+mn-ea"/>
                <a:cs typeface="+mn-cs"/>
              </a:rPr>
              <a:t>The Mediterranean region (southern and southeastern Europe) shows the largest number of sectors that are adversely affected.</a:t>
            </a:r>
            <a:endParaRPr lang="de-DE" sz="1200" b="1" kern="1200" dirty="0" smtClean="0">
              <a:solidFill>
                <a:schemeClr val="tx1"/>
              </a:solidFill>
              <a:effectLst/>
              <a:latin typeface="+mn-lt"/>
              <a:ea typeface="+mn-ea"/>
              <a:cs typeface="+mn-cs"/>
            </a:endParaRPr>
          </a:p>
          <a:p>
            <a:pPr lvl="0"/>
            <a:endParaRPr lang="de-DE" sz="1200" kern="1200" dirty="0" smtClean="0">
              <a:solidFill>
                <a:schemeClr val="tx1"/>
              </a:solidFill>
              <a:effectLst/>
              <a:latin typeface="+mn-lt"/>
              <a:ea typeface="+mn-ea"/>
              <a:cs typeface="+mn-cs"/>
            </a:endParaRPr>
          </a:p>
          <a:p>
            <a:pPr lvl="0"/>
            <a:r>
              <a:rPr lang="de-DE" sz="1200" kern="1200" dirty="0" smtClean="0">
                <a:solidFill>
                  <a:schemeClr val="tx1"/>
                </a:solidFill>
                <a:effectLst/>
                <a:latin typeface="+mn-lt"/>
                <a:ea typeface="+mn-ea"/>
                <a:cs typeface="+mn-cs"/>
              </a:rPr>
              <a:t>Overview of climate</a:t>
            </a:r>
            <a:r>
              <a:rPr lang="de-DE" sz="1200" kern="1200" baseline="0" dirty="0" smtClean="0">
                <a:solidFill>
                  <a:schemeClr val="tx1"/>
                </a:solidFill>
                <a:effectLst/>
                <a:latin typeface="+mn-lt"/>
                <a:ea typeface="+mn-ea"/>
                <a:cs typeface="+mn-cs"/>
              </a:rPr>
              <a:t> change impacts across regions (</a:t>
            </a:r>
            <a:r>
              <a:rPr lang="de-DE" sz="1200" kern="1200" dirty="0" smtClean="0">
                <a:solidFill>
                  <a:schemeClr val="tx1"/>
                </a:solidFill>
                <a:effectLst/>
                <a:latin typeface="+mn-lt"/>
                <a:ea typeface="+mn-ea"/>
                <a:cs typeface="+mn-cs"/>
              </a:rPr>
              <a:t>Map ES.1)</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7201BC-94E4-4101-962D-54511777D224}" type="slidenum">
              <a:rPr lang="en-GB" smtClean="0"/>
              <a:pPr/>
              <a:t>19</a:t>
            </a:fld>
            <a:endParaRPr lang="en-GB" dirty="0"/>
          </a:p>
        </p:txBody>
      </p:sp>
    </p:spTree>
    <p:extLst>
      <p:ext uri="{BB962C8B-B14F-4D97-AF65-F5344CB8AC3E}">
        <p14:creationId xmlns:p14="http://schemas.microsoft.com/office/powerpoint/2010/main" val="968500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smtClean="0"/>
          </a:p>
        </p:txBody>
      </p:sp>
      <p:sp>
        <p:nvSpPr>
          <p:cNvPr id="4" name="Slide Number Placeholder 3"/>
          <p:cNvSpPr>
            <a:spLocks noGrp="1"/>
          </p:cNvSpPr>
          <p:nvPr>
            <p:ph type="sldNum" sz="quarter" idx="10"/>
          </p:nvPr>
        </p:nvSpPr>
        <p:spPr/>
        <p:txBody>
          <a:bodyPr/>
          <a:lstStyle/>
          <a:p>
            <a:fld id="{777201BC-94E4-4101-962D-54511777D224}" type="slidenum">
              <a:rPr lang="en-GB" smtClean="0"/>
              <a:pPr/>
              <a:t>2</a:t>
            </a:fld>
            <a:endParaRPr lang="en-GB" dirty="0"/>
          </a:p>
        </p:txBody>
      </p:sp>
    </p:spTree>
    <p:extLst>
      <p:ext uri="{BB962C8B-B14F-4D97-AF65-F5344CB8AC3E}">
        <p14:creationId xmlns:p14="http://schemas.microsoft.com/office/powerpoint/2010/main" val="2170085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smtClean="0"/>
              <a:t>This table summarizes the observed and projected changes</a:t>
            </a:r>
            <a:r>
              <a:rPr lang="de-DE" b="1" baseline="0" dirty="0" smtClean="0"/>
              <a:t> in climate and its impacts in the main regions in Europe for all indicators.</a:t>
            </a:r>
          </a:p>
          <a:p>
            <a:r>
              <a:rPr lang="de-DE" b="1" baseline="0" dirty="0" smtClean="0"/>
              <a:t>This table is not legible on a slide; it is an invitation to look further at the large amount of information presented in this EEA report.</a:t>
            </a:r>
            <a:endParaRPr lang="de-DE" b="1" dirty="0" smtClean="0"/>
          </a:p>
          <a:p>
            <a:endParaRPr lang="de-DE" dirty="0" smtClean="0"/>
          </a:p>
          <a:p>
            <a:r>
              <a:rPr lang="de-DE" dirty="0" smtClean="0"/>
              <a:t>Overview table</a:t>
            </a:r>
            <a:r>
              <a:rPr lang="de-DE" baseline="0" dirty="0" smtClean="0"/>
              <a:t> for all indicators and regions (</a:t>
            </a:r>
            <a:r>
              <a:rPr lang="de-DE" dirty="0" smtClean="0"/>
              <a:t>Table ES.1)</a:t>
            </a:r>
            <a:endParaRPr lang="en-GB" dirty="0"/>
          </a:p>
        </p:txBody>
      </p:sp>
      <p:sp>
        <p:nvSpPr>
          <p:cNvPr id="4" name="Slide Number Placeholder 3"/>
          <p:cNvSpPr>
            <a:spLocks noGrp="1"/>
          </p:cNvSpPr>
          <p:nvPr>
            <p:ph type="sldNum" sz="quarter" idx="10"/>
          </p:nvPr>
        </p:nvSpPr>
        <p:spPr/>
        <p:txBody>
          <a:bodyPr/>
          <a:lstStyle/>
          <a:p>
            <a:fld id="{777201BC-94E4-4101-962D-54511777D224}" type="slidenum">
              <a:rPr lang="en-GB" smtClean="0"/>
              <a:pPr/>
              <a:t>20</a:t>
            </a:fld>
            <a:endParaRPr lang="en-GB" dirty="0"/>
          </a:p>
        </p:txBody>
      </p:sp>
    </p:spTree>
    <p:extLst>
      <p:ext uri="{BB962C8B-B14F-4D97-AF65-F5344CB8AC3E}">
        <p14:creationId xmlns:p14="http://schemas.microsoft.com/office/powerpoint/2010/main" val="1504809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smtClean="0"/>
              <a:t>The impacts of climate change occurring outside Europe can affect Europe</a:t>
            </a:r>
            <a:r>
              <a:rPr lang="de-DE" b="1" baseline="0" dirty="0" smtClean="0"/>
              <a:t> along several pathways, including trade, infrastructure risks, geopolitcal risks, and human migration.</a:t>
            </a:r>
          </a:p>
          <a:p>
            <a:r>
              <a:rPr lang="en-GB" sz="1200" b="1" i="0" u="none" strike="noStrike" kern="1200" baseline="0" dirty="0" smtClean="0">
                <a:solidFill>
                  <a:schemeClr val="tx1"/>
                </a:solidFill>
                <a:latin typeface="+mn-lt"/>
                <a:ea typeface="+mn-ea"/>
                <a:cs typeface="+mn-cs"/>
              </a:rPr>
              <a:t>The strongest evidence for Europe’s vulnerability to cross-border impacts are the economic effects seen as a result of climate-related global price volatilities and disruptions to transportation networks. </a:t>
            </a:r>
          </a:p>
          <a:p>
            <a:r>
              <a:rPr lang="en-GB" sz="1200" b="1" i="0" u="none" strike="noStrike" kern="1200" baseline="0" dirty="0" smtClean="0">
                <a:solidFill>
                  <a:schemeClr val="tx1"/>
                </a:solidFill>
                <a:latin typeface="+mn-lt"/>
                <a:ea typeface="+mn-ea"/>
                <a:cs typeface="+mn-cs"/>
              </a:rPr>
              <a:t>The Mediterranean area is most vulnerable to shocks in the flow of agricultural commodities, while small, open and highly developed European economies are particularly vulnerable to shocks in the flow of non-agricultural commodities. </a:t>
            </a:r>
          </a:p>
          <a:p>
            <a:r>
              <a:rPr lang="en-GB" sz="1200" b="1" i="0" u="none" strike="noStrike" kern="1200" baseline="0" dirty="0" smtClean="0">
                <a:solidFill>
                  <a:schemeClr val="tx1"/>
                </a:solidFill>
                <a:latin typeface="+mn-lt"/>
                <a:ea typeface="+mn-ea"/>
                <a:cs typeface="+mn-cs"/>
              </a:rPr>
              <a:t>European vulnerability to cross-border effects is expected to increase in the coming decades, but quantitative projections are not available. </a:t>
            </a:r>
          </a:p>
          <a:p>
            <a:endParaRPr lang="de-DE" dirty="0" smtClean="0"/>
          </a:p>
          <a:p>
            <a:r>
              <a:rPr lang="de-DE" dirty="0" smtClean="0"/>
              <a:t>Indirect impact pathways (Fig. 6.4)</a:t>
            </a:r>
            <a:endParaRPr lang="en-GB" dirty="0"/>
          </a:p>
        </p:txBody>
      </p:sp>
      <p:sp>
        <p:nvSpPr>
          <p:cNvPr id="4" name="Slide Number Placeholder 3"/>
          <p:cNvSpPr>
            <a:spLocks noGrp="1"/>
          </p:cNvSpPr>
          <p:nvPr>
            <p:ph type="sldNum" sz="quarter" idx="10"/>
          </p:nvPr>
        </p:nvSpPr>
        <p:spPr/>
        <p:txBody>
          <a:bodyPr/>
          <a:lstStyle/>
          <a:p>
            <a:fld id="{777201BC-94E4-4101-962D-54511777D224}" type="slidenum">
              <a:rPr lang="en-GB" smtClean="0"/>
              <a:pPr/>
              <a:t>21</a:t>
            </a:fld>
            <a:endParaRPr lang="en-GB" dirty="0"/>
          </a:p>
        </p:txBody>
      </p:sp>
    </p:spTree>
    <p:extLst>
      <p:ext uri="{BB962C8B-B14F-4D97-AF65-F5344CB8AC3E}">
        <p14:creationId xmlns:p14="http://schemas.microsoft.com/office/powerpoint/2010/main" val="1653130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smtClean="0"/>
              <a:t>Climate change</a:t>
            </a:r>
            <a:r>
              <a:rPr lang="de-DE" b="1" baseline="0" dirty="0" smtClean="0"/>
              <a:t> will continue for many decades in the future.</a:t>
            </a:r>
          </a:p>
          <a:p>
            <a:r>
              <a:rPr lang="de-DE" b="1" baseline="0" dirty="0" smtClean="0"/>
              <a:t>The rate and magnitue of future climate change depends on the effectiveness of global mitigation efforts.</a:t>
            </a:r>
            <a:endParaRPr lang="de-DE" b="1" dirty="0" smtClean="0"/>
          </a:p>
          <a:p>
            <a:endParaRPr lang="de-DE" dirty="0" smtClean="0"/>
          </a:p>
          <a:p>
            <a:r>
              <a:rPr lang="de-DE" dirty="0" smtClean="0"/>
              <a:t>Projected changes in temperature and precipitation (Map 3.2)</a:t>
            </a:r>
            <a:endParaRPr lang="en-GB" dirty="0"/>
          </a:p>
        </p:txBody>
      </p:sp>
      <p:sp>
        <p:nvSpPr>
          <p:cNvPr id="4" name="Slide Number Placeholder 3"/>
          <p:cNvSpPr>
            <a:spLocks noGrp="1"/>
          </p:cNvSpPr>
          <p:nvPr>
            <p:ph type="sldNum" sz="quarter" idx="10"/>
          </p:nvPr>
        </p:nvSpPr>
        <p:spPr/>
        <p:txBody>
          <a:bodyPr/>
          <a:lstStyle/>
          <a:p>
            <a:fld id="{777201BC-94E4-4101-962D-54511777D224}" type="slidenum">
              <a:rPr lang="en-GB" smtClean="0"/>
              <a:pPr/>
              <a:t>22</a:t>
            </a:fld>
            <a:endParaRPr lang="en-GB" dirty="0"/>
          </a:p>
        </p:txBody>
      </p:sp>
    </p:spTree>
    <p:extLst>
      <p:ext uri="{BB962C8B-B14F-4D97-AF65-F5344CB8AC3E}">
        <p14:creationId xmlns:p14="http://schemas.microsoft.com/office/powerpoint/2010/main" val="22175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latin typeface="+mn-lt"/>
                <a:ea typeface="+mn-ea"/>
                <a:cs typeface="+mn-cs"/>
              </a:rPr>
              <a:t>Most countries in Europe have developed national adaptation strategies in recent years;</a:t>
            </a:r>
            <a:r>
              <a:rPr lang="en-GB" sz="1200" b="1" kern="1200" baseline="0" dirty="0" smtClean="0">
                <a:solidFill>
                  <a:schemeClr val="tx1"/>
                </a:solidFill>
                <a:latin typeface="+mn-lt"/>
                <a:ea typeface="+mn-ea"/>
                <a:cs typeface="+mn-cs"/>
              </a:rPr>
              <a:t> </a:t>
            </a:r>
            <a:br>
              <a:rPr lang="en-GB" sz="1200" b="1" kern="1200" baseline="0" dirty="0" smtClean="0">
                <a:solidFill>
                  <a:schemeClr val="tx1"/>
                </a:solidFill>
                <a:latin typeface="+mn-lt"/>
                <a:ea typeface="+mn-ea"/>
                <a:cs typeface="+mn-cs"/>
              </a:rPr>
            </a:br>
            <a:r>
              <a:rPr lang="en-GB" sz="1200" b="1" kern="1200" baseline="0" dirty="0" smtClean="0">
                <a:solidFill>
                  <a:schemeClr val="tx1"/>
                </a:solidFill>
                <a:latin typeface="+mn-lt"/>
                <a:ea typeface="+mn-ea"/>
                <a:cs typeface="+mn-cs"/>
              </a:rPr>
              <a:t>many countries have also adopted national and/or sectoral adaptation action plans.</a:t>
            </a:r>
          </a:p>
          <a:p>
            <a:r>
              <a:rPr lang="de-DE" sz="1200" b="1" kern="1200" baseline="0" dirty="0" smtClean="0">
                <a:solidFill>
                  <a:schemeClr val="tx1"/>
                </a:solidFill>
                <a:latin typeface="+mn-lt"/>
                <a:ea typeface="+mn-ea"/>
                <a:cs typeface="+mn-cs"/>
              </a:rPr>
              <a:t>An increasing number of countries is developing monitoring, reporting and evaluation systems for adaptation.</a:t>
            </a:r>
            <a:endParaRPr lang="en-GB" sz="1200" b="1" kern="1200" dirty="0" smtClean="0">
              <a:solidFill>
                <a:schemeClr val="tx1"/>
              </a:solidFill>
              <a:latin typeface="+mn-lt"/>
              <a:ea typeface="+mn-ea"/>
              <a:cs typeface="+mn-cs"/>
            </a:endParaRPr>
          </a:p>
          <a:p>
            <a:endParaRPr lang="de-DE" dirty="0" smtClean="0"/>
          </a:p>
          <a:p>
            <a:r>
              <a:rPr lang="de-DE" dirty="0" smtClean="0"/>
              <a:t>Overview of national adaptation strategies and action plans in Europe (updated from Map 2.1)</a:t>
            </a:r>
            <a:endParaRPr lang="en-GB" dirty="0"/>
          </a:p>
        </p:txBody>
      </p:sp>
      <p:sp>
        <p:nvSpPr>
          <p:cNvPr id="4" name="Slide Number Placeholder 3"/>
          <p:cNvSpPr>
            <a:spLocks noGrp="1"/>
          </p:cNvSpPr>
          <p:nvPr>
            <p:ph type="sldNum" sz="quarter" idx="10"/>
          </p:nvPr>
        </p:nvSpPr>
        <p:spPr/>
        <p:txBody>
          <a:bodyPr/>
          <a:lstStyle/>
          <a:p>
            <a:fld id="{777201BC-94E4-4101-962D-54511777D224}" type="slidenum">
              <a:rPr lang="en-GB" smtClean="0"/>
              <a:pPr/>
              <a:t>23</a:t>
            </a:fld>
            <a:endParaRPr lang="en-GB" dirty="0"/>
          </a:p>
        </p:txBody>
      </p:sp>
    </p:spTree>
    <p:extLst>
      <p:ext uri="{BB962C8B-B14F-4D97-AF65-F5344CB8AC3E}">
        <p14:creationId xmlns:p14="http://schemas.microsoft.com/office/powerpoint/2010/main" val="952127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7201BC-94E4-4101-962D-54511777D224}" type="slidenum">
              <a:rPr lang="en-GB" smtClean="0"/>
              <a:pPr/>
              <a:t>24</a:t>
            </a:fld>
            <a:endParaRPr lang="en-GB" dirty="0"/>
          </a:p>
        </p:txBody>
      </p:sp>
    </p:spTree>
    <p:extLst>
      <p:ext uri="{BB962C8B-B14F-4D97-AF65-F5344CB8AC3E}">
        <p14:creationId xmlns:p14="http://schemas.microsoft.com/office/powerpoint/2010/main" val="588136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7201BC-94E4-4101-962D-54511777D224}" type="slidenum">
              <a:rPr lang="en-GB" smtClean="0"/>
              <a:pPr/>
              <a:t>27</a:t>
            </a:fld>
            <a:endParaRPr lang="en-GB" dirty="0"/>
          </a:p>
        </p:txBody>
      </p:sp>
    </p:spTree>
    <p:extLst>
      <p:ext uri="{BB962C8B-B14F-4D97-AF65-F5344CB8AC3E}">
        <p14:creationId xmlns:p14="http://schemas.microsoft.com/office/powerpoint/2010/main" val="2830668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smtClean="0"/>
          </a:p>
        </p:txBody>
      </p:sp>
      <p:sp>
        <p:nvSpPr>
          <p:cNvPr id="4" name="Slide Number Placeholder 3"/>
          <p:cNvSpPr>
            <a:spLocks noGrp="1"/>
          </p:cNvSpPr>
          <p:nvPr>
            <p:ph type="sldNum" sz="quarter" idx="10"/>
          </p:nvPr>
        </p:nvSpPr>
        <p:spPr/>
        <p:txBody>
          <a:bodyPr/>
          <a:lstStyle/>
          <a:p>
            <a:fld id="{777201BC-94E4-4101-962D-54511777D224}" type="slidenum">
              <a:rPr lang="en-GB" smtClean="0"/>
              <a:pPr/>
              <a:t>3</a:t>
            </a:fld>
            <a:endParaRPr lang="en-GB" dirty="0"/>
          </a:p>
        </p:txBody>
      </p:sp>
    </p:spTree>
    <p:extLst>
      <p:ext uri="{BB962C8B-B14F-4D97-AF65-F5344CB8AC3E}">
        <p14:creationId xmlns:p14="http://schemas.microsoft.com/office/powerpoint/2010/main" val="424462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smtClean="0"/>
          </a:p>
        </p:txBody>
      </p:sp>
      <p:sp>
        <p:nvSpPr>
          <p:cNvPr id="4" name="Slide Number Placeholder 3"/>
          <p:cNvSpPr>
            <a:spLocks noGrp="1"/>
          </p:cNvSpPr>
          <p:nvPr>
            <p:ph type="sldNum" sz="quarter" idx="10"/>
          </p:nvPr>
        </p:nvSpPr>
        <p:spPr/>
        <p:txBody>
          <a:bodyPr/>
          <a:lstStyle/>
          <a:p>
            <a:fld id="{777201BC-94E4-4101-962D-54511777D224}" type="slidenum">
              <a:rPr lang="en-GB" smtClean="0"/>
              <a:pPr/>
              <a:t>4</a:t>
            </a:fld>
            <a:endParaRPr lang="en-GB" dirty="0"/>
          </a:p>
        </p:txBody>
      </p:sp>
    </p:spTree>
    <p:extLst>
      <p:ext uri="{BB962C8B-B14F-4D97-AF65-F5344CB8AC3E}">
        <p14:creationId xmlns:p14="http://schemas.microsoft.com/office/powerpoint/2010/main" val="55475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smtClean="0"/>
              <a:t>The global</a:t>
            </a:r>
            <a:r>
              <a:rPr lang="de-DE" b="1" baseline="0" dirty="0" smtClean="0"/>
              <a:t> temperature record was consecutively broken in </a:t>
            </a:r>
            <a:r>
              <a:rPr lang="de-DE" b="1" dirty="0" smtClean="0"/>
              <a:t>2014, in</a:t>
            </a:r>
            <a:r>
              <a:rPr lang="de-DE" b="1" baseline="0" dirty="0" smtClean="0"/>
              <a:t> 2015 and in 2016. </a:t>
            </a:r>
          </a:p>
          <a:p>
            <a:r>
              <a:rPr lang="de-DE" b="1" baseline="0" dirty="0" smtClean="0"/>
              <a:t>Global temperatures in 2016 were 1.1-1.3 °C higher than the pre-industrial level.</a:t>
            </a:r>
          </a:p>
          <a:p>
            <a:r>
              <a:rPr lang="de-DE" b="1" baseline="0" dirty="0" smtClean="0"/>
              <a:t>UNFCCC parties agreed in Paris in 2015 to holding global temperature increase to well below 2 °C </a:t>
            </a:r>
            <a:br>
              <a:rPr lang="de-DE" b="1" baseline="0" dirty="0" smtClean="0"/>
            </a:br>
            <a:r>
              <a:rPr lang="de-DE" b="1" baseline="0" dirty="0" smtClean="0"/>
              <a:t>and to pursue efforts to limit the increase to 1.5 °C above pre-industrial levels.</a:t>
            </a:r>
          </a:p>
          <a:p>
            <a:endParaRPr lang="de-DE" b="1" baseline="0" dirty="0" smtClean="0"/>
          </a:p>
          <a:p>
            <a:r>
              <a:rPr lang="de-DE" b="1" baseline="0" dirty="0" smtClean="0"/>
              <a:t>2014 and 2015 were also the </a:t>
            </a:r>
            <a:r>
              <a:rPr lang="de-DE" b="1" dirty="0" smtClean="0"/>
              <a:t>hottest years </a:t>
            </a:r>
            <a:r>
              <a:rPr lang="de-DE" b="1" baseline="0" dirty="0" smtClean="0"/>
              <a:t>in Europe (data for 2016 has not yet been processed). </a:t>
            </a:r>
          </a:p>
          <a:p>
            <a:endParaRPr lang="de-DE" b="1" baseline="0" dirty="0" smtClean="0"/>
          </a:p>
          <a:p>
            <a:r>
              <a:rPr lang="de-DE" b="1" baseline="0" dirty="0" smtClean="0"/>
              <a:t>Other climate records broken in 2015 and 2016 include global sea level (highest ever measured) and annual and winter Arctic sea ice extent (lowest ever measured).</a:t>
            </a:r>
            <a:endParaRPr lang="de-DE" b="1" dirty="0" smtClean="0"/>
          </a:p>
          <a:p>
            <a:endParaRPr lang="de-DE" dirty="0" smtClean="0"/>
          </a:p>
          <a:p>
            <a:r>
              <a:rPr lang="de-DE" dirty="0" smtClean="0"/>
              <a:t>Global temperature (Fig. 3.6); </a:t>
            </a:r>
            <a:br>
              <a:rPr lang="de-DE" dirty="0" smtClean="0"/>
            </a:br>
            <a:r>
              <a:rPr lang="de-DE" b="0" dirty="0" smtClean="0">
                <a:solidFill>
                  <a:srgbClr val="FF0000"/>
                </a:solidFill>
                <a:effectLst/>
              </a:rPr>
              <a:t>extended manually for 2016 based on data released</a:t>
            </a:r>
            <a:r>
              <a:rPr lang="de-DE" b="0" baseline="0" dirty="0" smtClean="0">
                <a:solidFill>
                  <a:srgbClr val="FF0000"/>
                </a:solidFill>
                <a:effectLst/>
              </a:rPr>
              <a:t> by C3S and other institutions:</a:t>
            </a:r>
          </a:p>
          <a:p>
            <a:pPr marL="171450" indent="-171450">
              <a:buFont typeface="Arial" panose="020B0604020202020204" pitchFamily="34" charset="0"/>
              <a:buChar char="•"/>
            </a:pPr>
            <a:r>
              <a:rPr lang="de-DE" b="0" baseline="0" dirty="0" smtClean="0">
                <a:solidFill>
                  <a:srgbClr val="FF0000"/>
                </a:solidFill>
                <a:effectLst/>
              </a:rPr>
              <a:t>https://climate.copernicus.eu/news-and-media/press-room/press-releases/earth-edge-record-breaking-2016-was-close-15%C2%B0c-warming</a:t>
            </a:r>
          </a:p>
          <a:p>
            <a:pPr marL="171450" indent="-171450">
              <a:buFont typeface="Arial" panose="020B0604020202020204" pitchFamily="34" charset="0"/>
              <a:buChar char="•"/>
            </a:pPr>
            <a:r>
              <a:rPr lang="de-DE" b="0" dirty="0" smtClean="0">
                <a:solidFill>
                  <a:srgbClr val="FF0000"/>
                </a:solidFill>
                <a:effectLst/>
              </a:rPr>
              <a:t>https://www.nasa.gov/press-release/nasa-noaa-data-show-2016-warmest-year-on-record-globally</a:t>
            </a:r>
          </a:p>
          <a:p>
            <a:r>
              <a:rPr lang="de-DE" dirty="0" smtClean="0"/>
              <a:t>European temperature (Fig. 3.7)</a:t>
            </a:r>
          </a:p>
        </p:txBody>
      </p:sp>
      <p:sp>
        <p:nvSpPr>
          <p:cNvPr id="4" name="Slide Number Placeholder 3"/>
          <p:cNvSpPr>
            <a:spLocks noGrp="1"/>
          </p:cNvSpPr>
          <p:nvPr>
            <p:ph type="sldNum" sz="quarter" idx="10"/>
          </p:nvPr>
        </p:nvSpPr>
        <p:spPr/>
        <p:txBody>
          <a:bodyPr/>
          <a:lstStyle/>
          <a:p>
            <a:fld id="{777201BC-94E4-4101-962D-54511777D224}" type="slidenum">
              <a:rPr lang="en-GB" smtClean="0"/>
              <a:pPr/>
              <a:t>5</a:t>
            </a:fld>
            <a:endParaRPr lang="en-GB" dirty="0"/>
          </a:p>
        </p:txBody>
      </p:sp>
    </p:spTree>
    <p:extLst>
      <p:ext uri="{BB962C8B-B14F-4D97-AF65-F5344CB8AC3E}">
        <p14:creationId xmlns:p14="http://schemas.microsoft.com/office/powerpoint/2010/main" val="883541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baseline="0" dirty="0" smtClean="0"/>
              <a:t>The large ice sheets of Greenland and Antarctica are rapidly losing mass.</a:t>
            </a:r>
          </a:p>
          <a:p>
            <a:r>
              <a:rPr lang="de-DE" b="1" baseline="0" dirty="0" smtClean="0"/>
              <a:t>This ice loss is accelerating the rise in global sea level, which has reached unprecedented levels in recent years.</a:t>
            </a:r>
          </a:p>
          <a:p>
            <a:endParaRPr lang="de-DE" baseline="0" dirty="0" smtClean="0"/>
          </a:p>
          <a:p>
            <a:r>
              <a:rPr lang="de-DE" baseline="0" dirty="0" smtClean="0"/>
              <a:t>Greenland and Antarctic ice sheet (Fig. 3.11)</a:t>
            </a:r>
          </a:p>
          <a:p>
            <a:r>
              <a:rPr lang="de-DE" baseline="0" dirty="0" smtClean="0"/>
              <a:t>Global sea level (Fig. 4.7)</a:t>
            </a:r>
          </a:p>
        </p:txBody>
      </p:sp>
      <p:sp>
        <p:nvSpPr>
          <p:cNvPr id="4" name="Slide Number Placeholder 3"/>
          <p:cNvSpPr>
            <a:spLocks noGrp="1"/>
          </p:cNvSpPr>
          <p:nvPr>
            <p:ph type="sldNum" sz="quarter" idx="10"/>
          </p:nvPr>
        </p:nvSpPr>
        <p:spPr/>
        <p:txBody>
          <a:bodyPr/>
          <a:lstStyle/>
          <a:p>
            <a:fld id="{777201BC-94E4-4101-962D-54511777D224}" type="slidenum">
              <a:rPr lang="en-GB" smtClean="0"/>
              <a:pPr/>
              <a:t>6</a:t>
            </a:fld>
            <a:endParaRPr lang="en-GB" dirty="0"/>
          </a:p>
        </p:txBody>
      </p:sp>
    </p:spTree>
    <p:extLst>
      <p:ext uri="{BB962C8B-B14F-4D97-AF65-F5344CB8AC3E}">
        <p14:creationId xmlns:p14="http://schemas.microsoft.com/office/powerpoint/2010/main" val="903645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smtClean="0"/>
              <a:t>Annual</a:t>
            </a:r>
            <a:r>
              <a:rPr lang="de-DE" b="1" baseline="0" dirty="0" smtClean="0"/>
              <a:t> p</a:t>
            </a:r>
            <a:r>
              <a:rPr lang="de-DE" b="1" dirty="0" smtClean="0"/>
              <a:t>recipitation is projected to increase in northern and central Europe</a:t>
            </a:r>
            <a:r>
              <a:rPr lang="de-DE" b="1" baseline="0" dirty="0" smtClean="0"/>
              <a:t> and to decrease in southern Europe.</a:t>
            </a:r>
          </a:p>
          <a:p>
            <a:r>
              <a:rPr lang="de-DE" b="1" baseline="0" dirty="0" smtClean="0"/>
              <a:t>Summer precipitation is projected to increase northern Europe and to decrease in southern and large parts of central Europe.</a:t>
            </a:r>
            <a:endParaRPr lang="de-DE" b="1" dirty="0" smtClean="0"/>
          </a:p>
          <a:p>
            <a:endParaRPr lang="de-DE" dirty="0" smtClean="0"/>
          </a:p>
          <a:p>
            <a:r>
              <a:rPr lang="de-DE" dirty="0" smtClean="0"/>
              <a:t>Annual and summer precipitation (Map 3.8)</a:t>
            </a:r>
          </a:p>
        </p:txBody>
      </p:sp>
      <p:sp>
        <p:nvSpPr>
          <p:cNvPr id="4" name="Slide Number Placeholder 3"/>
          <p:cNvSpPr>
            <a:spLocks noGrp="1"/>
          </p:cNvSpPr>
          <p:nvPr>
            <p:ph type="sldNum" sz="quarter" idx="10"/>
          </p:nvPr>
        </p:nvSpPr>
        <p:spPr/>
        <p:txBody>
          <a:bodyPr/>
          <a:lstStyle/>
          <a:p>
            <a:fld id="{777201BC-94E4-4101-962D-54511777D224}" type="slidenum">
              <a:rPr lang="en-GB" smtClean="0"/>
              <a:pPr/>
              <a:t>7</a:t>
            </a:fld>
            <a:endParaRPr lang="en-GB" dirty="0"/>
          </a:p>
        </p:txBody>
      </p:sp>
    </p:spTree>
    <p:extLst>
      <p:ext uri="{BB962C8B-B14F-4D97-AF65-F5344CB8AC3E}">
        <p14:creationId xmlns:p14="http://schemas.microsoft.com/office/powerpoint/2010/main" val="2662646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baseline="0" dirty="0" smtClean="0"/>
              <a:t>Meteorological droughts (i.e. periods with exceptionally low rainfall) have become more frequent and more severe in many regions in southern Europe.</a:t>
            </a:r>
          </a:p>
          <a:p>
            <a:endParaRPr lang="de-DE" b="1" baseline="0" dirty="0" smtClean="0"/>
          </a:p>
          <a:p>
            <a:r>
              <a:rPr lang="de-DE" baseline="0" dirty="0" smtClean="0"/>
              <a:t>Meteorological droughts (Map 4.9)</a:t>
            </a:r>
          </a:p>
        </p:txBody>
      </p:sp>
      <p:sp>
        <p:nvSpPr>
          <p:cNvPr id="4" name="Slide Number Placeholder 3"/>
          <p:cNvSpPr>
            <a:spLocks noGrp="1"/>
          </p:cNvSpPr>
          <p:nvPr>
            <p:ph type="sldNum" sz="quarter" idx="10"/>
          </p:nvPr>
        </p:nvSpPr>
        <p:spPr/>
        <p:txBody>
          <a:bodyPr/>
          <a:lstStyle/>
          <a:p>
            <a:fld id="{777201BC-94E4-4101-962D-54511777D224}" type="slidenum">
              <a:rPr lang="en-GB" smtClean="0"/>
              <a:pPr/>
              <a:t>8</a:t>
            </a:fld>
            <a:endParaRPr lang="en-GB" dirty="0"/>
          </a:p>
        </p:txBody>
      </p:sp>
    </p:spTree>
    <p:extLst>
      <p:ext uri="{BB962C8B-B14F-4D97-AF65-F5344CB8AC3E}">
        <p14:creationId xmlns:p14="http://schemas.microsoft.com/office/powerpoint/2010/main" val="2043112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baseline="0" dirty="0" smtClean="0"/>
              <a:t>Sea level is increasing along European coasts (except in the northern Baltic Sea where land is still rising after the last Ice Age).</a:t>
            </a:r>
          </a:p>
          <a:p>
            <a:r>
              <a:rPr lang="de-DE" b="1" baseline="0" dirty="0" smtClean="0"/>
              <a:t>Sea surface temperature is increasing globally and in all European seas.</a:t>
            </a:r>
          </a:p>
          <a:p>
            <a:r>
              <a:rPr lang="de-DE" b="1" baseline="0" dirty="0" smtClean="0"/>
              <a:t>Ocean water is becoming more acidic across the globae (reflected in a decrease of the pH).</a:t>
            </a:r>
            <a:br>
              <a:rPr lang="de-DE" b="1" baseline="0" dirty="0" smtClean="0"/>
            </a:br>
            <a:r>
              <a:rPr lang="de-DE" b="1" baseline="0" dirty="0" smtClean="0"/>
              <a:t>Oxygen-depleted ‚dead zones‘ have been expanding in the Baltic Sea and in some other coastal areas in Europe (caused primarily by nutrient intake, but exacerbated by rising sea temperatures)</a:t>
            </a:r>
          </a:p>
          <a:p>
            <a:endParaRPr lang="de-DE" baseline="0" dirty="0" smtClean="0"/>
          </a:p>
          <a:p>
            <a:r>
              <a:rPr lang="de-DE" baseline="0" dirty="0" smtClean="0"/>
              <a:t>Relative sea level rise (Map 4.4)</a:t>
            </a:r>
          </a:p>
          <a:p>
            <a:r>
              <a:rPr lang="de-DE" baseline="0" dirty="0" smtClean="0"/>
              <a:t>Sea surface temperature (Fig. 4.4)</a:t>
            </a:r>
          </a:p>
          <a:p>
            <a:r>
              <a:rPr lang="de-DE" baseline="0" dirty="0" smtClean="0"/>
              <a:t>Ocean acidification (Fig. 4.1)</a:t>
            </a:r>
          </a:p>
          <a:p>
            <a:r>
              <a:rPr lang="de-DE" baseline="0" dirty="0" smtClean="0"/>
              <a:t>Ocean dead zones (Map 4.2)</a:t>
            </a:r>
          </a:p>
        </p:txBody>
      </p:sp>
      <p:sp>
        <p:nvSpPr>
          <p:cNvPr id="4" name="Slide Number Placeholder 3"/>
          <p:cNvSpPr>
            <a:spLocks noGrp="1"/>
          </p:cNvSpPr>
          <p:nvPr>
            <p:ph type="sldNum" sz="quarter" idx="10"/>
          </p:nvPr>
        </p:nvSpPr>
        <p:spPr/>
        <p:txBody>
          <a:bodyPr/>
          <a:lstStyle/>
          <a:p>
            <a:fld id="{777201BC-94E4-4101-962D-54511777D224}" type="slidenum">
              <a:rPr lang="en-GB" smtClean="0"/>
              <a:pPr/>
              <a:t>9</a:t>
            </a:fld>
            <a:endParaRPr lang="en-GB" dirty="0"/>
          </a:p>
        </p:txBody>
      </p:sp>
    </p:spTree>
    <p:extLst>
      <p:ext uri="{BB962C8B-B14F-4D97-AF65-F5344CB8AC3E}">
        <p14:creationId xmlns:p14="http://schemas.microsoft.com/office/powerpoint/2010/main" val="700533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ey message_image_Synthesis">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365125" y="190500"/>
            <a:ext cx="9277350" cy="524395"/>
          </a:xfrm>
          <a:prstGeom prst="rect">
            <a:avLst/>
          </a:prstGeom>
        </p:spPr>
        <p:txBody>
          <a:bodyPr/>
          <a:lstStyle>
            <a:lvl1pPr marL="0" indent="0">
              <a:buNone/>
              <a:defRPr sz="2800" b="1">
                <a:solidFill>
                  <a:schemeClr val="bg1"/>
                </a:solidFill>
              </a:defRPr>
            </a:lvl1pPr>
          </a:lstStyle>
          <a:p>
            <a:pPr lvl="0"/>
            <a:r>
              <a:rPr lang="en-US" dirty="0" smtClean="0"/>
              <a:t>Slide title goes here</a:t>
            </a:r>
          </a:p>
        </p:txBody>
      </p:sp>
      <p:sp>
        <p:nvSpPr>
          <p:cNvPr id="6" name="Content Placeholder 5"/>
          <p:cNvSpPr>
            <a:spLocks noGrp="1"/>
          </p:cNvSpPr>
          <p:nvPr>
            <p:ph sz="quarter" idx="11"/>
          </p:nvPr>
        </p:nvSpPr>
        <p:spPr>
          <a:xfrm>
            <a:off x="365125" y="1147763"/>
            <a:ext cx="9277350" cy="4562475"/>
          </a:xfrm>
          <a:prstGeom prst="rect">
            <a:avLst/>
          </a:prstGeom>
        </p:spPr>
        <p:txBody>
          <a:bodyPr/>
          <a:lstStyle>
            <a:lvl1pPr>
              <a:defRPr>
                <a:solidFill>
                  <a:srgbClr val="006654"/>
                </a:solidFill>
              </a:defRPr>
            </a:lvl1pPr>
            <a:lvl2pPr>
              <a:defRPr>
                <a:solidFill>
                  <a:srgbClr val="006654"/>
                </a:solidFill>
              </a:defRPr>
            </a:lvl2pPr>
            <a:lvl3pPr>
              <a:defRPr>
                <a:solidFill>
                  <a:srgbClr val="006654"/>
                </a:solidFill>
              </a:defRPr>
            </a:lvl3pPr>
            <a:lvl4pPr>
              <a:defRPr>
                <a:solidFill>
                  <a:srgbClr val="006654"/>
                </a:solidFill>
              </a:defRPr>
            </a:lvl4pPr>
            <a:lvl5pPr>
              <a:defRPr>
                <a:solidFill>
                  <a:srgbClr val="00665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8106825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ey message_image_Synthesi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752600" cy="6858000"/>
          </a:xfrm>
          <a:prstGeom prst="rect">
            <a:avLst/>
          </a:prstGeom>
        </p:spPr>
        <p:txBody>
          <a:bodyPr/>
          <a:lstStyle/>
          <a:p>
            <a:endParaRPr lang="en-GB" dirty="0"/>
          </a:p>
        </p:txBody>
      </p:sp>
      <p:sp>
        <p:nvSpPr>
          <p:cNvPr id="4" name="Text Placeholder 8"/>
          <p:cNvSpPr>
            <a:spLocks noGrp="1"/>
          </p:cNvSpPr>
          <p:nvPr>
            <p:ph type="body" sz="quarter" idx="14"/>
          </p:nvPr>
        </p:nvSpPr>
        <p:spPr>
          <a:xfrm>
            <a:off x="1981200" y="609600"/>
            <a:ext cx="6629400" cy="838200"/>
          </a:xfrm>
          <a:prstGeom prst="rect">
            <a:avLst/>
          </a:prstGeom>
        </p:spPr>
        <p:txBody>
          <a:bodyPr/>
          <a:lstStyle>
            <a:lvl1pPr marL="0" indent="0">
              <a:buNone/>
              <a:defRPr lang="en-US" sz="2600" kern="1200" baseline="0" smtClean="0">
                <a:solidFill>
                  <a:srgbClr val="202661"/>
                </a:solidFill>
                <a:latin typeface="Open Sans Extrabold" pitchFamily="34" charset="0"/>
                <a:ea typeface="Open Sans Extrabold" pitchFamily="34" charset="0"/>
                <a:cs typeface="Open Sans Extrabold" pitchFamily="34" charset="0"/>
              </a:defRPr>
            </a:lvl1pPr>
            <a:lvl2pPr>
              <a:defRPr lang="en-US" sz="26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6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6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6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981200" y="1921933"/>
            <a:ext cx="7620000" cy="3996267"/>
          </a:xfrm>
          <a:prstGeom prst="rect">
            <a:avLst/>
          </a:prstGeom>
        </p:spPr>
        <p:txBody>
          <a:bodyPr/>
          <a:lstStyle>
            <a:lvl1pPr>
              <a:spcBef>
                <a:spcPts val="600"/>
              </a:spcBef>
              <a:spcAft>
                <a:spcPts val="1200"/>
              </a:spcAft>
              <a:defRPr lang="en-US" sz="1600" b="0" i="0" kern="1200" baseline="0" smtClean="0">
                <a:solidFill>
                  <a:srgbClr val="202661"/>
                </a:solidFill>
                <a:latin typeface="+mn-lt"/>
                <a:ea typeface="+mn-ea"/>
                <a:cs typeface="+mn-cs"/>
              </a:defRPr>
            </a:lvl1pPr>
            <a:lvl2pPr>
              <a:spcBef>
                <a:spcPts val="600"/>
              </a:spcBef>
              <a:spcAft>
                <a:spcPts val="1200"/>
              </a:spcAft>
              <a:defRPr lang="en-US" sz="1600" b="0" i="0" kern="1200" baseline="0" smtClean="0">
                <a:solidFill>
                  <a:srgbClr val="202661"/>
                </a:solidFill>
                <a:latin typeface="+mn-lt"/>
                <a:ea typeface="+mn-ea"/>
                <a:cs typeface="+mn-cs"/>
              </a:defRPr>
            </a:lvl2pPr>
            <a:lvl3pPr>
              <a:spcBef>
                <a:spcPts val="600"/>
              </a:spcBef>
              <a:spcAft>
                <a:spcPts val="1200"/>
              </a:spcAft>
              <a:defRPr lang="en-US" sz="1600" b="0" i="0" kern="1200" baseline="0" smtClean="0">
                <a:solidFill>
                  <a:srgbClr val="202661"/>
                </a:solidFill>
                <a:latin typeface="+mn-lt"/>
                <a:ea typeface="+mn-ea"/>
                <a:cs typeface="+mn-cs"/>
              </a:defRPr>
            </a:lvl3pPr>
            <a:lvl4pPr>
              <a:spcBef>
                <a:spcPts val="600"/>
              </a:spcBef>
              <a:spcAft>
                <a:spcPts val="1200"/>
              </a:spcAft>
              <a:defRPr lang="en-US" sz="1600" b="0" i="0" kern="1200" baseline="0" smtClean="0">
                <a:solidFill>
                  <a:srgbClr val="202661"/>
                </a:solidFill>
                <a:latin typeface="+mn-lt"/>
                <a:ea typeface="+mn-ea"/>
                <a:cs typeface="+mn-cs"/>
              </a:defRPr>
            </a:lvl4pPr>
            <a:lvl5pPr>
              <a:spcBef>
                <a:spcPts val="600"/>
              </a:spcBef>
              <a:spcAft>
                <a:spcPts val="1200"/>
              </a:spcAft>
              <a:defRPr lang="en-GB" sz="1600" b="0" i="0" kern="1200" baseline="0">
                <a:solidFill>
                  <a:srgbClr val="20266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Rectangle 7">
            <a:hlinkClick r:id="rId2" action="ppaction://hlinksldjump"/>
          </p:cNvPr>
          <p:cNvSpPr/>
          <p:nvPr userDrawn="1"/>
        </p:nvSpPr>
        <p:spPr>
          <a:xfrm>
            <a:off x="2606458" y="152399"/>
            <a:ext cx="625257" cy="2484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6223805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ey message_image_introduc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752600" cy="6858000"/>
          </a:xfrm>
          <a:prstGeom prst="rect">
            <a:avLst/>
          </a:prstGeom>
        </p:spPr>
        <p:txBody>
          <a:bodyPr/>
          <a:lstStyle/>
          <a:p>
            <a:endParaRPr lang="en-GB" dirty="0"/>
          </a:p>
        </p:txBody>
      </p:sp>
      <p:sp>
        <p:nvSpPr>
          <p:cNvPr id="7" name="Text Placeholder 6"/>
          <p:cNvSpPr>
            <a:spLocks noGrp="1"/>
          </p:cNvSpPr>
          <p:nvPr>
            <p:ph type="body" sz="quarter" idx="11"/>
          </p:nvPr>
        </p:nvSpPr>
        <p:spPr>
          <a:xfrm>
            <a:off x="2614632" y="147325"/>
            <a:ext cx="3276600" cy="304800"/>
          </a:xfrm>
          <a:prstGeom prst="rect">
            <a:avLst/>
          </a:prstGeom>
        </p:spPr>
        <p:txBody>
          <a:bodyPr/>
          <a:lstStyle>
            <a:lvl1pPr marL="0" indent="0">
              <a:buNone/>
              <a:defRPr lang="en-US" sz="900" b="1" kern="1200" baseline="0" dirty="0" smtClean="0">
                <a:solidFill>
                  <a:srgbClr val="202661"/>
                </a:solidFill>
                <a:latin typeface="+mn-lt"/>
                <a:ea typeface="+mn-ea"/>
                <a:cs typeface="+mn-cs"/>
              </a:defRPr>
            </a:lvl1pPr>
            <a:lvl2pPr marL="457200" indent="0">
              <a:buNone/>
              <a:defRPr lang="en-US" sz="900" kern="1200" baseline="0" dirty="0" smtClean="0">
                <a:solidFill>
                  <a:srgbClr val="202661"/>
                </a:solidFill>
                <a:latin typeface="+mn-lt"/>
                <a:ea typeface="+mn-ea"/>
                <a:cs typeface="+mn-cs"/>
              </a:defRPr>
            </a:lvl2pPr>
            <a:lvl3pPr marL="914400" indent="0">
              <a:buNone/>
              <a:defRPr lang="en-US" sz="900" kern="1200" baseline="0" dirty="0" smtClean="0">
                <a:solidFill>
                  <a:srgbClr val="202661"/>
                </a:solidFill>
                <a:latin typeface="+mn-lt"/>
                <a:ea typeface="+mn-ea"/>
                <a:cs typeface="+mn-cs"/>
              </a:defRPr>
            </a:lvl3pPr>
            <a:lvl4pPr marL="1371600" indent="0">
              <a:buNone/>
              <a:defRPr lang="en-US" sz="900" kern="1200" baseline="0" dirty="0" smtClean="0">
                <a:solidFill>
                  <a:srgbClr val="202661"/>
                </a:solidFill>
                <a:latin typeface="+mn-lt"/>
                <a:ea typeface="+mn-ea"/>
                <a:cs typeface="+mn-cs"/>
              </a:defRPr>
            </a:lvl4pPr>
            <a:lvl5pPr marL="1828800" indent="0">
              <a:buNone/>
              <a:defRPr lang="en-GB" sz="900" kern="1200" baseline="0" dirty="0">
                <a:solidFill>
                  <a:srgbClr val="202661"/>
                </a:solidFill>
                <a:latin typeface="+mn-lt"/>
                <a:ea typeface="+mn-ea"/>
                <a:cs typeface="+mn-cs"/>
              </a:defRPr>
            </a:lvl5pPr>
          </a:lstStyle>
          <a:p>
            <a:pPr lvl="0"/>
            <a:r>
              <a:rPr lang="en-US" dirty="0" smtClean="0"/>
              <a:t>Click to edit Master text styles</a:t>
            </a:r>
          </a:p>
        </p:txBody>
      </p:sp>
      <p:sp>
        <p:nvSpPr>
          <p:cNvPr id="4" name="Text Placeholder 8"/>
          <p:cNvSpPr>
            <a:spLocks noGrp="1"/>
          </p:cNvSpPr>
          <p:nvPr>
            <p:ph type="body" sz="quarter" idx="14"/>
          </p:nvPr>
        </p:nvSpPr>
        <p:spPr>
          <a:xfrm>
            <a:off x="1981200" y="609600"/>
            <a:ext cx="6629400" cy="838200"/>
          </a:xfrm>
          <a:prstGeom prst="rect">
            <a:avLst/>
          </a:prstGeom>
        </p:spPr>
        <p:txBody>
          <a:bodyPr/>
          <a:lstStyle>
            <a:lvl1pPr marL="0" indent="0">
              <a:buNone/>
              <a:defRPr lang="en-US" sz="2600" kern="1200" baseline="0" smtClean="0">
                <a:solidFill>
                  <a:srgbClr val="202661"/>
                </a:solidFill>
                <a:latin typeface="Open Sans Extrabold" pitchFamily="34" charset="0"/>
                <a:ea typeface="Open Sans Extrabold" pitchFamily="34" charset="0"/>
                <a:cs typeface="Open Sans Extrabold" pitchFamily="34" charset="0"/>
              </a:defRPr>
            </a:lvl1pPr>
            <a:lvl2pPr>
              <a:defRPr lang="en-US" sz="26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6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6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6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981200" y="2133600"/>
            <a:ext cx="7620000" cy="3581400"/>
          </a:xfrm>
          <a:prstGeom prst="rect">
            <a:avLst/>
          </a:prstGeom>
        </p:spPr>
        <p:txBody>
          <a:bodyPr/>
          <a:lstStyle>
            <a:lvl1pPr>
              <a:spcBef>
                <a:spcPts val="600"/>
              </a:spcBef>
              <a:spcAft>
                <a:spcPts val="1200"/>
              </a:spcAft>
              <a:defRPr lang="en-US" sz="1600" b="0" i="0" kern="1200" baseline="0" smtClean="0">
                <a:solidFill>
                  <a:srgbClr val="202661"/>
                </a:solidFill>
                <a:latin typeface="+mn-lt"/>
                <a:ea typeface="+mn-ea"/>
                <a:cs typeface="+mn-cs"/>
              </a:defRPr>
            </a:lvl1pPr>
            <a:lvl2pPr>
              <a:spcBef>
                <a:spcPts val="600"/>
              </a:spcBef>
              <a:spcAft>
                <a:spcPts val="1200"/>
              </a:spcAft>
              <a:defRPr lang="en-US" sz="1600" b="0" i="0" kern="1200" baseline="0" smtClean="0">
                <a:solidFill>
                  <a:srgbClr val="202661"/>
                </a:solidFill>
                <a:latin typeface="+mn-lt"/>
                <a:ea typeface="+mn-ea"/>
                <a:cs typeface="+mn-cs"/>
              </a:defRPr>
            </a:lvl2pPr>
            <a:lvl3pPr>
              <a:spcBef>
                <a:spcPts val="600"/>
              </a:spcBef>
              <a:spcAft>
                <a:spcPts val="1200"/>
              </a:spcAft>
              <a:defRPr lang="en-US" sz="1600" b="0" i="0" kern="1200" baseline="0" smtClean="0">
                <a:solidFill>
                  <a:srgbClr val="202661"/>
                </a:solidFill>
                <a:latin typeface="+mn-lt"/>
                <a:ea typeface="+mn-ea"/>
                <a:cs typeface="+mn-cs"/>
              </a:defRPr>
            </a:lvl3pPr>
            <a:lvl4pPr>
              <a:spcBef>
                <a:spcPts val="600"/>
              </a:spcBef>
              <a:spcAft>
                <a:spcPts val="1200"/>
              </a:spcAft>
              <a:defRPr lang="en-US" sz="1600" b="0" i="0" kern="1200" baseline="0" smtClean="0">
                <a:solidFill>
                  <a:srgbClr val="202661"/>
                </a:solidFill>
                <a:latin typeface="+mn-lt"/>
                <a:ea typeface="+mn-ea"/>
                <a:cs typeface="+mn-cs"/>
              </a:defRPr>
            </a:lvl4pPr>
            <a:lvl5pPr>
              <a:spcBef>
                <a:spcPts val="600"/>
              </a:spcBef>
              <a:spcAft>
                <a:spcPts val="1200"/>
              </a:spcAft>
              <a:defRPr lang="en-GB" sz="1600" b="0" i="0" kern="1200" baseline="0">
                <a:solidFill>
                  <a:srgbClr val="20266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1905000" y="152400"/>
            <a:ext cx="7010400" cy="230832"/>
          </a:xfrm>
          <a:prstGeom prst="rect">
            <a:avLst/>
          </a:prstGeom>
          <a:noFill/>
        </p:spPr>
        <p:txBody>
          <a:bodyPr wrap="square" rtlCol="0">
            <a:spAutoFit/>
          </a:bodyPr>
          <a:lstStyle/>
          <a:p>
            <a:r>
              <a:rPr lang="en-US" sz="900" dirty="0" smtClean="0">
                <a:solidFill>
                  <a:prstClr val="white">
                    <a:lumMod val="65000"/>
                  </a:prstClr>
                </a:solidFill>
              </a:rPr>
              <a:t>SOER2015 /</a:t>
            </a:r>
            <a:endParaRPr lang="en-US" sz="900" dirty="0">
              <a:solidFill>
                <a:prstClr val="black"/>
              </a:solidFill>
            </a:endParaRPr>
          </a:p>
        </p:txBody>
      </p:sp>
      <p:sp>
        <p:nvSpPr>
          <p:cNvPr id="9" name="Rectangle 8">
            <a:hlinkClick r:id="" action="ppaction://noaction"/>
          </p:cNvPr>
          <p:cNvSpPr/>
          <p:nvPr userDrawn="1"/>
        </p:nvSpPr>
        <p:spPr>
          <a:xfrm>
            <a:off x="1827234" y="147325"/>
            <a:ext cx="763566"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99491620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message_image_Regions_Countrie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752600" cy="6858000"/>
          </a:xfrm>
          <a:prstGeom prst="rect">
            <a:avLst/>
          </a:prstGeom>
        </p:spPr>
        <p:txBody>
          <a:bodyPr/>
          <a:lstStyle/>
          <a:p>
            <a:endParaRPr lang="en-GB" dirty="0"/>
          </a:p>
        </p:txBody>
      </p:sp>
      <p:sp>
        <p:nvSpPr>
          <p:cNvPr id="7" name="Text Placeholder 6"/>
          <p:cNvSpPr>
            <a:spLocks noGrp="1"/>
          </p:cNvSpPr>
          <p:nvPr>
            <p:ph type="body" sz="quarter" idx="11"/>
          </p:nvPr>
        </p:nvSpPr>
        <p:spPr>
          <a:xfrm>
            <a:off x="3739018" y="152400"/>
            <a:ext cx="3276600" cy="304800"/>
          </a:xfrm>
          <a:prstGeom prst="rect">
            <a:avLst/>
          </a:prstGeom>
        </p:spPr>
        <p:txBody>
          <a:bodyPr/>
          <a:lstStyle>
            <a:lvl1pPr marL="0" indent="0">
              <a:buNone/>
              <a:defRPr lang="en-US" sz="900" b="1" kern="1200" baseline="0" dirty="0" smtClean="0">
                <a:solidFill>
                  <a:srgbClr val="D63D27"/>
                </a:solidFill>
                <a:latin typeface="+mn-lt"/>
                <a:ea typeface="+mn-ea"/>
                <a:cs typeface="+mn-cs"/>
              </a:defRPr>
            </a:lvl1pPr>
            <a:lvl2pPr marL="457200" indent="0">
              <a:buNone/>
              <a:defRPr lang="en-US" sz="900" kern="1200" baseline="0" dirty="0" smtClean="0">
                <a:solidFill>
                  <a:srgbClr val="202661"/>
                </a:solidFill>
                <a:latin typeface="+mn-lt"/>
                <a:ea typeface="+mn-ea"/>
                <a:cs typeface="+mn-cs"/>
              </a:defRPr>
            </a:lvl2pPr>
            <a:lvl3pPr marL="914400" indent="0">
              <a:buNone/>
              <a:defRPr lang="en-US" sz="900" kern="1200" baseline="0" dirty="0" smtClean="0">
                <a:solidFill>
                  <a:srgbClr val="202661"/>
                </a:solidFill>
                <a:latin typeface="+mn-lt"/>
                <a:ea typeface="+mn-ea"/>
                <a:cs typeface="+mn-cs"/>
              </a:defRPr>
            </a:lvl3pPr>
            <a:lvl4pPr marL="1371600" indent="0">
              <a:buNone/>
              <a:defRPr lang="en-US" sz="900" kern="1200" baseline="0" dirty="0" smtClean="0">
                <a:solidFill>
                  <a:srgbClr val="202661"/>
                </a:solidFill>
                <a:latin typeface="+mn-lt"/>
                <a:ea typeface="+mn-ea"/>
                <a:cs typeface="+mn-cs"/>
              </a:defRPr>
            </a:lvl4pPr>
            <a:lvl5pPr marL="1828800" indent="0">
              <a:buNone/>
              <a:defRPr lang="en-GB" sz="900" kern="1200" baseline="0" dirty="0">
                <a:solidFill>
                  <a:srgbClr val="202661"/>
                </a:solidFill>
                <a:latin typeface="+mn-lt"/>
                <a:ea typeface="+mn-ea"/>
                <a:cs typeface="+mn-cs"/>
              </a:defRPr>
            </a:lvl5pPr>
          </a:lstStyle>
          <a:p>
            <a:pPr lvl="0"/>
            <a:r>
              <a:rPr lang="en-US" dirty="0" smtClean="0"/>
              <a:t>Click to edit Master text styles</a:t>
            </a:r>
          </a:p>
        </p:txBody>
      </p:sp>
      <p:sp>
        <p:nvSpPr>
          <p:cNvPr id="4" name="Text Placeholder 8"/>
          <p:cNvSpPr>
            <a:spLocks noGrp="1"/>
          </p:cNvSpPr>
          <p:nvPr>
            <p:ph type="body" sz="quarter" idx="14"/>
          </p:nvPr>
        </p:nvSpPr>
        <p:spPr>
          <a:xfrm>
            <a:off x="1981200" y="609600"/>
            <a:ext cx="6629400" cy="838200"/>
          </a:xfrm>
          <a:prstGeom prst="rect">
            <a:avLst/>
          </a:prstGeom>
        </p:spPr>
        <p:txBody>
          <a:bodyPr/>
          <a:lstStyle>
            <a:lvl1pPr marL="0" indent="0">
              <a:buNone/>
              <a:defRPr lang="en-US" sz="2600" kern="1200" baseline="0" smtClean="0">
                <a:solidFill>
                  <a:srgbClr val="D63D27"/>
                </a:solidFill>
                <a:latin typeface="Open Sans Extrabold" pitchFamily="34" charset="0"/>
                <a:ea typeface="Open Sans Extrabold" pitchFamily="34" charset="0"/>
                <a:cs typeface="Open Sans Extrabold" pitchFamily="34" charset="0"/>
              </a:defRPr>
            </a:lvl1pPr>
            <a:lvl2pPr>
              <a:defRPr lang="en-US" sz="26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6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6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6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981200" y="2133600"/>
            <a:ext cx="7620000" cy="3581400"/>
          </a:xfrm>
          <a:prstGeom prst="rect">
            <a:avLst/>
          </a:prstGeom>
        </p:spPr>
        <p:txBody>
          <a:bodyPr/>
          <a:lstStyle>
            <a:lvl1pPr>
              <a:spcBef>
                <a:spcPts val="600"/>
              </a:spcBef>
              <a:spcAft>
                <a:spcPts val="1200"/>
              </a:spcAft>
              <a:defRPr lang="en-US" sz="1600" b="0" i="0" kern="1200" baseline="0" smtClean="0">
                <a:solidFill>
                  <a:srgbClr val="D63D27"/>
                </a:solidFill>
                <a:latin typeface="+mn-lt"/>
                <a:ea typeface="+mn-ea"/>
                <a:cs typeface="+mn-cs"/>
              </a:defRPr>
            </a:lvl1pPr>
            <a:lvl2pPr>
              <a:spcBef>
                <a:spcPts val="600"/>
              </a:spcBef>
              <a:spcAft>
                <a:spcPts val="1200"/>
              </a:spcAft>
              <a:defRPr lang="en-US" sz="1600" b="0" i="0" kern="1200" baseline="0" smtClean="0">
                <a:solidFill>
                  <a:srgbClr val="D63D27"/>
                </a:solidFill>
                <a:latin typeface="+mn-lt"/>
                <a:ea typeface="+mn-ea"/>
                <a:cs typeface="+mn-cs"/>
              </a:defRPr>
            </a:lvl2pPr>
            <a:lvl3pPr>
              <a:spcBef>
                <a:spcPts val="600"/>
              </a:spcBef>
              <a:spcAft>
                <a:spcPts val="1200"/>
              </a:spcAft>
              <a:defRPr lang="en-US" sz="1600" b="0" i="0" kern="1200" baseline="0" smtClean="0">
                <a:solidFill>
                  <a:srgbClr val="D63D27"/>
                </a:solidFill>
                <a:latin typeface="+mn-lt"/>
                <a:ea typeface="+mn-ea"/>
                <a:cs typeface="+mn-cs"/>
              </a:defRPr>
            </a:lvl3pPr>
            <a:lvl4pPr>
              <a:spcBef>
                <a:spcPts val="600"/>
              </a:spcBef>
              <a:spcAft>
                <a:spcPts val="1200"/>
              </a:spcAft>
              <a:defRPr lang="en-US" sz="1600" b="0" i="0" kern="1200" baseline="0" smtClean="0">
                <a:solidFill>
                  <a:srgbClr val="D63D27"/>
                </a:solidFill>
                <a:latin typeface="+mn-lt"/>
                <a:ea typeface="+mn-ea"/>
                <a:cs typeface="+mn-cs"/>
              </a:defRPr>
            </a:lvl4pPr>
            <a:lvl5pPr>
              <a:spcBef>
                <a:spcPts val="600"/>
              </a:spcBef>
              <a:spcAft>
                <a:spcPts val="1200"/>
              </a:spcAft>
              <a:defRPr lang="en-GB" sz="1600" b="0" i="0" kern="1200" baseline="0">
                <a:solidFill>
                  <a:srgbClr val="D63D27"/>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1905000" y="152400"/>
            <a:ext cx="7010400" cy="230832"/>
          </a:xfrm>
          <a:prstGeom prst="rect">
            <a:avLst/>
          </a:prstGeom>
          <a:noFill/>
        </p:spPr>
        <p:txBody>
          <a:bodyPr wrap="square" rtlCol="0">
            <a:spAutoFit/>
          </a:bodyPr>
          <a:lstStyle/>
          <a:p>
            <a:r>
              <a:rPr lang="en-US" sz="900" dirty="0" smtClean="0">
                <a:solidFill>
                  <a:prstClr val="white">
                    <a:lumMod val="65000"/>
                  </a:prstClr>
                </a:solidFill>
              </a:rPr>
              <a:t>SOER2015 / Countries &amp; regions /</a:t>
            </a:r>
            <a:endParaRPr lang="en-US" sz="900" dirty="0">
              <a:solidFill>
                <a:prstClr val="black"/>
              </a:solidFill>
            </a:endParaRPr>
          </a:p>
        </p:txBody>
      </p:sp>
      <p:sp>
        <p:nvSpPr>
          <p:cNvPr id="8" name="Rectangle 7">
            <a:hlinkClick r:id="" action="ppaction://noaction"/>
          </p:cNvPr>
          <p:cNvSpPr/>
          <p:nvPr userDrawn="1"/>
        </p:nvSpPr>
        <p:spPr>
          <a:xfrm>
            <a:off x="2681614" y="152399"/>
            <a:ext cx="1057404"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a:hlinkClick r:id="" action="ppaction://noaction"/>
          </p:cNvPr>
          <p:cNvSpPr/>
          <p:nvPr userDrawn="1"/>
        </p:nvSpPr>
        <p:spPr>
          <a:xfrm>
            <a:off x="1827234" y="147325"/>
            <a:ext cx="763566"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11444841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ey message_image_Cross_Country">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752600" cy="6858000"/>
          </a:xfrm>
          <a:prstGeom prst="rect">
            <a:avLst/>
          </a:prstGeom>
        </p:spPr>
        <p:txBody>
          <a:bodyPr/>
          <a:lstStyle/>
          <a:p>
            <a:endParaRPr lang="en-GB" dirty="0"/>
          </a:p>
        </p:txBody>
      </p:sp>
      <p:sp>
        <p:nvSpPr>
          <p:cNvPr id="7" name="Text Placeholder 6"/>
          <p:cNvSpPr>
            <a:spLocks noGrp="1"/>
          </p:cNvSpPr>
          <p:nvPr>
            <p:ph type="body" sz="quarter" idx="11"/>
          </p:nvPr>
        </p:nvSpPr>
        <p:spPr>
          <a:xfrm>
            <a:off x="4097866" y="155792"/>
            <a:ext cx="3276600" cy="304800"/>
          </a:xfrm>
          <a:prstGeom prst="rect">
            <a:avLst/>
          </a:prstGeom>
        </p:spPr>
        <p:txBody>
          <a:bodyPr/>
          <a:lstStyle>
            <a:lvl1pPr marL="0" indent="0">
              <a:buNone/>
              <a:defRPr lang="en-US" sz="900" b="1" kern="1200" baseline="0" dirty="0" smtClean="0">
                <a:solidFill>
                  <a:srgbClr val="007A88"/>
                </a:solidFill>
                <a:latin typeface="+mn-lt"/>
                <a:ea typeface="+mn-ea"/>
                <a:cs typeface="+mn-cs"/>
              </a:defRPr>
            </a:lvl1pPr>
            <a:lvl2pPr marL="457200" indent="0">
              <a:buNone/>
              <a:defRPr lang="en-US" sz="900" kern="1200" baseline="0" dirty="0" smtClean="0">
                <a:solidFill>
                  <a:srgbClr val="202661"/>
                </a:solidFill>
                <a:latin typeface="+mn-lt"/>
                <a:ea typeface="+mn-ea"/>
                <a:cs typeface="+mn-cs"/>
              </a:defRPr>
            </a:lvl2pPr>
            <a:lvl3pPr marL="914400" indent="0">
              <a:buNone/>
              <a:defRPr lang="en-US" sz="900" kern="1200" baseline="0" dirty="0" smtClean="0">
                <a:solidFill>
                  <a:srgbClr val="202661"/>
                </a:solidFill>
                <a:latin typeface="+mn-lt"/>
                <a:ea typeface="+mn-ea"/>
                <a:cs typeface="+mn-cs"/>
              </a:defRPr>
            </a:lvl3pPr>
            <a:lvl4pPr marL="1371600" indent="0">
              <a:buNone/>
              <a:defRPr lang="en-US" sz="900" kern="1200" baseline="0" dirty="0" smtClean="0">
                <a:solidFill>
                  <a:srgbClr val="202661"/>
                </a:solidFill>
                <a:latin typeface="+mn-lt"/>
                <a:ea typeface="+mn-ea"/>
                <a:cs typeface="+mn-cs"/>
              </a:defRPr>
            </a:lvl4pPr>
            <a:lvl5pPr marL="1828800" indent="0">
              <a:buNone/>
              <a:defRPr lang="en-GB" sz="900" kern="1200" baseline="0" dirty="0">
                <a:solidFill>
                  <a:srgbClr val="202661"/>
                </a:solidFill>
                <a:latin typeface="+mn-lt"/>
                <a:ea typeface="+mn-ea"/>
                <a:cs typeface="+mn-cs"/>
              </a:defRPr>
            </a:lvl5pPr>
          </a:lstStyle>
          <a:p>
            <a:pPr lvl="0"/>
            <a:r>
              <a:rPr lang="en-US" dirty="0" smtClean="0"/>
              <a:t>Click to edit Master text styles</a:t>
            </a:r>
          </a:p>
        </p:txBody>
      </p:sp>
      <p:sp>
        <p:nvSpPr>
          <p:cNvPr id="4" name="Text Placeholder 8"/>
          <p:cNvSpPr>
            <a:spLocks noGrp="1"/>
          </p:cNvSpPr>
          <p:nvPr>
            <p:ph type="body" sz="quarter" idx="14"/>
          </p:nvPr>
        </p:nvSpPr>
        <p:spPr>
          <a:xfrm>
            <a:off x="1981200" y="609600"/>
            <a:ext cx="6629400" cy="838200"/>
          </a:xfrm>
          <a:prstGeom prst="rect">
            <a:avLst/>
          </a:prstGeom>
        </p:spPr>
        <p:txBody>
          <a:bodyPr/>
          <a:lstStyle>
            <a:lvl1pPr marL="0" indent="0">
              <a:buNone/>
              <a:defRPr lang="en-US" sz="2600" kern="1200" baseline="0" smtClean="0">
                <a:solidFill>
                  <a:srgbClr val="007A88"/>
                </a:solidFill>
                <a:latin typeface="Open Sans Extrabold" pitchFamily="34" charset="0"/>
                <a:ea typeface="Open Sans Extrabold" pitchFamily="34" charset="0"/>
                <a:cs typeface="Open Sans Extrabold" pitchFamily="34" charset="0"/>
              </a:defRPr>
            </a:lvl1pPr>
            <a:lvl2pPr>
              <a:defRPr lang="en-US" sz="26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6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6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6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981200" y="2133600"/>
            <a:ext cx="7620000" cy="3581400"/>
          </a:xfrm>
          <a:prstGeom prst="rect">
            <a:avLst/>
          </a:prstGeom>
        </p:spPr>
        <p:txBody>
          <a:bodyPr/>
          <a:lstStyle>
            <a:lvl1pPr>
              <a:spcBef>
                <a:spcPts val="600"/>
              </a:spcBef>
              <a:spcAft>
                <a:spcPts val="1200"/>
              </a:spcAft>
              <a:defRPr lang="en-US" sz="1600" b="0" i="0" kern="1200" baseline="0" smtClean="0">
                <a:solidFill>
                  <a:srgbClr val="007A88"/>
                </a:solidFill>
                <a:latin typeface="+mn-lt"/>
                <a:ea typeface="+mn-ea"/>
                <a:cs typeface="+mn-cs"/>
              </a:defRPr>
            </a:lvl1pPr>
            <a:lvl2pPr>
              <a:spcBef>
                <a:spcPts val="600"/>
              </a:spcBef>
              <a:spcAft>
                <a:spcPts val="1200"/>
              </a:spcAft>
              <a:defRPr lang="en-US" sz="1600" b="0" i="0" kern="1200" baseline="0" smtClean="0">
                <a:solidFill>
                  <a:srgbClr val="007A88"/>
                </a:solidFill>
                <a:latin typeface="+mn-lt"/>
                <a:ea typeface="+mn-ea"/>
                <a:cs typeface="+mn-cs"/>
              </a:defRPr>
            </a:lvl2pPr>
            <a:lvl3pPr>
              <a:spcBef>
                <a:spcPts val="600"/>
              </a:spcBef>
              <a:spcAft>
                <a:spcPts val="1200"/>
              </a:spcAft>
              <a:defRPr lang="en-US" sz="1600" b="0" i="0" kern="1200" baseline="0" smtClean="0">
                <a:solidFill>
                  <a:srgbClr val="007A88"/>
                </a:solidFill>
                <a:latin typeface="+mn-lt"/>
                <a:ea typeface="+mn-ea"/>
                <a:cs typeface="+mn-cs"/>
              </a:defRPr>
            </a:lvl3pPr>
            <a:lvl4pPr>
              <a:spcBef>
                <a:spcPts val="600"/>
              </a:spcBef>
              <a:spcAft>
                <a:spcPts val="1200"/>
              </a:spcAft>
              <a:defRPr lang="en-US" sz="1600" b="0" i="0" kern="1200" baseline="0" smtClean="0">
                <a:solidFill>
                  <a:srgbClr val="007A88"/>
                </a:solidFill>
                <a:latin typeface="+mn-lt"/>
                <a:ea typeface="+mn-ea"/>
                <a:cs typeface="+mn-cs"/>
              </a:defRPr>
            </a:lvl4pPr>
            <a:lvl5pPr>
              <a:spcBef>
                <a:spcPts val="600"/>
              </a:spcBef>
              <a:spcAft>
                <a:spcPts val="1200"/>
              </a:spcAft>
              <a:defRPr lang="en-GB" sz="1600" b="0" i="0" kern="1200" baseline="0">
                <a:solidFill>
                  <a:srgbClr val="007A88"/>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1905000" y="152400"/>
            <a:ext cx="7010400" cy="230832"/>
          </a:xfrm>
          <a:prstGeom prst="rect">
            <a:avLst/>
          </a:prstGeom>
          <a:noFill/>
        </p:spPr>
        <p:txBody>
          <a:bodyPr wrap="square" rtlCol="0">
            <a:spAutoFit/>
          </a:bodyPr>
          <a:lstStyle/>
          <a:p>
            <a:r>
              <a:rPr lang="en-US" sz="900" dirty="0" smtClean="0">
                <a:solidFill>
                  <a:prstClr val="white">
                    <a:lumMod val="65000"/>
                  </a:prstClr>
                </a:solidFill>
              </a:rPr>
              <a:t>SOER2015 / Cross-country comparisons/</a:t>
            </a:r>
            <a:endParaRPr lang="en-US" sz="900" dirty="0">
              <a:solidFill>
                <a:prstClr val="black"/>
              </a:solidFill>
            </a:endParaRPr>
          </a:p>
        </p:txBody>
      </p:sp>
      <p:sp>
        <p:nvSpPr>
          <p:cNvPr id="8" name="Rectangle 7">
            <a:hlinkClick r:id="" action="ppaction://noaction"/>
          </p:cNvPr>
          <p:cNvSpPr/>
          <p:nvPr userDrawn="1"/>
        </p:nvSpPr>
        <p:spPr>
          <a:xfrm>
            <a:off x="1827234" y="147325"/>
            <a:ext cx="763566"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a:hlinkClick r:id="" action="ppaction://noaction"/>
          </p:cNvPr>
          <p:cNvSpPr/>
          <p:nvPr userDrawn="1"/>
        </p:nvSpPr>
        <p:spPr>
          <a:xfrm>
            <a:off x="2665434" y="163143"/>
            <a:ext cx="1432432"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7804656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y message_image_Global_megatrend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752600" cy="6858000"/>
          </a:xfrm>
          <a:prstGeom prst="rect">
            <a:avLst/>
          </a:prstGeom>
        </p:spPr>
        <p:txBody>
          <a:bodyPr/>
          <a:lstStyle/>
          <a:p>
            <a:endParaRPr lang="en-GB" dirty="0"/>
          </a:p>
        </p:txBody>
      </p:sp>
      <p:sp>
        <p:nvSpPr>
          <p:cNvPr id="7" name="Text Placeholder 6"/>
          <p:cNvSpPr>
            <a:spLocks noGrp="1"/>
          </p:cNvSpPr>
          <p:nvPr>
            <p:ph type="body" sz="quarter" idx="11"/>
          </p:nvPr>
        </p:nvSpPr>
        <p:spPr>
          <a:xfrm>
            <a:off x="3676388" y="152400"/>
            <a:ext cx="3276600" cy="304800"/>
          </a:xfrm>
          <a:prstGeom prst="rect">
            <a:avLst/>
          </a:prstGeom>
        </p:spPr>
        <p:txBody>
          <a:bodyPr/>
          <a:lstStyle>
            <a:lvl1pPr marL="0" indent="0">
              <a:buNone/>
              <a:defRPr lang="en-US" sz="900" b="1" kern="1200" baseline="0" dirty="0" smtClean="0">
                <a:solidFill>
                  <a:srgbClr val="833A88"/>
                </a:solidFill>
                <a:latin typeface="+mn-lt"/>
                <a:ea typeface="+mn-ea"/>
                <a:cs typeface="+mn-cs"/>
              </a:defRPr>
            </a:lvl1pPr>
            <a:lvl2pPr marL="457200" indent="0">
              <a:buNone/>
              <a:defRPr lang="en-US" sz="900" kern="1200" baseline="0" dirty="0" smtClean="0">
                <a:solidFill>
                  <a:srgbClr val="202661"/>
                </a:solidFill>
                <a:latin typeface="+mn-lt"/>
                <a:ea typeface="+mn-ea"/>
                <a:cs typeface="+mn-cs"/>
              </a:defRPr>
            </a:lvl2pPr>
            <a:lvl3pPr marL="914400" indent="0">
              <a:buNone/>
              <a:defRPr lang="en-US" sz="900" kern="1200" baseline="0" dirty="0" smtClean="0">
                <a:solidFill>
                  <a:srgbClr val="202661"/>
                </a:solidFill>
                <a:latin typeface="+mn-lt"/>
                <a:ea typeface="+mn-ea"/>
                <a:cs typeface="+mn-cs"/>
              </a:defRPr>
            </a:lvl3pPr>
            <a:lvl4pPr marL="1371600" indent="0">
              <a:buNone/>
              <a:defRPr lang="en-US" sz="900" kern="1200" baseline="0" dirty="0" smtClean="0">
                <a:solidFill>
                  <a:srgbClr val="202661"/>
                </a:solidFill>
                <a:latin typeface="+mn-lt"/>
                <a:ea typeface="+mn-ea"/>
                <a:cs typeface="+mn-cs"/>
              </a:defRPr>
            </a:lvl4pPr>
            <a:lvl5pPr marL="1828800" indent="0">
              <a:buNone/>
              <a:defRPr lang="en-GB" sz="900" kern="1200" baseline="0" dirty="0">
                <a:solidFill>
                  <a:srgbClr val="202661"/>
                </a:solidFill>
                <a:latin typeface="+mn-lt"/>
                <a:ea typeface="+mn-ea"/>
                <a:cs typeface="+mn-cs"/>
              </a:defRPr>
            </a:lvl5pPr>
          </a:lstStyle>
          <a:p>
            <a:pPr lvl="0"/>
            <a:r>
              <a:rPr lang="en-US" dirty="0" smtClean="0"/>
              <a:t>Click to edit Master text styles</a:t>
            </a:r>
          </a:p>
        </p:txBody>
      </p:sp>
      <p:sp>
        <p:nvSpPr>
          <p:cNvPr id="4" name="Text Placeholder 8"/>
          <p:cNvSpPr>
            <a:spLocks noGrp="1"/>
          </p:cNvSpPr>
          <p:nvPr>
            <p:ph type="body" sz="quarter" idx="14"/>
          </p:nvPr>
        </p:nvSpPr>
        <p:spPr>
          <a:xfrm>
            <a:off x="1981200" y="609600"/>
            <a:ext cx="6629400" cy="838200"/>
          </a:xfrm>
          <a:prstGeom prst="rect">
            <a:avLst/>
          </a:prstGeom>
        </p:spPr>
        <p:txBody>
          <a:bodyPr/>
          <a:lstStyle>
            <a:lvl1pPr marL="0" indent="0">
              <a:buNone/>
              <a:defRPr lang="en-US" sz="2600" kern="1200" baseline="0" smtClean="0">
                <a:solidFill>
                  <a:srgbClr val="833A88"/>
                </a:solidFill>
                <a:latin typeface="Open Sans Extrabold" pitchFamily="34" charset="0"/>
                <a:ea typeface="Open Sans Extrabold" pitchFamily="34" charset="0"/>
                <a:cs typeface="Open Sans Extrabold" pitchFamily="34" charset="0"/>
              </a:defRPr>
            </a:lvl1pPr>
            <a:lvl2pPr>
              <a:defRPr lang="en-US" sz="26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6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6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6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981200" y="2133600"/>
            <a:ext cx="7620000" cy="3581400"/>
          </a:xfrm>
          <a:prstGeom prst="rect">
            <a:avLst/>
          </a:prstGeom>
        </p:spPr>
        <p:txBody>
          <a:bodyPr/>
          <a:lstStyle>
            <a:lvl1pPr>
              <a:spcBef>
                <a:spcPts val="600"/>
              </a:spcBef>
              <a:spcAft>
                <a:spcPts val="1200"/>
              </a:spcAft>
              <a:defRPr lang="en-US" sz="1600" b="0" i="0" kern="1200" baseline="0" smtClean="0">
                <a:solidFill>
                  <a:srgbClr val="833A88"/>
                </a:solidFill>
                <a:latin typeface="+mn-lt"/>
                <a:ea typeface="+mn-ea"/>
                <a:cs typeface="+mn-cs"/>
              </a:defRPr>
            </a:lvl1pPr>
            <a:lvl2pPr>
              <a:spcBef>
                <a:spcPts val="600"/>
              </a:spcBef>
              <a:spcAft>
                <a:spcPts val="1200"/>
              </a:spcAft>
              <a:defRPr lang="en-US" sz="1600" b="0" i="0" kern="1200" baseline="0" smtClean="0">
                <a:solidFill>
                  <a:srgbClr val="833A88"/>
                </a:solidFill>
                <a:latin typeface="+mn-lt"/>
                <a:ea typeface="+mn-ea"/>
                <a:cs typeface="+mn-cs"/>
              </a:defRPr>
            </a:lvl2pPr>
            <a:lvl3pPr>
              <a:spcBef>
                <a:spcPts val="600"/>
              </a:spcBef>
              <a:spcAft>
                <a:spcPts val="1200"/>
              </a:spcAft>
              <a:defRPr lang="en-US" sz="1600" b="0" i="0" kern="1200" baseline="0" smtClean="0">
                <a:solidFill>
                  <a:srgbClr val="833A88"/>
                </a:solidFill>
                <a:latin typeface="+mn-lt"/>
                <a:ea typeface="+mn-ea"/>
                <a:cs typeface="+mn-cs"/>
              </a:defRPr>
            </a:lvl3pPr>
            <a:lvl4pPr>
              <a:spcBef>
                <a:spcPts val="600"/>
              </a:spcBef>
              <a:spcAft>
                <a:spcPts val="1200"/>
              </a:spcAft>
              <a:defRPr lang="en-US" sz="1600" b="0" i="0" kern="1200" baseline="0" smtClean="0">
                <a:solidFill>
                  <a:srgbClr val="833A88"/>
                </a:solidFill>
                <a:latin typeface="+mn-lt"/>
                <a:ea typeface="+mn-ea"/>
                <a:cs typeface="+mn-cs"/>
              </a:defRPr>
            </a:lvl4pPr>
            <a:lvl5pPr>
              <a:spcBef>
                <a:spcPts val="600"/>
              </a:spcBef>
              <a:spcAft>
                <a:spcPts val="1200"/>
              </a:spcAft>
              <a:defRPr lang="en-GB" sz="1600" b="0" i="0" kern="1200" baseline="0">
                <a:solidFill>
                  <a:srgbClr val="833A88"/>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1905000" y="152400"/>
            <a:ext cx="7010400" cy="230832"/>
          </a:xfrm>
          <a:prstGeom prst="rect">
            <a:avLst/>
          </a:prstGeom>
          <a:noFill/>
        </p:spPr>
        <p:txBody>
          <a:bodyPr wrap="square" rtlCol="0">
            <a:spAutoFit/>
          </a:bodyPr>
          <a:lstStyle/>
          <a:p>
            <a:r>
              <a:rPr lang="en-US" sz="900" dirty="0" smtClean="0">
                <a:solidFill>
                  <a:prstClr val="white">
                    <a:lumMod val="65000"/>
                  </a:prstClr>
                </a:solidFill>
              </a:rPr>
              <a:t>SOER2015 / Global megatrends /</a:t>
            </a:r>
            <a:endParaRPr lang="en-US" sz="900" dirty="0">
              <a:solidFill>
                <a:prstClr val="black"/>
              </a:solidFill>
            </a:endParaRPr>
          </a:p>
        </p:txBody>
      </p:sp>
      <p:sp>
        <p:nvSpPr>
          <p:cNvPr id="8" name="Rectangle 7">
            <a:hlinkClick r:id="" action="ppaction://noaction"/>
          </p:cNvPr>
          <p:cNvSpPr/>
          <p:nvPr userDrawn="1"/>
        </p:nvSpPr>
        <p:spPr>
          <a:xfrm>
            <a:off x="2681614" y="152399"/>
            <a:ext cx="950934"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a:hlinkClick r:id="" action="ppaction://noaction"/>
          </p:cNvPr>
          <p:cNvSpPr/>
          <p:nvPr userDrawn="1"/>
        </p:nvSpPr>
        <p:spPr>
          <a:xfrm>
            <a:off x="1827234" y="147325"/>
            <a:ext cx="763566"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38220577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message_image_Synthesis">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365125" y="190500"/>
            <a:ext cx="9277350" cy="524395"/>
          </a:xfrm>
          <a:prstGeom prst="rect">
            <a:avLst/>
          </a:prstGeom>
        </p:spPr>
        <p:txBody>
          <a:bodyPr/>
          <a:lstStyle>
            <a:lvl1pPr marL="0" indent="0">
              <a:buNone/>
              <a:defRPr sz="2800" b="1">
                <a:solidFill>
                  <a:schemeClr val="bg1"/>
                </a:solidFill>
              </a:defRPr>
            </a:lvl1pPr>
          </a:lstStyle>
          <a:p>
            <a:pPr lvl="0"/>
            <a:r>
              <a:rPr lang="en-US" dirty="0" smtClean="0"/>
              <a:t>Slide title goes here</a:t>
            </a:r>
          </a:p>
        </p:txBody>
      </p:sp>
      <p:sp>
        <p:nvSpPr>
          <p:cNvPr id="6" name="Content Placeholder 5"/>
          <p:cNvSpPr>
            <a:spLocks noGrp="1"/>
          </p:cNvSpPr>
          <p:nvPr>
            <p:ph sz="quarter" idx="11"/>
          </p:nvPr>
        </p:nvSpPr>
        <p:spPr>
          <a:xfrm>
            <a:off x="365125" y="1147763"/>
            <a:ext cx="9277350" cy="4562475"/>
          </a:xfrm>
          <a:prstGeom prst="rect">
            <a:avLst/>
          </a:prstGeom>
        </p:spPr>
        <p:txBody>
          <a:bodyPr/>
          <a:lstStyle>
            <a:lvl1pPr>
              <a:defRPr>
                <a:solidFill>
                  <a:srgbClr val="006654"/>
                </a:solidFill>
              </a:defRPr>
            </a:lvl1pPr>
            <a:lvl2pPr>
              <a:defRPr>
                <a:solidFill>
                  <a:srgbClr val="006654"/>
                </a:solidFill>
              </a:defRPr>
            </a:lvl2pPr>
            <a:lvl3pPr>
              <a:defRPr>
                <a:solidFill>
                  <a:srgbClr val="006654"/>
                </a:solidFill>
              </a:defRPr>
            </a:lvl3pPr>
            <a:lvl4pPr>
              <a:defRPr>
                <a:solidFill>
                  <a:srgbClr val="006654"/>
                </a:solidFill>
              </a:defRPr>
            </a:lvl4pPr>
            <a:lvl5pPr>
              <a:defRPr>
                <a:solidFill>
                  <a:srgbClr val="00665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46958380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a:prstGeom prst="rect">
            <a:avLst/>
          </a:prstGeom>
        </p:spPr>
        <p:txBody>
          <a:bodyPr anchor="b"/>
          <a:lstStyle>
            <a:lvl1pPr algn="ctr">
              <a:defRPr sz="4875"/>
            </a:lvl1pPr>
          </a:lstStyle>
          <a:p>
            <a:r>
              <a:rPr lang="en-US" smtClean="0"/>
              <a:t>Click to edit Master title style</a:t>
            </a:r>
            <a:endParaRPr lang="en-GB"/>
          </a:p>
        </p:txBody>
      </p:sp>
      <p:sp>
        <p:nvSpPr>
          <p:cNvPr id="3" name="Subtitle 2"/>
          <p:cNvSpPr>
            <a:spLocks noGrp="1"/>
          </p:cNvSpPr>
          <p:nvPr>
            <p:ph type="subTitle" idx="1"/>
          </p:nvPr>
        </p:nvSpPr>
        <p:spPr>
          <a:xfrm>
            <a:off x="1238250" y="3602038"/>
            <a:ext cx="7429500" cy="1655762"/>
          </a:xfrm>
          <a:prstGeom prst="rect">
            <a:avLst/>
          </a:prstGeo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smtClean="0"/>
              <a:t>Click to edit Master subtitle style</a:t>
            </a:r>
            <a:endParaRPr lang="en-GB"/>
          </a:p>
        </p:txBody>
      </p:sp>
      <p:sp>
        <p:nvSpPr>
          <p:cNvPr id="4" name="Date Placeholder 3"/>
          <p:cNvSpPr>
            <a:spLocks noGrp="1"/>
          </p:cNvSpPr>
          <p:nvPr>
            <p:ph type="dt" sz="half" idx="10"/>
          </p:nvPr>
        </p:nvSpPr>
        <p:spPr>
          <a:xfrm>
            <a:off x="681038" y="6356351"/>
            <a:ext cx="2228850" cy="365125"/>
          </a:xfrm>
          <a:prstGeom prst="rect">
            <a:avLst/>
          </a:prstGeom>
        </p:spPr>
        <p:txBody>
          <a:bodyPr/>
          <a:lstStyle/>
          <a:p>
            <a:fld id="{D94A6138-84BF-4F8E-989C-11EC8D5E2CC8}" type="datetimeFigureOut">
              <a:rPr lang="en-GB" smtClean="0">
                <a:solidFill>
                  <a:prstClr val="black"/>
                </a:solidFill>
              </a:rPr>
              <a:pPr/>
              <a:t>06/02/2017</a:t>
            </a:fld>
            <a:endParaRPr lang="en-GB">
              <a:solidFill>
                <a:prstClr val="black"/>
              </a:solidFill>
            </a:endParaRPr>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0E9D42BA-432A-41A7-ACB9-902E3182D9A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9955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a:prstGeom prst="rect">
            <a:avLst/>
          </a:prstGeom>
        </p:spPr>
        <p:txBody>
          <a:bodyPr anchor="b"/>
          <a:lstStyle>
            <a:lvl1pPr algn="ctr">
              <a:defRPr sz="4875"/>
            </a:lvl1pPr>
          </a:lstStyle>
          <a:p>
            <a:r>
              <a:rPr lang="en-US" smtClean="0"/>
              <a:t>Click to edit Master title style</a:t>
            </a:r>
            <a:endParaRPr lang="en-GB"/>
          </a:p>
        </p:txBody>
      </p:sp>
      <p:sp>
        <p:nvSpPr>
          <p:cNvPr id="3" name="Subtitle 2"/>
          <p:cNvSpPr>
            <a:spLocks noGrp="1"/>
          </p:cNvSpPr>
          <p:nvPr>
            <p:ph type="subTitle" idx="1"/>
          </p:nvPr>
        </p:nvSpPr>
        <p:spPr>
          <a:xfrm>
            <a:off x="1238250" y="3602038"/>
            <a:ext cx="7429500" cy="1655762"/>
          </a:xfrm>
          <a:prstGeom prst="rect">
            <a:avLst/>
          </a:prstGeo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smtClean="0"/>
              <a:t>Click to edit Master subtitle style</a:t>
            </a:r>
            <a:endParaRPr lang="en-GB"/>
          </a:p>
        </p:txBody>
      </p:sp>
      <p:sp>
        <p:nvSpPr>
          <p:cNvPr id="4" name="Date Placeholder 3"/>
          <p:cNvSpPr>
            <a:spLocks noGrp="1"/>
          </p:cNvSpPr>
          <p:nvPr>
            <p:ph type="dt" sz="half" idx="10"/>
          </p:nvPr>
        </p:nvSpPr>
        <p:spPr>
          <a:xfrm>
            <a:off x="681038" y="6356351"/>
            <a:ext cx="2228850" cy="365125"/>
          </a:xfrm>
          <a:prstGeom prst="rect">
            <a:avLst/>
          </a:prstGeom>
        </p:spPr>
        <p:txBody>
          <a:bodyPr/>
          <a:lstStyle/>
          <a:p>
            <a:fld id="{D94A6138-84BF-4F8E-989C-11EC8D5E2CC8}" type="datetimeFigureOut">
              <a:rPr lang="en-GB" smtClean="0"/>
              <a:t>06/02/2017</a:t>
            </a:fld>
            <a:endParaRPr lang="en-GB"/>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0E9D42BA-432A-41A7-ACB9-902E3182D9AA}" type="slidenum">
              <a:rPr lang="en-GB" smtClean="0"/>
              <a:t>‹#›</a:t>
            </a:fld>
            <a:endParaRPr lang="en-GB"/>
          </a:p>
        </p:txBody>
      </p:sp>
    </p:spTree>
    <p:extLst>
      <p:ext uri="{BB962C8B-B14F-4D97-AF65-F5344CB8AC3E}">
        <p14:creationId xmlns:p14="http://schemas.microsoft.com/office/powerpoint/2010/main" val="3579915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key message_image_Synthesis">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365125" y="190502"/>
            <a:ext cx="9277350" cy="524395"/>
          </a:xfrm>
          <a:prstGeom prst="rect">
            <a:avLst/>
          </a:prstGeom>
        </p:spPr>
        <p:txBody>
          <a:bodyPr/>
          <a:lstStyle>
            <a:lvl1pPr marL="0" indent="0">
              <a:buNone/>
              <a:defRPr sz="3200" b="1">
                <a:solidFill>
                  <a:schemeClr val="bg1"/>
                </a:solidFill>
                <a:latin typeface="Calibri" panose="020F0502020204030204" pitchFamily="34" charset="0"/>
                <a:cs typeface="Calibri" panose="020F0502020204030204" pitchFamily="34" charset="0"/>
              </a:defRPr>
            </a:lvl1pPr>
          </a:lstStyle>
          <a:p>
            <a:pPr lvl="0"/>
            <a:r>
              <a:rPr lang="en-US" dirty="0" smtClean="0"/>
              <a:t>Slide title goes here</a:t>
            </a:r>
          </a:p>
        </p:txBody>
      </p:sp>
      <p:sp>
        <p:nvSpPr>
          <p:cNvPr id="6" name="Content Placeholder 5"/>
          <p:cNvSpPr>
            <a:spLocks noGrp="1"/>
          </p:cNvSpPr>
          <p:nvPr>
            <p:ph sz="quarter" idx="11"/>
          </p:nvPr>
        </p:nvSpPr>
        <p:spPr>
          <a:xfrm>
            <a:off x="365125" y="1147765"/>
            <a:ext cx="9277350" cy="4562475"/>
          </a:xfrm>
          <a:prstGeom prst="rect">
            <a:avLst/>
          </a:prstGeom>
        </p:spPr>
        <p:txBody>
          <a:bodyPr/>
          <a:lstStyle>
            <a:lvl1pPr>
              <a:defRPr sz="3600">
                <a:solidFill>
                  <a:srgbClr val="006654"/>
                </a:solidFill>
                <a:latin typeface="Calibri" panose="020F0502020204030204" pitchFamily="34" charset="0"/>
                <a:cs typeface="Calibri" panose="020F0502020204030204" pitchFamily="34" charset="0"/>
              </a:defRPr>
            </a:lvl1pPr>
            <a:lvl2pPr>
              <a:defRPr sz="3200">
                <a:solidFill>
                  <a:srgbClr val="006654"/>
                </a:solidFill>
                <a:latin typeface="Calibri" panose="020F0502020204030204" pitchFamily="34" charset="0"/>
                <a:cs typeface="Calibri" panose="020F0502020204030204" pitchFamily="34" charset="0"/>
              </a:defRPr>
            </a:lvl2pPr>
            <a:lvl3pPr>
              <a:defRPr sz="2800">
                <a:solidFill>
                  <a:srgbClr val="006654"/>
                </a:solidFill>
                <a:latin typeface="Calibri" panose="020F0502020204030204" pitchFamily="34" charset="0"/>
                <a:cs typeface="Calibri" panose="020F0502020204030204" pitchFamily="34" charset="0"/>
              </a:defRPr>
            </a:lvl3pPr>
            <a:lvl4pPr>
              <a:defRPr sz="2400">
                <a:solidFill>
                  <a:srgbClr val="006654"/>
                </a:solidFill>
                <a:latin typeface="Calibri" panose="020F0502020204030204" pitchFamily="34" charset="0"/>
                <a:cs typeface="Calibri" panose="020F0502020204030204" pitchFamily="34" charset="0"/>
              </a:defRPr>
            </a:lvl4pPr>
            <a:lvl5pPr>
              <a:defRPr sz="2400">
                <a:solidFill>
                  <a:srgbClr val="006654"/>
                </a:solidFill>
                <a:latin typeface="Calibri" panose="020F0502020204030204" pitchFamily="34" charset="0"/>
                <a:cs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quarter" idx="12" hasCustomPrompt="1"/>
          </p:nvPr>
        </p:nvSpPr>
        <p:spPr>
          <a:xfrm>
            <a:off x="364596" y="6184901"/>
            <a:ext cx="3264165" cy="231775"/>
          </a:xfrm>
          <a:prstGeom prst="rect">
            <a:avLst/>
          </a:prstGeom>
        </p:spPr>
        <p:txBody>
          <a:bodyPr/>
          <a:lstStyle>
            <a:lvl1pPr marL="0" indent="0">
              <a:buNone/>
              <a:defRPr sz="1100" baseline="0">
                <a:solidFill>
                  <a:srgbClr val="006654"/>
                </a:solidFill>
                <a:latin typeface="Calibri" panose="020F0502020204030204" pitchFamily="34" charset="0"/>
                <a:cs typeface="Calibri" panose="020F0502020204030204" pitchFamily="34" charset="0"/>
              </a:defRPr>
            </a:lvl1pPr>
            <a:lvl2pPr marL="422053" indent="0">
              <a:buNone/>
              <a:defRPr/>
            </a:lvl2pPr>
            <a:lvl3pPr marL="844103" indent="0">
              <a:buNone/>
              <a:defRPr/>
            </a:lvl3pPr>
            <a:lvl4pPr marL="1266156" indent="0">
              <a:buNone/>
              <a:defRPr/>
            </a:lvl4pPr>
            <a:lvl5pPr marL="1688208" indent="0">
              <a:buNone/>
              <a:defRPr/>
            </a:lvl5pPr>
          </a:lstStyle>
          <a:p>
            <a:pPr lvl="0"/>
            <a:r>
              <a:rPr lang="en-US" dirty="0" smtClean="0"/>
              <a:t>Source reference for illustration</a:t>
            </a:r>
          </a:p>
        </p:txBody>
      </p:sp>
    </p:spTree>
    <p:extLst>
      <p:ext uri="{BB962C8B-B14F-4D97-AF65-F5344CB8AC3E}">
        <p14:creationId xmlns:p14="http://schemas.microsoft.com/office/powerpoint/2010/main" val="7339217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key message_image_Synthesis">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365125" y="190502"/>
            <a:ext cx="9277350" cy="524395"/>
          </a:xfrm>
          <a:prstGeom prst="rect">
            <a:avLst/>
          </a:prstGeom>
        </p:spPr>
        <p:txBody>
          <a:bodyPr/>
          <a:lstStyle>
            <a:lvl1pPr marL="0" indent="0">
              <a:buNone/>
              <a:defRPr sz="3200" b="1">
                <a:solidFill>
                  <a:schemeClr val="bg1"/>
                </a:solidFill>
                <a:latin typeface="Calibri" panose="020F0502020204030204" pitchFamily="34" charset="0"/>
                <a:cs typeface="Calibri" panose="020F0502020204030204" pitchFamily="34" charset="0"/>
              </a:defRPr>
            </a:lvl1pPr>
          </a:lstStyle>
          <a:p>
            <a:pPr lvl="0"/>
            <a:r>
              <a:rPr lang="en-US" dirty="0" smtClean="0"/>
              <a:t>Slide title goes here</a:t>
            </a:r>
          </a:p>
        </p:txBody>
      </p:sp>
      <p:sp>
        <p:nvSpPr>
          <p:cNvPr id="6" name="Content Placeholder 5"/>
          <p:cNvSpPr>
            <a:spLocks noGrp="1"/>
          </p:cNvSpPr>
          <p:nvPr>
            <p:ph sz="quarter" idx="11"/>
          </p:nvPr>
        </p:nvSpPr>
        <p:spPr>
          <a:xfrm>
            <a:off x="365125" y="1147765"/>
            <a:ext cx="9277350" cy="4562475"/>
          </a:xfrm>
          <a:prstGeom prst="rect">
            <a:avLst/>
          </a:prstGeom>
        </p:spPr>
        <p:txBody>
          <a:bodyPr/>
          <a:lstStyle>
            <a:lvl1pPr>
              <a:defRPr sz="3600">
                <a:solidFill>
                  <a:srgbClr val="006654"/>
                </a:solidFill>
                <a:latin typeface="Calibri" panose="020F0502020204030204" pitchFamily="34" charset="0"/>
                <a:cs typeface="Calibri" panose="020F0502020204030204" pitchFamily="34" charset="0"/>
              </a:defRPr>
            </a:lvl1pPr>
            <a:lvl2pPr>
              <a:defRPr sz="3200">
                <a:solidFill>
                  <a:srgbClr val="006654"/>
                </a:solidFill>
                <a:latin typeface="Calibri" panose="020F0502020204030204" pitchFamily="34" charset="0"/>
                <a:cs typeface="Calibri" panose="020F0502020204030204" pitchFamily="34" charset="0"/>
              </a:defRPr>
            </a:lvl2pPr>
            <a:lvl3pPr>
              <a:defRPr sz="2800">
                <a:solidFill>
                  <a:srgbClr val="006654"/>
                </a:solidFill>
                <a:latin typeface="Calibri" panose="020F0502020204030204" pitchFamily="34" charset="0"/>
                <a:cs typeface="Calibri" panose="020F0502020204030204" pitchFamily="34" charset="0"/>
              </a:defRPr>
            </a:lvl3pPr>
            <a:lvl4pPr>
              <a:defRPr sz="2400">
                <a:solidFill>
                  <a:srgbClr val="006654"/>
                </a:solidFill>
                <a:latin typeface="Calibri" panose="020F0502020204030204" pitchFamily="34" charset="0"/>
                <a:cs typeface="Calibri" panose="020F0502020204030204" pitchFamily="34" charset="0"/>
              </a:defRPr>
            </a:lvl4pPr>
            <a:lvl5pPr>
              <a:defRPr sz="2400">
                <a:solidFill>
                  <a:srgbClr val="006654"/>
                </a:solidFill>
                <a:latin typeface="Calibri" panose="020F0502020204030204" pitchFamily="34" charset="0"/>
                <a:cs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quarter" idx="12" hasCustomPrompt="1"/>
          </p:nvPr>
        </p:nvSpPr>
        <p:spPr>
          <a:xfrm>
            <a:off x="364596" y="6184901"/>
            <a:ext cx="3264165" cy="231775"/>
          </a:xfrm>
          <a:prstGeom prst="rect">
            <a:avLst/>
          </a:prstGeom>
        </p:spPr>
        <p:txBody>
          <a:bodyPr/>
          <a:lstStyle>
            <a:lvl1pPr marL="0" indent="0">
              <a:buNone/>
              <a:defRPr sz="1100" baseline="0">
                <a:solidFill>
                  <a:srgbClr val="006654"/>
                </a:solidFill>
                <a:latin typeface="Calibri" panose="020F0502020204030204" pitchFamily="34" charset="0"/>
                <a:cs typeface="Calibri" panose="020F0502020204030204" pitchFamily="34" charset="0"/>
              </a:defRPr>
            </a:lvl1pPr>
            <a:lvl2pPr marL="422053" indent="0">
              <a:buNone/>
              <a:defRPr/>
            </a:lvl2pPr>
            <a:lvl3pPr marL="844103" indent="0">
              <a:buNone/>
              <a:defRPr/>
            </a:lvl3pPr>
            <a:lvl4pPr marL="1266156" indent="0">
              <a:buNone/>
              <a:defRPr/>
            </a:lvl4pPr>
            <a:lvl5pPr marL="1688208" indent="0">
              <a:buNone/>
              <a:defRPr/>
            </a:lvl5pPr>
          </a:lstStyle>
          <a:p>
            <a:pPr lvl="0"/>
            <a:r>
              <a:rPr lang="en-US" dirty="0" smtClean="0"/>
              <a:t>Source reference for illustration</a:t>
            </a:r>
          </a:p>
        </p:txBody>
      </p:sp>
    </p:spTree>
    <p:extLst>
      <p:ext uri="{BB962C8B-B14F-4D97-AF65-F5344CB8AC3E}">
        <p14:creationId xmlns:p14="http://schemas.microsoft.com/office/powerpoint/2010/main" val="9844371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message_image_Synthesis">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365125" y="190500"/>
            <a:ext cx="9277350" cy="524395"/>
          </a:xfrm>
          <a:prstGeom prst="rect">
            <a:avLst/>
          </a:prstGeom>
        </p:spPr>
        <p:txBody>
          <a:bodyPr/>
          <a:lstStyle>
            <a:lvl1pPr marL="0" indent="0">
              <a:buNone/>
              <a:defRPr sz="2800" b="1">
                <a:solidFill>
                  <a:schemeClr val="bg1"/>
                </a:solidFill>
              </a:defRPr>
            </a:lvl1pPr>
          </a:lstStyle>
          <a:p>
            <a:pPr lvl="0"/>
            <a:r>
              <a:rPr lang="en-US" dirty="0" smtClean="0"/>
              <a:t>Slide title goes here</a:t>
            </a:r>
          </a:p>
        </p:txBody>
      </p:sp>
      <p:sp>
        <p:nvSpPr>
          <p:cNvPr id="6" name="Content Placeholder 5"/>
          <p:cNvSpPr>
            <a:spLocks noGrp="1"/>
          </p:cNvSpPr>
          <p:nvPr>
            <p:ph sz="quarter" idx="11"/>
          </p:nvPr>
        </p:nvSpPr>
        <p:spPr>
          <a:xfrm>
            <a:off x="365125" y="1147763"/>
            <a:ext cx="9277350" cy="4562475"/>
          </a:xfrm>
          <a:prstGeom prst="rect">
            <a:avLst/>
          </a:prstGeom>
        </p:spPr>
        <p:txBody>
          <a:bodyPr/>
          <a:lstStyle>
            <a:lvl1pPr>
              <a:defRPr>
                <a:solidFill>
                  <a:srgbClr val="006654"/>
                </a:solidFill>
              </a:defRPr>
            </a:lvl1pPr>
            <a:lvl2pPr>
              <a:defRPr>
                <a:solidFill>
                  <a:srgbClr val="006654"/>
                </a:solidFill>
              </a:defRPr>
            </a:lvl2pPr>
            <a:lvl3pPr>
              <a:defRPr>
                <a:solidFill>
                  <a:srgbClr val="006654"/>
                </a:solidFill>
              </a:defRPr>
            </a:lvl3pPr>
            <a:lvl4pPr>
              <a:defRPr>
                <a:solidFill>
                  <a:srgbClr val="006654"/>
                </a:solidFill>
              </a:defRPr>
            </a:lvl4pPr>
            <a:lvl5pPr>
              <a:defRPr>
                <a:solidFill>
                  <a:srgbClr val="00665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246244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95300" y="1600201"/>
            <a:ext cx="89154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95300" y="6356351"/>
            <a:ext cx="2311400" cy="365125"/>
          </a:xfrm>
          <a:prstGeom prst="rect">
            <a:avLst/>
          </a:prstGeom>
        </p:spPr>
        <p:txBody>
          <a:bodyPr/>
          <a:lstStyle/>
          <a:p>
            <a:fld id="{99654BCB-ED1A-4182-ACF1-FFE506157224}" type="datetime1">
              <a:rPr lang="en-GB" smtClean="0">
                <a:solidFill>
                  <a:prstClr val="black"/>
                </a:solidFill>
              </a:rPr>
              <a:pPr/>
              <a:t>06/02/2017</a:t>
            </a:fld>
            <a:endParaRPr lang="en-GB">
              <a:solidFill>
                <a:prstClr val="black"/>
              </a:solidFill>
            </a:endParaRPr>
          </a:p>
        </p:txBody>
      </p:sp>
      <p:sp>
        <p:nvSpPr>
          <p:cNvPr id="5" name="Footer Placeholder 4"/>
          <p:cNvSpPr>
            <a:spLocks noGrp="1"/>
          </p:cNvSpPr>
          <p:nvPr>
            <p:ph type="ftr" sz="quarter" idx="11"/>
          </p:nvPr>
        </p:nvSpPr>
        <p:spPr>
          <a:xfrm>
            <a:off x="3384550" y="6356351"/>
            <a:ext cx="31369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p>
            <a:fld id="{471AE251-4CF7-4C79-A366-F68608A3D37F}"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059116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6182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56914" y="778833"/>
            <a:ext cx="8849924" cy="1055688"/>
          </a:xfrm>
          <a:prstGeom prst="rect">
            <a:avLst/>
          </a:prstGeom>
        </p:spPr>
        <p:txBody>
          <a:bodyPr/>
          <a:lstStyle>
            <a:lvl1pPr marL="0" indent="0" algn="r">
              <a:buFontTx/>
              <a:buNone/>
              <a:defRPr sz="3000" b="1">
                <a:solidFill>
                  <a:srgbClr val="006654"/>
                </a:solidFill>
              </a:defRPr>
            </a:lvl1pPr>
          </a:lstStyle>
          <a:p>
            <a:pPr lvl="0"/>
            <a:r>
              <a:rPr lang="en-US" dirty="0" smtClean="0"/>
              <a:t>PRESENTATION TITLE GOES HERE</a:t>
            </a:r>
            <a:br>
              <a:rPr lang="en-US" dirty="0" smtClean="0"/>
            </a:br>
            <a:r>
              <a:rPr lang="en-US" dirty="0" smtClean="0"/>
              <a:t>Max two lines</a:t>
            </a:r>
          </a:p>
        </p:txBody>
      </p:sp>
      <p:sp>
        <p:nvSpPr>
          <p:cNvPr id="6" name="Text Placeholder 6"/>
          <p:cNvSpPr>
            <a:spLocks noGrp="1"/>
          </p:cNvSpPr>
          <p:nvPr>
            <p:ph type="body" sz="quarter" idx="11" hasCustomPrompt="1"/>
          </p:nvPr>
        </p:nvSpPr>
        <p:spPr>
          <a:xfrm>
            <a:off x="456914" y="341030"/>
            <a:ext cx="2560606" cy="240861"/>
          </a:xfrm>
          <a:prstGeom prst="rect">
            <a:avLst/>
          </a:prstGeom>
        </p:spPr>
        <p:txBody>
          <a:bodyPr/>
          <a:lstStyle>
            <a:lvl1pPr marL="0" indent="0" algn="l">
              <a:buFontTx/>
              <a:buNone/>
              <a:defRPr sz="1000" b="1">
                <a:solidFill>
                  <a:srgbClr val="006654"/>
                </a:solidFill>
              </a:defRPr>
            </a:lvl1pPr>
          </a:lstStyle>
          <a:p>
            <a:pPr lvl="0"/>
            <a:r>
              <a:rPr lang="en-US" dirty="0" smtClean="0"/>
              <a:t>Speaker I Date I Venue</a:t>
            </a:r>
          </a:p>
        </p:txBody>
      </p:sp>
    </p:spTree>
    <p:extLst>
      <p:ext uri="{BB962C8B-B14F-4D97-AF65-F5344CB8AC3E}">
        <p14:creationId xmlns:p14="http://schemas.microsoft.com/office/powerpoint/2010/main" val="3770991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ey message_image_European_brief">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752600" cy="6858000"/>
          </a:xfrm>
          <a:prstGeom prst="rect">
            <a:avLst/>
          </a:prstGeom>
        </p:spPr>
        <p:txBody>
          <a:bodyPr/>
          <a:lstStyle/>
          <a:p>
            <a:endParaRPr lang="en-GB" dirty="0"/>
          </a:p>
        </p:txBody>
      </p:sp>
      <p:sp>
        <p:nvSpPr>
          <p:cNvPr id="4" name="Text Placeholder 8"/>
          <p:cNvSpPr>
            <a:spLocks noGrp="1"/>
          </p:cNvSpPr>
          <p:nvPr>
            <p:ph type="body" sz="quarter" idx="14"/>
          </p:nvPr>
        </p:nvSpPr>
        <p:spPr>
          <a:xfrm>
            <a:off x="1981200" y="609600"/>
            <a:ext cx="6629400" cy="838200"/>
          </a:xfrm>
          <a:prstGeom prst="rect">
            <a:avLst/>
          </a:prstGeom>
        </p:spPr>
        <p:txBody>
          <a:bodyPr/>
          <a:lstStyle>
            <a:lvl1pPr marL="0" indent="0">
              <a:buNone/>
              <a:defRPr lang="en-US" sz="2600" kern="1200" baseline="0" smtClean="0">
                <a:solidFill>
                  <a:srgbClr val="54803A"/>
                </a:solidFill>
                <a:latin typeface="Open Sans Extrabold" pitchFamily="34" charset="0"/>
                <a:ea typeface="Open Sans Extrabold" pitchFamily="34" charset="0"/>
                <a:cs typeface="Open Sans Extrabold" pitchFamily="34" charset="0"/>
              </a:defRPr>
            </a:lvl1pPr>
            <a:lvl2pPr>
              <a:defRPr lang="en-US" sz="2600" kern="1200" baseline="0" smtClean="0">
                <a:solidFill>
                  <a:srgbClr val="7FA643"/>
                </a:solidFill>
                <a:latin typeface="Open Sans Extrabold" pitchFamily="34" charset="0"/>
                <a:ea typeface="Open Sans Extrabold" pitchFamily="34" charset="0"/>
                <a:cs typeface="Open Sans Extrabold" pitchFamily="34" charset="0"/>
              </a:defRPr>
            </a:lvl2pPr>
            <a:lvl3pPr>
              <a:defRPr lang="en-US" sz="2600" kern="1200" baseline="0" smtClean="0">
                <a:solidFill>
                  <a:srgbClr val="7FA643"/>
                </a:solidFill>
                <a:latin typeface="Open Sans Extrabold" pitchFamily="34" charset="0"/>
                <a:ea typeface="Open Sans Extrabold" pitchFamily="34" charset="0"/>
                <a:cs typeface="Open Sans Extrabold" pitchFamily="34" charset="0"/>
              </a:defRPr>
            </a:lvl3pPr>
            <a:lvl4pPr>
              <a:defRPr lang="en-US" sz="2600" kern="1200" baseline="0" smtClean="0">
                <a:solidFill>
                  <a:srgbClr val="7FA643"/>
                </a:solidFill>
                <a:latin typeface="Open Sans Extrabold" pitchFamily="34" charset="0"/>
                <a:ea typeface="Open Sans Extrabold" pitchFamily="34" charset="0"/>
                <a:cs typeface="Open Sans Extrabold" pitchFamily="34" charset="0"/>
              </a:defRPr>
            </a:lvl4pPr>
            <a:lvl5pPr>
              <a:defRPr lang="en-GB" sz="2600" kern="1200" baseline="0">
                <a:solidFill>
                  <a:srgbClr val="7FA643"/>
                </a:solidFill>
                <a:latin typeface="Open Sans Extrabold" pitchFamily="34" charset="0"/>
                <a:ea typeface="Open Sans Extrabold" pitchFamily="34" charset="0"/>
                <a:cs typeface="Open Sans Extrabold" pitchFamily="34" charset="0"/>
              </a:defRPr>
            </a:lvl5pPr>
          </a:lstStyle>
          <a:p>
            <a:pPr lvl="0"/>
            <a:r>
              <a:rPr lang="en-US" dirty="0" smtClean="0"/>
              <a:t>Click to edit Master text styles</a:t>
            </a:r>
            <a:endParaRPr lang="en-GB" dirty="0"/>
          </a:p>
        </p:txBody>
      </p:sp>
      <p:sp>
        <p:nvSpPr>
          <p:cNvPr id="5" name="Text Placeholder 3"/>
          <p:cNvSpPr>
            <a:spLocks noGrp="1"/>
          </p:cNvSpPr>
          <p:nvPr>
            <p:ph type="body" sz="quarter" idx="15"/>
          </p:nvPr>
        </p:nvSpPr>
        <p:spPr>
          <a:xfrm>
            <a:off x="1981200" y="2133600"/>
            <a:ext cx="7620000" cy="3581400"/>
          </a:xfrm>
          <a:prstGeom prst="rect">
            <a:avLst/>
          </a:prstGeom>
        </p:spPr>
        <p:txBody>
          <a:bodyPr/>
          <a:lstStyle>
            <a:lvl1pPr>
              <a:spcBef>
                <a:spcPts val="600"/>
              </a:spcBef>
              <a:spcAft>
                <a:spcPts val="1200"/>
              </a:spcAft>
              <a:defRPr lang="en-US" sz="1600" b="0" i="0" kern="1200" baseline="0" smtClean="0">
                <a:solidFill>
                  <a:srgbClr val="54803A"/>
                </a:solidFill>
                <a:latin typeface="+mn-lt"/>
                <a:ea typeface="+mn-ea"/>
                <a:cs typeface="+mn-cs"/>
              </a:defRPr>
            </a:lvl1pPr>
            <a:lvl2pPr>
              <a:spcBef>
                <a:spcPts val="600"/>
              </a:spcBef>
              <a:spcAft>
                <a:spcPts val="1200"/>
              </a:spcAft>
              <a:defRPr lang="en-US" sz="1600" b="0" i="0" kern="1200" baseline="0" smtClean="0">
                <a:solidFill>
                  <a:srgbClr val="54803A"/>
                </a:solidFill>
                <a:latin typeface="+mn-lt"/>
                <a:ea typeface="+mn-ea"/>
                <a:cs typeface="+mn-cs"/>
              </a:defRPr>
            </a:lvl2pPr>
            <a:lvl3pPr>
              <a:spcBef>
                <a:spcPts val="600"/>
              </a:spcBef>
              <a:spcAft>
                <a:spcPts val="1200"/>
              </a:spcAft>
              <a:defRPr lang="en-US" sz="1600" b="0" i="0" kern="1200" baseline="0" smtClean="0">
                <a:solidFill>
                  <a:srgbClr val="54803A"/>
                </a:solidFill>
                <a:latin typeface="+mn-lt"/>
                <a:ea typeface="+mn-ea"/>
                <a:cs typeface="+mn-cs"/>
              </a:defRPr>
            </a:lvl3pPr>
            <a:lvl4pPr>
              <a:spcBef>
                <a:spcPts val="600"/>
              </a:spcBef>
              <a:spcAft>
                <a:spcPts val="1200"/>
              </a:spcAft>
              <a:defRPr lang="en-US" sz="1600" b="0" i="0" kern="1200" baseline="0" smtClean="0">
                <a:solidFill>
                  <a:srgbClr val="54803A"/>
                </a:solidFill>
                <a:latin typeface="+mn-lt"/>
                <a:ea typeface="+mn-ea"/>
                <a:cs typeface="+mn-cs"/>
              </a:defRPr>
            </a:lvl4pPr>
            <a:lvl5pPr>
              <a:spcBef>
                <a:spcPts val="600"/>
              </a:spcBef>
              <a:spcAft>
                <a:spcPts val="1200"/>
              </a:spcAft>
              <a:defRPr lang="en-GB" sz="1600" b="0" i="0" kern="1200" baseline="0">
                <a:solidFill>
                  <a:srgbClr val="54803A"/>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Rectangle 7">
            <a:hlinkClick r:id="" action="ppaction://noaction"/>
          </p:cNvPr>
          <p:cNvSpPr/>
          <p:nvPr userDrawn="1"/>
        </p:nvSpPr>
        <p:spPr>
          <a:xfrm>
            <a:off x="2681614" y="152399"/>
            <a:ext cx="950934" cy="235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9662220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 Target="../slides/slide6.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slide" Target="../slides/slide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 Target="../slides/slide13.xml"/><Relationship Id="rId3" Type="http://schemas.openxmlformats.org/officeDocument/2006/relationships/slideLayout" Target="../slideLayouts/slideLayout11.xml"/><Relationship Id="rId7"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hlinkClick r:id="rId6" action="ppaction://hlinksldjump"/>
          </p:cNvPr>
          <p:cNvSpPr/>
          <p:nvPr userDrawn="1"/>
        </p:nvSpPr>
        <p:spPr>
          <a:xfrm>
            <a:off x="1905003" y="152400"/>
            <a:ext cx="719666"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5" name="Rectangle 24"/>
          <p:cNvSpPr/>
          <p:nvPr userDrawn="1"/>
        </p:nvSpPr>
        <p:spPr>
          <a:xfrm>
            <a:off x="0" y="4"/>
            <a:ext cx="9906000" cy="778149"/>
          </a:xfrm>
          <a:prstGeom prst="rect">
            <a:avLst/>
          </a:prstGeom>
          <a:solidFill>
            <a:srgbClr val="006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26" name="Picture 9"/>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7524000" y="6228000"/>
            <a:ext cx="2160000" cy="434436"/>
          </a:xfrm>
          <a:prstGeom prst="rect">
            <a:avLst/>
          </a:prstGeom>
        </p:spPr>
      </p:pic>
    </p:spTree>
    <p:extLst>
      <p:ext uri="{BB962C8B-B14F-4D97-AF65-F5344CB8AC3E}">
        <p14:creationId xmlns:p14="http://schemas.microsoft.com/office/powerpoint/2010/main" val="413110343"/>
      </p:ext>
    </p:extLst>
  </p:cSld>
  <p:clrMap bg1="lt1" tx1="dk1" bg2="lt2" tx2="dk2" accent1="accent1" accent2="accent2" accent3="accent3" accent4="accent4" accent5="accent5" accent6="accent6" hlink="hlink" folHlink="folHlink"/>
  <p:sldLayoutIdLst>
    <p:sldLayoutId id="2147483712" r:id="rId1"/>
    <p:sldLayoutId id="2147483735" r:id="rId2"/>
    <p:sldLayoutId id="2147483736" r:id="rId3"/>
    <p:sldLayoutId id="2147483737" r:id="rId4"/>
  </p:sldLayoutIdLst>
  <p:timing>
    <p:tnLst>
      <p:par>
        <p:cTn id="1" dur="indefinite" restart="never" nodeType="tmRoot"/>
      </p:par>
    </p:tnLst>
  </p:timing>
  <p:hf hdr="0" ftr="0" dt="0"/>
  <p:txStyles>
    <p:titleStyle>
      <a:lvl1pPr algn="ctr" defTabSz="914423" rtl="0" eaLnBrk="1" latinLnBrk="0" hangingPunct="1">
        <a:spcBef>
          <a:spcPct val="0"/>
        </a:spcBef>
        <a:buNone/>
        <a:defRPr sz="4401" kern="1200">
          <a:solidFill>
            <a:schemeClr val="tx1"/>
          </a:solidFill>
          <a:latin typeface="+mj-lt"/>
          <a:ea typeface="+mj-ea"/>
          <a:cs typeface="+mj-cs"/>
        </a:defRPr>
      </a:lvl1pPr>
    </p:titleStyle>
    <p:bodyStyle>
      <a:lvl1pPr marL="342908" indent="-342908" algn="l" defTabSz="91442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69" indent="-285757" algn="l" defTabSz="91442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28" indent="-228606" algn="l" defTabSz="91442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40"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52"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63"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4"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86"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97"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hlinkClick r:id="rId4" action="ppaction://hlinksldjump"/>
          </p:cNvPr>
          <p:cNvSpPr/>
          <p:nvPr userDrawn="1"/>
        </p:nvSpPr>
        <p:spPr>
          <a:xfrm>
            <a:off x="1905003" y="152400"/>
            <a:ext cx="719666"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5" name="Rectangle 24"/>
          <p:cNvSpPr/>
          <p:nvPr userDrawn="1"/>
        </p:nvSpPr>
        <p:spPr>
          <a:xfrm>
            <a:off x="0" y="4"/>
            <a:ext cx="9906000" cy="778149"/>
          </a:xfrm>
          <a:prstGeom prst="rect">
            <a:avLst/>
          </a:prstGeom>
          <a:solidFill>
            <a:srgbClr val="006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endParaRPr>
          </a:p>
        </p:txBody>
      </p:sp>
      <p:pic>
        <p:nvPicPr>
          <p:cNvPr id="26" name="Picture 9"/>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524000" y="6228000"/>
            <a:ext cx="2160000" cy="434436"/>
          </a:xfrm>
          <a:prstGeom prst="rect">
            <a:avLst/>
          </a:prstGeom>
        </p:spPr>
      </p:pic>
    </p:spTree>
    <p:extLst>
      <p:ext uri="{BB962C8B-B14F-4D97-AF65-F5344CB8AC3E}">
        <p14:creationId xmlns:p14="http://schemas.microsoft.com/office/powerpoint/2010/main" val="2277794985"/>
      </p:ext>
    </p:extLst>
  </p:cSld>
  <p:clrMap bg1="lt1" tx1="dk1" bg2="lt2" tx2="dk2" accent1="accent1" accent2="accent2" accent3="accent3" accent4="accent4" accent5="accent5" accent6="accent6" hlink="hlink" folHlink="folHlink"/>
  <p:sldLayoutIdLst>
    <p:sldLayoutId id="2147483714" r:id="rId1"/>
    <p:sldLayoutId id="2147483715" r:id="rId2"/>
  </p:sldLayoutIdLst>
  <p:timing>
    <p:tnLst>
      <p:par>
        <p:cTn id="1" dur="indefinite" restart="never" nodeType="tmRoot"/>
      </p:par>
    </p:tnLst>
  </p:timing>
  <p:hf hdr="0" ftr="0" dt="0"/>
  <p:txStyles>
    <p:titleStyle>
      <a:lvl1pPr algn="ctr" defTabSz="914423" rtl="0" eaLnBrk="1" latinLnBrk="0" hangingPunct="1">
        <a:spcBef>
          <a:spcPct val="0"/>
        </a:spcBef>
        <a:buNone/>
        <a:defRPr sz="4401" kern="1200">
          <a:solidFill>
            <a:schemeClr val="tx1"/>
          </a:solidFill>
          <a:latin typeface="+mj-lt"/>
          <a:ea typeface="+mj-ea"/>
          <a:cs typeface="+mj-cs"/>
        </a:defRPr>
      </a:lvl1pPr>
    </p:titleStyle>
    <p:bodyStyle>
      <a:lvl1pPr marL="342908" indent="-342908" algn="l" defTabSz="91442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69" indent="-285757" algn="l" defTabSz="91442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28" indent="-228606" algn="l" defTabSz="91442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40"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52"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63"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4"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86"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97"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7A88"/>
        </a:solidFill>
        <a:effectLst/>
      </p:bgPr>
    </p:bg>
    <p:spTree>
      <p:nvGrpSpPr>
        <p:cNvPr id="1" name=""/>
        <p:cNvGrpSpPr/>
        <p:nvPr/>
      </p:nvGrpSpPr>
      <p:grpSpPr>
        <a:xfrm>
          <a:off x="0" y="0"/>
          <a:ext cx="0" cy="0"/>
          <a:chOff x="0" y="0"/>
          <a:chExt cx="0" cy="0"/>
        </a:xfrm>
      </p:grpSpPr>
      <p:sp>
        <p:nvSpPr>
          <p:cNvPr id="7" name="Title 1"/>
          <p:cNvSpPr txBox="1">
            <a:spLocks/>
          </p:cNvSpPr>
          <p:nvPr userDrawn="1"/>
        </p:nvSpPr>
        <p:spPr>
          <a:xfrm>
            <a:off x="533400" y="533402"/>
            <a:ext cx="6477000" cy="2133599"/>
          </a:xfrm>
          <a:prstGeom prst="rect">
            <a:avLst/>
          </a:prstGeom>
        </p:spPr>
        <p:txBody>
          <a:bodyPr anchor="b">
            <a:noAutofit/>
          </a:bodyPr>
          <a:lstStyle/>
          <a:p>
            <a:endParaRPr lang="en-US" sz="2000" dirty="0" smtClean="0">
              <a:solidFill>
                <a:prstClr val="black"/>
              </a:solidFill>
            </a:endParaRPr>
          </a:p>
          <a:p>
            <a:r>
              <a:rPr lang="en-US" sz="6600" dirty="0" smtClean="0">
                <a:solidFill>
                  <a:prstClr val="white"/>
                </a:solidFill>
              </a:rPr>
              <a:t>Cross-country</a:t>
            </a:r>
          </a:p>
          <a:p>
            <a:r>
              <a:rPr lang="en-US" sz="6600" dirty="0" smtClean="0">
                <a:solidFill>
                  <a:prstClr val="white"/>
                </a:solidFill>
              </a:rPr>
              <a:t>comparisons</a:t>
            </a:r>
            <a:endParaRPr lang="en-US" sz="6600" dirty="0" smtClean="0">
              <a:solidFill>
                <a:prstClr val="white"/>
              </a:solidFill>
              <a:latin typeface="Open Sans Semibold"/>
            </a:endParaRPr>
          </a:p>
        </p:txBody>
      </p:sp>
      <p:sp>
        <p:nvSpPr>
          <p:cNvPr id="15" name="Title 1"/>
          <p:cNvSpPr txBox="1">
            <a:spLocks/>
          </p:cNvSpPr>
          <p:nvPr userDrawn="1"/>
        </p:nvSpPr>
        <p:spPr>
          <a:xfrm>
            <a:off x="6307667" y="609600"/>
            <a:ext cx="2823633" cy="2286000"/>
          </a:xfrm>
          <a:prstGeom prst="rect">
            <a:avLst/>
          </a:prstGeom>
        </p:spPr>
        <p:txBody>
          <a:bodyPr anchor="b">
            <a:noAutofit/>
          </a:bodyPr>
          <a:lstStyle/>
          <a:p>
            <a:pPr algn="r"/>
            <a:endParaRPr lang="en-US" sz="16000" dirty="0" smtClean="0">
              <a:solidFill>
                <a:prstClr val="black"/>
              </a:solidFill>
            </a:endParaRPr>
          </a:p>
          <a:p>
            <a:pPr algn="r"/>
            <a:r>
              <a:rPr lang="en-US" sz="16000" dirty="0" smtClean="0">
                <a:solidFill>
                  <a:srgbClr val="00B1C4"/>
                </a:solidFill>
                <a:latin typeface="Open Sans Extrabold" pitchFamily="34" charset="0"/>
                <a:ea typeface="Open Sans Extrabold" pitchFamily="34" charset="0"/>
                <a:cs typeface="Open Sans Extrabold" pitchFamily="34" charset="0"/>
              </a:rPr>
              <a:t>04</a:t>
            </a:r>
          </a:p>
        </p:txBody>
      </p:sp>
      <p:cxnSp>
        <p:nvCxnSpPr>
          <p:cNvPr id="17" name="Straight Connector 16"/>
          <p:cNvCxnSpPr/>
          <p:nvPr userDrawn="1"/>
        </p:nvCxnSpPr>
        <p:spPr>
          <a:xfrm>
            <a:off x="685800" y="2895600"/>
            <a:ext cx="84582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1066800" y="3098801"/>
            <a:ext cx="2514600" cy="2298065"/>
          </a:xfrm>
          <a:prstGeom prst="rect">
            <a:avLst/>
          </a:prstGeom>
          <a:noFill/>
        </p:spPr>
        <p:txBody>
          <a:bodyPr wrap="square" numCol="1" spcCol="548640" rtlCol="0" anchor="t">
            <a:spAutoFit/>
          </a:bodyPr>
          <a:lstStyle/>
          <a:p>
            <a:pPr indent="-342900">
              <a:spcAft>
                <a:spcPts val="1000"/>
              </a:spcAft>
              <a:buFont typeface="Arial" pitchFamily="34" charset="0"/>
              <a:buNone/>
              <a:defRPr/>
            </a:pPr>
            <a:r>
              <a:rPr lang="en-US" sz="1100" dirty="0" smtClean="0">
                <a:solidFill>
                  <a:prstClr val="white"/>
                </a:solidFill>
              </a:rPr>
              <a:t>Agriculture – organic </a:t>
            </a:r>
            <a:br>
              <a:rPr lang="en-US" sz="1100" dirty="0" smtClean="0">
                <a:solidFill>
                  <a:prstClr val="white"/>
                </a:solidFill>
              </a:rPr>
            </a:br>
            <a:r>
              <a:rPr lang="en-US" sz="1100" dirty="0" smtClean="0">
                <a:solidFill>
                  <a:prstClr val="white"/>
                </a:solidFill>
              </a:rPr>
              <a:t>farming</a:t>
            </a:r>
          </a:p>
          <a:p>
            <a:pPr indent="-342900">
              <a:spcAft>
                <a:spcPts val="1000"/>
              </a:spcAft>
              <a:buFont typeface="Arial" pitchFamily="34" charset="0"/>
              <a:buNone/>
            </a:pPr>
            <a:r>
              <a:rPr lang="en-US" sz="1100" dirty="0" smtClean="0">
                <a:solidFill>
                  <a:prstClr val="white"/>
                </a:solidFill>
              </a:rPr>
              <a:t>Air pollution – emissions </a:t>
            </a:r>
            <a:br>
              <a:rPr lang="en-US" sz="1100" dirty="0" smtClean="0">
                <a:solidFill>
                  <a:prstClr val="white"/>
                </a:solidFill>
              </a:rPr>
            </a:br>
            <a:r>
              <a:rPr lang="en-US" sz="1100" dirty="0" smtClean="0">
                <a:solidFill>
                  <a:prstClr val="white"/>
                </a:solidFill>
              </a:rPr>
              <a:t>of selected pollutants</a:t>
            </a:r>
          </a:p>
          <a:p>
            <a:pPr indent="-342900">
              <a:spcAft>
                <a:spcPts val="1000"/>
              </a:spcAft>
              <a:buFont typeface="Arial" pitchFamily="34" charset="0"/>
              <a:buNone/>
            </a:pPr>
            <a:r>
              <a:rPr lang="en-US" sz="1100" dirty="0" smtClean="0">
                <a:solidFill>
                  <a:prstClr val="white"/>
                </a:solidFill>
              </a:rPr>
              <a:t>Biodiversity – protected </a:t>
            </a:r>
            <a:br>
              <a:rPr lang="en-US" sz="1100" dirty="0" smtClean="0">
                <a:solidFill>
                  <a:prstClr val="white"/>
                </a:solidFill>
              </a:rPr>
            </a:br>
            <a:r>
              <a:rPr lang="en-US" sz="1100" dirty="0" smtClean="0">
                <a:solidFill>
                  <a:prstClr val="white"/>
                </a:solidFill>
              </a:rPr>
              <a:t>areas</a:t>
            </a:r>
          </a:p>
          <a:p>
            <a:pPr indent="-342900">
              <a:spcAft>
                <a:spcPts val="1000"/>
              </a:spcAft>
              <a:buFont typeface="Arial" pitchFamily="34" charset="0"/>
              <a:buNone/>
              <a:defRPr/>
            </a:pPr>
            <a:r>
              <a:rPr lang="en-US" sz="1100" dirty="0" smtClean="0">
                <a:solidFill>
                  <a:prstClr val="white"/>
                </a:solidFill>
              </a:rPr>
              <a:t>Energy – energy consumption </a:t>
            </a:r>
            <a:br>
              <a:rPr lang="en-US" sz="1100" dirty="0" smtClean="0">
                <a:solidFill>
                  <a:prstClr val="white"/>
                </a:solidFill>
              </a:rPr>
            </a:br>
            <a:r>
              <a:rPr lang="en-US" sz="1100" dirty="0" smtClean="0">
                <a:solidFill>
                  <a:prstClr val="white"/>
                </a:solidFill>
              </a:rPr>
              <a:t>and share of renewable energy</a:t>
            </a:r>
          </a:p>
          <a:p>
            <a:pPr indent="-342900">
              <a:spcAft>
                <a:spcPts val="1000"/>
              </a:spcAft>
              <a:buFont typeface="Arial" pitchFamily="34" charset="0"/>
              <a:buNone/>
            </a:pPr>
            <a:r>
              <a:rPr lang="en-US" sz="1100" dirty="0" smtClean="0">
                <a:solidFill>
                  <a:prstClr val="white"/>
                </a:solidFill>
              </a:rPr>
              <a:t>Freshwater quality – </a:t>
            </a:r>
            <a:br>
              <a:rPr lang="en-US" sz="1100" dirty="0" smtClean="0">
                <a:solidFill>
                  <a:prstClr val="white"/>
                </a:solidFill>
              </a:rPr>
            </a:br>
            <a:r>
              <a:rPr lang="en-US" sz="1100" dirty="0" smtClean="0">
                <a:solidFill>
                  <a:prstClr val="white"/>
                </a:solidFill>
              </a:rPr>
              <a:t>nutrients in rivers</a:t>
            </a:r>
          </a:p>
        </p:txBody>
      </p:sp>
      <p:sp>
        <p:nvSpPr>
          <p:cNvPr id="35" name="TextBox 34"/>
          <p:cNvSpPr txBox="1"/>
          <p:nvPr userDrawn="1"/>
        </p:nvSpPr>
        <p:spPr>
          <a:xfrm>
            <a:off x="3962399" y="3096328"/>
            <a:ext cx="2573867" cy="1831271"/>
          </a:xfrm>
          <a:prstGeom prst="rect">
            <a:avLst/>
          </a:prstGeom>
          <a:noFill/>
        </p:spPr>
        <p:txBody>
          <a:bodyPr wrap="square" numCol="1" spcCol="548640" rtlCol="0" anchor="t">
            <a:spAutoFit/>
          </a:bodyPr>
          <a:lstStyle/>
          <a:p>
            <a:pPr indent="-342900">
              <a:spcAft>
                <a:spcPts val="1000"/>
              </a:spcAft>
              <a:buFont typeface="Arial" pitchFamily="34" charset="0"/>
              <a:buNone/>
              <a:defRPr/>
            </a:pPr>
            <a:r>
              <a:rPr lang="en-US" sz="1100" dirty="0" smtClean="0">
                <a:solidFill>
                  <a:prstClr val="white"/>
                </a:solidFill>
              </a:rPr>
              <a:t>Mitigating climate change – greenhouse gas emissions</a:t>
            </a:r>
          </a:p>
          <a:p>
            <a:pPr indent="-342900">
              <a:spcAft>
                <a:spcPts val="1000"/>
              </a:spcAft>
              <a:buFont typeface="Arial" pitchFamily="34" charset="0"/>
              <a:buNone/>
              <a:defRPr/>
            </a:pPr>
            <a:r>
              <a:rPr lang="en-US" sz="1100" dirty="0" smtClean="0">
                <a:solidFill>
                  <a:prstClr val="white"/>
                </a:solidFill>
              </a:rPr>
              <a:t>Resource efficiency – material resource efficiency and productivity</a:t>
            </a:r>
          </a:p>
          <a:p>
            <a:pPr indent="-342900">
              <a:spcAft>
                <a:spcPts val="1000"/>
              </a:spcAft>
              <a:buFont typeface="Arial" pitchFamily="34" charset="0"/>
              <a:buNone/>
            </a:pPr>
            <a:r>
              <a:rPr lang="en-US" sz="1100" dirty="0" smtClean="0">
                <a:solidFill>
                  <a:prstClr val="white"/>
                </a:solidFill>
              </a:rPr>
              <a:t>Transport – passenger transport demand and modal split</a:t>
            </a:r>
          </a:p>
          <a:p>
            <a:pPr indent="-342900">
              <a:spcAft>
                <a:spcPts val="1000"/>
              </a:spcAft>
              <a:buFont typeface="Arial" pitchFamily="34" charset="0"/>
              <a:buNone/>
              <a:defRPr/>
            </a:pPr>
            <a:r>
              <a:rPr lang="en-US" sz="1100" dirty="0" smtClean="0">
                <a:solidFill>
                  <a:prstClr val="white"/>
                </a:solidFill>
              </a:rPr>
              <a:t>Waste – municipal solid waste generation and management</a:t>
            </a:r>
          </a:p>
        </p:txBody>
      </p:sp>
      <p:pic>
        <p:nvPicPr>
          <p:cNvPr id="54" name="Picture 53" descr="Logo_H_White.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0000" y="6262306"/>
            <a:ext cx="1981200" cy="367094"/>
          </a:xfrm>
          <a:prstGeom prst="rect">
            <a:avLst/>
          </a:prstGeom>
        </p:spPr>
      </p:pic>
      <p:sp>
        <p:nvSpPr>
          <p:cNvPr id="18" name="Pentagon 17">
            <a:hlinkClick r:id="" action="ppaction://noaction"/>
          </p:cNvPr>
          <p:cNvSpPr/>
          <p:nvPr userDrawn="1"/>
        </p:nvSpPr>
        <p:spPr>
          <a:xfrm>
            <a:off x="685801" y="3200400"/>
            <a:ext cx="381000" cy="228600"/>
          </a:xfrm>
          <a:prstGeom prst="homePlate">
            <a:avLst/>
          </a:prstGeom>
          <a:solidFill>
            <a:srgbClr val="00B1C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dirty="0">
              <a:solidFill>
                <a:prstClr val="white"/>
              </a:solidFill>
            </a:endParaRPr>
          </a:p>
        </p:txBody>
      </p:sp>
      <p:sp>
        <p:nvSpPr>
          <p:cNvPr id="20" name="Pentagon 19">
            <a:hlinkClick r:id="" action="ppaction://noaction"/>
          </p:cNvPr>
          <p:cNvSpPr/>
          <p:nvPr userDrawn="1"/>
        </p:nvSpPr>
        <p:spPr>
          <a:xfrm>
            <a:off x="685801" y="3657600"/>
            <a:ext cx="381000" cy="228600"/>
          </a:xfrm>
          <a:prstGeom prst="homePlate">
            <a:avLst/>
          </a:prstGeom>
          <a:solidFill>
            <a:srgbClr val="00B1C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dirty="0">
              <a:solidFill>
                <a:prstClr val="white"/>
              </a:solidFill>
            </a:endParaRPr>
          </a:p>
        </p:txBody>
      </p:sp>
      <p:sp>
        <p:nvSpPr>
          <p:cNvPr id="21" name="Pentagon 20">
            <a:hlinkClick r:id="" action="ppaction://noaction"/>
          </p:cNvPr>
          <p:cNvSpPr/>
          <p:nvPr userDrawn="1"/>
        </p:nvSpPr>
        <p:spPr>
          <a:xfrm>
            <a:off x="685801" y="4114800"/>
            <a:ext cx="381000" cy="228600"/>
          </a:xfrm>
          <a:prstGeom prst="homePlate">
            <a:avLst/>
          </a:prstGeom>
          <a:solidFill>
            <a:srgbClr val="00B1C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dirty="0">
              <a:solidFill>
                <a:prstClr val="white"/>
              </a:solidFill>
            </a:endParaRPr>
          </a:p>
        </p:txBody>
      </p:sp>
      <p:sp>
        <p:nvSpPr>
          <p:cNvPr id="22" name="Pentagon 21">
            <a:hlinkClick r:id="" action="ppaction://noaction"/>
          </p:cNvPr>
          <p:cNvSpPr/>
          <p:nvPr userDrawn="1"/>
        </p:nvSpPr>
        <p:spPr>
          <a:xfrm>
            <a:off x="685801" y="4572000"/>
            <a:ext cx="381000" cy="228600"/>
          </a:xfrm>
          <a:prstGeom prst="homePlate">
            <a:avLst/>
          </a:prstGeom>
          <a:solidFill>
            <a:srgbClr val="00B1C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dirty="0">
              <a:solidFill>
                <a:prstClr val="white"/>
              </a:solidFill>
            </a:endParaRPr>
          </a:p>
        </p:txBody>
      </p:sp>
      <p:sp>
        <p:nvSpPr>
          <p:cNvPr id="23" name="Pentagon 22">
            <a:hlinkClick r:id="" action="ppaction://noaction"/>
          </p:cNvPr>
          <p:cNvSpPr/>
          <p:nvPr userDrawn="1"/>
        </p:nvSpPr>
        <p:spPr>
          <a:xfrm>
            <a:off x="685801" y="5029200"/>
            <a:ext cx="381000" cy="228600"/>
          </a:xfrm>
          <a:prstGeom prst="homePlate">
            <a:avLst/>
          </a:prstGeom>
          <a:solidFill>
            <a:srgbClr val="00B1C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dirty="0">
              <a:solidFill>
                <a:prstClr val="white"/>
              </a:solidFill>
            </a:endParaRPr>
          </a:p>
        </p:txBody>
      </p:sp>
      <p:sp>
        <p:nvSpPr>
          <p:cNvPr id="27" name="Pentagon 26">
            <a:hlinkClick r:id="" action="ppaction://noaction"/>
          </p:cNvPr>
          <p:cNvSpPr/>
          <p:nvPr userDrawn="1"/>
        </p:nvSpPr>
        <p:spPr>
          <a:xfrm>
            <a:off x="3581400" y="3200400"/>
            <a:ext cx="381000" cy="228600"/>
          </a:xfrm>
          <a:prstGeom prst="homePlate">
            <a:avLst/>
          </a:prstGeom>
          <a:solidFill>
            <a:srgbClr val="00B1C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dirty="0">
              <a:solidFill>
                <a:prstClr val="white"/>
              </a:solidFill>
            </a:endParaRPr>
          </a:p>
        </p:txBody>
      </p:sp>
      <p:sp>
        <p:nvSpPr>
          <p:cNvPr id="28" name="Pentagon 27">
            <a:hlinkClick r:id="" action="ppaction://noaction"/>
          </p:cNvPr>
          <p:cNvSpPr/>
          <p:nvPr userDrawn="1"/>
        </p:nvSpPr>
        <p:spPr>
          <a:xfrm>
            <a:off x="3581400" y="3657600"/>
            <a:ext cx="381000" cy="228600"/>
          </a:xfrm>
          <a:prstGeom prst="homePlate">
            <a:avLst/>
          </a:prstGeom>
          <a:solidFill>
            <a:srgbClr val="00B1C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dirty="0">
              <a:solidFill>
                <a:prstClr val="white"/>
              </a:solidFill>
            </a:endParaRPr>
          </a:p>
        </p:txBody>
      </p:sp>
      <p:sp>
        <p:nvSpPr>
          <p:cNvPr id="29" name="Pentagon 28">
            <a:hlinkClick r:id="" action="ppaction://noaction"/>
          </p:cNvPr>
          <p:cNvSpPr/>
          <p:nvPr userDrawn="1"/>
        </p:nvSpPr>
        <p:spPr>
          <a:xfrm>
            <a:off x="3581400" y="4114800"/>
            <a:ext cx="381000" cy="228600"/>
          </a:xfrm>
          <a:prstGeom prst="homePlate">
            <a:avLst/>
          </a:prstGeom>
          <a:solidFill>
            <a:srgbClr val="00B1C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dirty="0">
              <a:solidFill>
                <a:prstClr val="white"/>
              </a:solidFill>
            </a:endParaRPr>
          </a:p>
        </p:txBody>
      </p:sp>
      <p:sp>
        <p:nvSpPr>
          <p:cNvPr id="30" name="Pentagon 29">
            <a:hlinkClick r:id="" action="ppaction://noaction"/>
          </p:cNvPr>
          <p:cNvSpPr/>
          <p:nvPr userDrawn="1"/>
        </p:nvSpPr>
        <p:spPr>
          <a:xfrm>
            <a:off x="3581400" y="4572000"/>
            <a:ext cx="381000" cy="228600"/>
          </a:xfrm>
          <a:prstGeom prst="homePlate">
            <a:avLst/>
          </a:prstGeom>
          <a:solidFill>
            <a:srgbClr val="00B1C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dirty="0">
              <a:solidFill>
                <a:prstClr val="white"/>
              </a:solidFill>
            </a:endParaRPr>
          </a:p>
        </p:txBody>
      </p:sp>
      <p:sp>
        <p:nvSpPr>
          <p:cNvPr id="24" name="Pentagon 23">
            <a:hlinkClick r:id="" action="ppaction://noaction"/>
          </p:cNvPr>
          <p:cNvSpPr/>
          <p:nvPr userDrawn="1"/>
        </p:nvSpPr>
        <p:spPr>
          <a:xfrm>
            <a:off x="702734" y="3141131"/>
            <a:ext cx="2599266" cy="367666"/>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dirty="0">
              <a:solidFill>
                <a:prstClr val="white"/>
              </a:solidFill>
            </a:endParaRPr>
          </a:p>
        </p:txBody>
      </p:sp>
      <p:sp>
        <p:nvSpPr>
          <p:cNvPr id="26" name="Pentagon 25">
            <a:hlinkClick r:id="" action="ppaction://noaction"/>
          </p:cNvPr>
          <p:cNvSpPr/>
          <p:nvPr userDrawn="1"/>
        </p:nvSpPr>
        <p:spPr>
          <a:xfrm>
            <a:off x="702734" y="3598331"/>
            <a:ext cx="2599266" cy="367666"/>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dirty="0">
              <a:solidFill>
                <a:prstClr val="white"/>
              </a:solidFill>
            </a:endParaRPr>
          </a:p>
        </p:txBody>
      </p:sp>
      <p:sp>
        <p:nvSpPr>
          <p:cNvPr id="31" name="Pentagon 30">
            <a:hlinkClick r:id="" action="ppaction://noaction"/>
          </p:cNvPr>
          <p:cNvSpPr/>
          <p:nvPr userDrawn="1"/>
        </p:nvSpPr>
        <p:spPr>
          <a:xfrm>
            <a:off x="702734" y="4055531"/>
            <a:ext cx="2599266" cy="367666"/>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dirty="0">
              <a:solidFill>
                <a:prstClr val="white"/>
              </a:solidFill>
            </a:endParaRPr>
          </a:p>
        </p:txBody>
      </p:sp>
      <p:sp>
        <p:nvSpPr>
          <p:cNvPr id="32" name="Pentagon 31">
            <a:hlinkClick r:id="" action="ppaction://noaction"/>
          </p:cNvPr>
          <p:cNvSpPr/>
          <p:nvPr userDrawn="1"/>
        </p:nvSpPr>
        <p:spPr>
          <a:xfrm>
            <a:off x="702734" y="4512731"/>
            <a:ext cx="2599266" cy="367666"/>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dirty="0">
              <a:solidFill>
                <a:prstClr val="white"/>
              </a:solidFill>
            </a:endParaRPr>
          </a:p>
        </p:txBody>
      </p:sp>
      <p:sp>
        <p:nvSpPr>
          <p:cNvPr id="33" name="Pentagon 32">
            <a:hlinkClick r:id="" action="ppaction://noaction"/>
          </p:cNvPr>
          <p:cNvSpPr/>
          <p:nvPr userDrawn="1"/>
        </p:nvSpPr>
        <p:spPr>
          <a:xfrm>
            <a:off x="702734" y="4969931"/>
            <a:ext cx="2599266" cy="367666"/>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dirty="0">
              <a:solidFill>
                <a:prstClr val="white"/>
              </a:solidFill>
            </a:endParaRPr>
          </a:p>
        </p:txBody>
      </p:sp>
      <p:sp>
        <p:nvSpPr>
          <p:cNvPr id="34" name="Pentagon 33">
            <a:hlinkClick r:id="" action="ppaction://noaction"/>
          </p:cNvPr>
          <p:cNvSpPr/>
          <p:nvPr userDrawn="1"/>
        </p:nvSpPr>
        <p:spPr>
          <a:xfrm>
            <a:off x="3581400" y="3124196"/>
            <a:ext cx="2954866" cy="397931"/>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dirty="0">
              <a:solidFill>
                <a:prstClr val="white"/>
              </a:solidFill>
            </a:endParaRPr>
          </a:p>
        </p:txBody>
      </p:sp>
      <p:sp>
        <p:nvSpPr>
          <p:cNvPr id="36" name="Pentagon 35">
            <a:hlinkClick r:id="" action="ppaction://noaction"/>
          </p:cNvPr>
          <p:cNvSpPr/>
          <p:nvPr userDrawn="1"/>
        </p:nvSpPr>
        <p:spPr>
          <a:xfrm>
            <a:off x="3581400" y="3581396"/>
            <a:ext cx="2954866" cy="397931"/>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dirty="0">
              <a:solidFill>
                <a:prstClr val="white"/>
              </a:solidFill>
            </a:endParaRPr>
          </a:p>
        </p:txBody>
      </p:sp>
      <p:sp>
        <p:nvSpPr>
          <p:cNvPr id="37" name="Pentagon 36">
            <a:hlinkClick r:id="" action="ppaction://noaction"/>
          </p:cNvPr>
          <p:cNvSpPr/>
          <p:nvPr userDrawn="1"/>
        </p:nvSpPr>
        <p:spPr>
          <a:xfrm>
            <a:off x="3581400" y="4038596"/>
            <a:ext cx="2954866" cy="397931"/>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dirty="0">
              <a:solidFill>
                <a:prstClr val="white"/>
              </a:solidFill>
            </a:endParaRPr>
          </a:p>
        </p:txBody>
      </p:sp>
      <p:sp>
        <p:nvSpPr>
          <p:cNvPr id="38" name="Pentagon 37">
            <a:hlinkClick r:id="" action="ppaction://noaction"/>
          </p:cNvPr>
          <p:cNvSpPr/>
          <p:nvPr userDrawn="1"/>
        </p:nvSpPr>
        <p:spPr>
          <a:xfrm>
            <a:off x="3581400" y="4495796"/>
            <a:ext cx="2954866" cy="397931"/>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dirty="0">
              <a:solidFill>
                <a:prstClr val="white"/>
              </a:solidFill>
            </a:endParaRPr>
          </a:p>
        </p:txBody>
      </p:sp>
    </p:spTree>
    <p:extLst>
      <p:ext uri="{BB962C8B-B14F-4D97-AF65-F5344CB8AC3E}">
        <p14:creationId xmlns:p14="http://schemas.microsoft.com/office/powerpoint/2010/main" val="3460246375"/>
      </p:ext>
    </p:extLst>
  </p:cSld>
  <p:clrMap bg1="lt1" tx1="dk1" bg2="lt2" tx2="dk2" accent1="accent1" accent2="accent2" accent3="accent3" accent4="accent4" accent5="accent5" accent6="accent6" hlink="hlink" folHlink="folHlink"/>
  <p:sldLayoutIdLst>
    <p:sldLayoutId id="2147483717" r:id="rId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Logo_H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4000" y="6228000"/>
            <a:ext cx="2160000" cy="400231"/>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524000" y="6228003"/>
            <a:ext cx="2160000" cy="434430"/>
          </a:xfrm>
          <a:prstGeom prst="rect">
            <a:avLst/>
          </a:prstGeom>
        </p:spPr>
      </p:pic>
    </p:spTree>
    <p:extLst>
      <p:ext uri="{BB962C8B-B14F-4D97-AF65-F5344CB8AC3E}">
        <p14:creationId xmlns:p14="http://schemas.microsoft.com/office/powerpoint/2010/main" val="2525468563"/>
      </p:ext>
    </p:extLst>
  </p:cSld>
  <p:clrMap bg1="lt1" tx1="dk1" bg2="lt2" tx2="dk2" accent1="accent1" accent2="accent2" accent3="accent3" accent4="accent4" accent5="accent5" accent6="accent6" hlink="hlink" folHlink="folHlink"/>
  <p:sldLayoutIdLst>
    <p:sldLayoutId id="2147483719" r:id="rId1"/>
  </p:sldLayoutIdLst>
  <p:timing>
    <p:tnLst>
      <p:par>
        <p:cTn id="1" dur="indefinite" restart="never" nodeType="tmRoot"/>
      </p:par>
    </p:tnLst>
  </p:timing>
  <p:hf hdr="0" ftr="0" dt="0"/>
  <p:txStyles>
    <p:titleStyle>
      <a:lvl1pPr algn="ctr" defTabSz="914423" rtl="0" eaLnBrk="1" latinLnBrk="0" hangingPunct="1">
        <a:spcBef>
          <a:spcPct val="0"/>
        </a:spcBef>
        <a:buNone/>
        <a:defRPr sz="4401" kern="1200">
          <a:solidFill>
            <a:schemeClr val="tx1"/>
          </a:solidFill>
          <a:latin typeface="+mj-lt"/>
          <a:ea typeface="+mj-ea"/>
          <a:cs typeface="+mj-cs"/>
        </a:defRPr>
      </a:lvl1pPr>
    </p:titleStyle>
    <p:bodyStyle>
      <a:lvl1pPr marL="0" indent="0" algn="l" defTabSz="914423" rtl="0" eaLnBrk="1" latinLnBrk="0" hangingPunct="1">
        <a:spcBef>
          <a:spcPct val="20000"/>
        </a:spcBef>
        <a:buFont typeface="Arial" pitchFamily="34" charset="0"/>
        <a:buNone/>
        <a:defRPr sz="1000" b="1" kern="1200">
          <a:solidFill>
            <a:srgbClr val="006654"/>
          </a:solidFill>
          <a:latin typeface="+mn-lt"/>
          <a:ea typeface="+mn-ea"/>
          <a:cs typeface="+mn-cs"/>
        </a:defRPr>
      </a:lvl1pPr>
      <a:lvl2pPr marL="742969" indent="-285757" algn="l" defTabSz="91442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28" indent="-228606" algn="l" defTabSz="91442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40"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52"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63"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4"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86"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97"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p:cNvCxnSpPr/>
          <p:nvPr userDrawn="1"/>
        </p:nvCxnSpPr>
        <p:spPr>
          <a:xfrm>
            <a:off x="1752600" y="1152000"/>
            <a:ext cx="8153400" cy="0"/>
          </a:xfrm>
          <a:prstGeom prst="line">
            <a:avLst/>
          </a:prstGeom>
          <a:ln>
            <a:solidFill>
              <a:srgbClr val="202661"/>
            </a:solidFill>
          </a:ln>
        </p:spPr>
        <p:style>
          <a:lnRef idx="1">
            <a:schemeClr val="accent1"/>
          </a:lnRef>
          <a:fillRef idx="0">
            <a:schemeClr val="accent1"/>
          </a:fillRef>
          <a:effectRef idx="0">
            <a:schemeClr val="accent1"/>
          </a:effectRef>
          <a:fontRef idx="minor">
            <a:schemeClr val="tx1"/>
          </a:fontRef>
        </p:style>
      </p:cxnSp>
      <p:sp>
        <p:nvSpPr>
          <p:cNvPr id="20" name="Rectangle 19">
            <a:hlinkClick r:id="" action="ppaction://noaction"/>
          </p:cNvPr>
          <p:cNvSpPr/>
          <p:nvPr userDrawn="1"/>
        </p:nvSpPr>
        <p:spPr>
          <a:xfrm>
            <a:off x="8001000" y="1152000"/>
            <a:ext cx="822960" cy="304800"/>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700" b="1" dirty="0" smtClean="0">
                <a:solidFill>
                  <a:prstClr val="white"/>
                </a:solidFill>
              </a:rPr>
              <a:t>COUNTRY COMPARISONS</a:t>
            </a:r>
            <a:endParaRPr lang="en-US" sz="700" b="1" dirty="0">
              <a:solidFill>
                <a:prstClr val="white"/>
              </a:solidFill>
            </a:endParaRPr>
          </a:p>
        </p:txBody>
      </p:sp>
      <p:sp>
        <p:nvSpPr>
          <p:cNvPr id="25" name="Rectangle 24">
            <a:hlinkClick r:id="" action="ppaction://noaction"/>
          </p:cNvPr>
          <p:cNvSpPr/>
          <p:nvPr userDrawn="1"/>
        </p:nvSpPr>
        <p:spPr>
          <a:xfrm>
            <a:off x="6172200" y="1152000"/>
            <a:ext cx="822960" cy="304800"/>
          </a:xfrm>
          <a:prstGeom prst="rect">
            <a:avLst/>
          </a:prstGeom>
          <a:solidFill>
            <a:srgbClr val="833A8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700" b="1" dirty="0" smtClean="0">
                <a:solidFill>
                  <a:prstClr val="white"/>
                </a:solidFill>
              </a:rPr>
              <a:t>GLOBAL</a:t>
            </a:r>
          </a:p>
          <a:p>
            <a:pPr algn="ctr"/>
            <a:r>
              <a:rPr lang="en-US" sz="700" b="1" dirty="0" smtClean="0">
                <a:solidFill>
                  <a:prstClr val="white"/>
                </a:solidFill>
              </a:rPr>
              <a:t>MEGATRENDS</a:t>
            </a:r>
            <a:endParaRPr lang="en-US" sz="700" b="1" dirty="0">
              <a:solidFill>
                <a:prstClr val="white"/>
              </a:solidFill>
            </a:endParaRPr>
          </a:p>
        </p:txBody>
      </p:sp>
      <p:sp>
        <p:nvSpPr>
          <p:cNvPr id="26" name="Rectangle 25">
            <a:hlinkClick r:id="" action="ppaction://noaction"/>
          </p:cNvPr>
          <p:cNvSpPr/>
          <p:nvPr userDrawn="1"/>
        </p:nvSpPr>
        <p:spPr>
          <a:xfrm>
            <a:off x="7086600" y="1152000"/>
            <a:ext cx="822960" cy="304800"/>
          </a:xfrm>
          <a:prstGeom prst="rect">
            <a:avLst/>
          </a:prstGeom>
          <a:solidFill>
            <a:srgbClr val="54803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700" b="1" dirty="0" smtClean="0">
                <a:solidFill>
                  <a:prstClr val="white"/>
                </a:solidFill>
              </a:rPr>
              <a:t>EUROPEAN</a:t>
            </a:r>
          </a:p>
          <a:p>
            <a:pPr algn="ctr"/>
            <a:r>
              <a:rPr lang="en-US" sz="700" b="1" dirty="0" smtClean="0">
                <a:solidFill>
                  <a:prstClr val="white"/>
                </a:solidFill>
              </a:rPr>
              <a:t>BRIEFINGS</a:t>
            </a:r>
            <a:endParaRPr lang="en-US" sz="700" b="1" dirty="0">
              <a:solidFill>
                <a:prstClr val="white"/>
              </a:solidFill>
            </a:endParaRPr>
          </a:p>
        </p:txBody>
      </p:sp>
      <p:sp>
        <p:nvSpPr>
          <p:cNvPr id="27" name="Rectangle 26">
            <a:hlinkClick r:id="" action="ppaction://noaction"/>
          </p:cNvPr>
          <p:cNvSpPr/>
          <p:nvPr userDrawn="1"/>
        </p:nvSpPr>
        <p:spPr>
          <a:xfrm>
            <a:off x="8915400" y="1152000"/>
            <a:ext cx="822960" cy="304800"/>
          </a:xfrm>
          <a:prstGeom prst="rect">
            <a:avLst/>
          </a:prstGeom>
          <a:solidFill>
            <a:srgbClr val="D63D2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700" b="1" dirty="0" smtClean="0">
                <a:solidFill>
                  <a:prstClr val="white"/>
                </a:solidFill>
              </a:rPr>
              <a:t>COUNTRIES  &amp; REGIONS</a:t>
            </a:r>
            <a:endParaRPr lang="en-US" sz="700" b="1" dirty="0">
              <a:solidFill>
                <a:prstClr val="white"/>
              </a:solidFill>
            </a:endParaRPr>
          </a:p>
        </p:txBody>
      </p:sp>
      <p:sp>
        <p:nvSpPr>
          <p:cNvPr id="28" name="Rectangle 27">
            <a:hlinkClick r:id="rId8" action="ppaction://hlinksldjump"/>
          </p:cNvPr>
          <p:cNvSpPr/>
          <p:nvPr userDrawn="1"/>
        </p:nvSpPr>
        <p:spPr>
          <a:xfrm>
            <a:off x="5273040" y="1152000"/>
            <a:ext cx="822960" cy="304800"/>
          </a:xfrm>
          <a:prstGeom prst="rect">
            <a:avLst/>
          </a:prstGeom>
          <a:solidFill>
            <a:srgbClr val="20266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700" b="1" dirty="0" smtClean="0">
                <a:solidFill>
                  <a:prstClr val="white"/>
                </a:solidFill>
              </a:rPr>
              <a:t>SYNTHESIS</a:t>
            </a:r>
          </a:p>
          <a:p>
            <a:pPr algn="ctr"/>
            <a:r>
              <a:rPr lang="en-US" sz="700" b="1" dirty="0" smtClean="0">
                <a:solidFill>
                  <a:prstClr val="white"/>
                </a:solidFill>
              </a:rPr>
              <a:t>REPORT</a:t>
            </a:r>
            <a:endParaRPr lang="en-US" sz="700" b="1" dirty="0">
              <a:solidFill>
                <a:prstClr val="white"/>
              </a:solidFill>
            </a:endParaRPr>
          </a:p>
        </p:txBody>
      </p:sp>
      <p:pic>
        <p:nvPicPr>
          <p:cNvPr id="11" name="Picture 10"/>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7863000" y="6300751"/>
            <a:ext cx="1800000" cy="362026"/>
          </a:xfrm>
          <a:prstGeom prst="rect">
            <a:avLst/>
          </a:prstGeom>
        </p:spPr>
      </p:pic>
    </p:spTree>
    <p:extLst>
      <p:ext uri="{BB962C8B-B14F-4D97-AF65-F5344CB8AC3E}">
        <p14:creationId xmlns:p14="http://schemas.microsoft.com/office/powerpoint/2010/main" val="396091408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hlinkClick r:id="" action="ppaction://noaction"/>
          </p:cNvPr>
          <p:cNvSpPr/>
          <p:nvPr userDrawn="1"/>
        </p:nvSpPr>
        <p:spPr>
          <a:xfrm>
            <a:off x="1905003" y="152400"/>
            <a:ext cx="719666"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5" name="Rectangle 24"/>
          <p:cNvSpPr/>
          <p:nvPr userDrawn="1"/>
        </p:nvSpPr>
        <p:spPr>
          <a:xfrm>
            <a:off x="0" y="4"/>
            <a:ext cx="9906000" cy="778149"/>
          </a:xfrm>
          <a:prstGeom prst="rect">
            <a:avLst/>
          </a:prstGeom>
          <a:solidFill>
            <a:srgbClr val="006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endParaRPr>
          </a:p>
        </p:txBody>
      </p:sp>
      <p:pic>
        <p:nvPicPr>
          <p:cNvPr id="26" name="Picture 9"/>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524000" y="6228000"/>
            <a:ext cx="2160000" cy="434436"/>
          </a:xfrm>
          <a:prstGeom prst="rect">
            <a:avLst/>
          </a:prstGeom>
        </p:spPr>
      </p:pic>
    </p:spTree>
    <p:extLst>
      <p:ext uri="{BB962C8B-B14F-4D97-AF65-F5344CB8AC3E}">
        <p14:creationId xmlns:p14="http://schemas.microsoft.com/office/powerpoint/2010/main" val="359446430"/>
      </p:ext>
    </p:extLst>
  </p:cSld>
  <p:clrMap bg1="lt1" tx1="dk1" bg2="lt2" tx2="dk2" accent1="accent1" accent2="accent2" accent3="accent3" accent4="accent4" accent5="accent5" accent6="accent6" hlink="hlink" folHlink="folHlink"/>
  <p:sldLayoutIdLst>
    <p:sldLayoutId id="2147483730" r:id="rId1"/>
    <p:sldLayoutId id="2147483732" r:id="rId2"/>
  </p:sldLayoutIdLst>
  <p:timing>
    <p:tnLst>
      <p:par>
        <p:cTn id="1" dur="indefinite" restart="never" nodeType="tmRoot"/>
      </p:par>
    </p:tnLst>
  </p:timing>
  <p:hf hdr="0" ftr="0" dt="0"/>
  <p:txStyles>
    <p:titleStyle>
      <a:lvl1pPr algn="ctr" defTabSz="914423" rtl="0" eaLnBrk="1" latinLnBrk="0" hangingPunct="1">
        <a:spcBef>
          <a:spcPct val="0"/>
        </a:spcBef>
        <a:buNone/>
        <a:defRPr sz="4401" kern="1200">
          <a:solidFill>
            <a:schemeClr val="tx1"/>
          </a:solidFill>
          <a:latin typeface="+mj-lt"/>
          <a:ea typeface="+mj-ea"/>
          <a:cs typeface="+mj-cs"/>
        </a:defRPr>
      </a:lvl1pPr>
    </p:titleStyle>
    <p:bodyStyle>
      <a:lvl1pPr marL="342908" indent="-342908" algn="l" defTabSz="91442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69" indent="-285757" algn="l" defTabSz="91442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28" indent="-228606" algn="l" defTabSz="91442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40"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52"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63"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4"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86"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97"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gi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gi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3.xml"/><Relationship Id="rId5" Type="http://schemas.openxmlformats.org/officeDocument/2006/relationships/image" Target="../media/image51.emf"/><Relationship Id="rId4" Type="http://schemas.openxmlformats.org/officeDocument/2006/relationships/image" Target="../media/image50.emf"/></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hyperlink" Target="http://www.eea.europa.eu/publications/climate-change-impacts-and-vulnerability-2016"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www.eea.europa.eu/" TargetMode="External"/><Relationship Id="rId5" Type="http://schemas.openxmlformats.org/officeDocument/2006/relationships/hyperlink" Target="http://climate-adapt.eea.europa.eu/" TargetMode="External"/><Relationship Id="rId4" Type="http://schemas.openxmlformats.org/officeDocument/2006/relationships/hyperlink" Target="http://www.eea.europa.eu/data-and-maps/indicators/#c5=climate-change-adaptation"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21" y="625510"/>
            <a:ext cx="9718158" cy="922633"/>
          </a:xfrm>
        </p:spPr>
        <p:txBody>
          <a:bodyPr/>
          <a:lstStyle/>
          <a:p>
            <a:pPr algn="ctr"/>
            <a:r>
              <a:rPr lang="en-GB" sz="2400" dirty="0" smtClean="0"/>
              <a:t>Presentation of the EEA report</a:t>
            </a:r>
          </a:p>
          <a:p>
            <a:pPr algn="ctr"/>
            <a:r>
              <a:rPr lang="en-GB" sz="2400" i="1" dirty="0" smtClean="0"/>
              <a:t>Climate </a:t>
            </a:r>
            <a:r>
              <a:rPr lang="en-GB" sz="2400" i="1" dirty="0"/>
              <a:t>change, impacts </a:t>
            </a:r>
            <a:r>
              <a:rPr lang="en-GB" sz="2400" i="1" dirty="0" smtClean="0"/>
              <a:t>and vulnerability </a:t>
            </a:r>
            <a:r>
              <a:rPr lang="en-GB" sz="2400" i="1" dirty="0"/>
              <a:t>in Europe </a:t>
            </a:r>
            <a:r>
              <a:rPr lang="en-GB" sz="2400" i="1" dirty="0" smtClean="0"/>
              <a:t>2016</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1" t="188" r="-91" b="32793"/>
          <a:stretch/>
        </p:blipFill>
        <p:spPr>
          <a:xfrm>
            <a:off x="-1" y="1702256"/>
            <a:ext cx="9913545" cy="4409038"/>
          </a:xfrm>
          <a:prstGeom prst="rect">
            <a:avLst/>
          </a:prstGeom>
        </p:spPr>
      </p:pic>
      <p:sp>
        <p:nvSpPr>
          <p:cNvPr id="5" name="TextBox 4"/>
          <p:cNvSpPr txBox="1"/>
          <p:nvPr/>
        </p:nvSpPr>
        <p:spPr>
          <a:xfrm>
            <a:off x="222251" y="166329"/>
            <a:ext cx="9302851" cy="246221"/>
          </a:xfrm>
          <a:prstGeom prst="rect">
            <a:avLst/>
          </a:prstGeom>
          <a:noFill/>
        </p:spPr>
        <p:txBody>
          <a:bodyPr wrap="square" rtlCol="0">
            <a:spAutoFit/>
          </a:bodyPr>
          <a:lstStyle/>
          <a:p>
            <a:r>
              <a:rPr lang="da-DK" sz="1000" b="1" dirty="0" smtClean="0">
                <a:solidFill>
                  <a:srgbClr val="006654"/>
                </a:solidFill>
              </a:rPr>
              <a:t>Dr Hans-Martin Füssel I 2 February 2017 I </a:t>
            </a:r>
            <a:r>
              <a:rPr lang="en-GB" sz="1000" b="1" dirty="0" smtClean="0">
                <a:solidFill>
                  <a:srgbClr val="006654"/>
                </a:solidFill>
              </a:rPr>
              <a:t>Copenhagen</a:t>
            </a:r>
            <a:endParaRPr lang="da-DK" sz="1000" b="1" dirty="0">
              <a:solidFill>
                <a:srgbClr val="006654"/>
              </a:solidFill>
            </a:endParaRPr>
          </a:p>
        </p:txBody>
      </p:sp>
    </p:spTree>
    <p:extLst>
      <p:ext uri="{BB962C8B-B14F-4D97-AF65-F5344CB8AC3E}">
        <p14:creationId xmlns:p14="http://schemas.microsoft.com/office/powerpoint/2010/main" val="22452017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6072" y="0"/>
            <a:ext cx="9277350" cy="750079"/>
          </a:xfrm>
        </p:spPr>
        <p:txBody>
          <a:bodyPr anchor="ctr"/>
          <a:lstStyle/>
          <a:p>
            <a:r>
              <a:rPr lang="en-GB" sz="2400" dirty="0" smtClean="0">
                <a:latin typeface="+mj-lt"/>
              </a:rPr>
              <a:t>Many </a:t>
            </a:r>
            <a:r>
              <a:rPr lang="en-GB" sz="2400" dirty="0">
                <a:latin typeface="+mj-lt"/>
              </a:rPr>
              <a:t>extreme weather events </a:t>
            </a:r>
            <a:r>
              <a:rPr lang="en-GB" sz="2400" dirty="0" smtClean="0">
                <a:latin typeface="+mj-lt"/>
              </a:rPr>
              <a:t>are getting stronger</a:t>
            </a:r>
            <a:endParaRPr lang="en-GB" sz="2400" dirty="0">
              <a:latin typeface="+mj-lt"/>
            </a:endParaRPr>
          </a:p>
        </p:txBody>
      </p:sp>
      <p:pic>
        <p:nvPicPr>
          <p:cNvPr id="4100" name="Picture 4" descr="http://www.eea.europa.eu/data-and-maps/figures/projected-changes-in-20-year-2/projected-changes-in-heavy-precipitation/Map%203.10%20CCIV%2050528_CLIM004_20651_V1.eps.75dpi.gif/at_download/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440" b="30861"/>
          <a:stretch/>
        </p:blipFill>
        <p:spPr bwMode="auto">
          <a:xfrm>
            <a:off x="5604734" y="1715914"/>
            <a:ext cx="3934157" cy="30727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6072" y="851588"/>
            <a:ext cx="4400863" cy="369332"/>
          </a:xfrm>
          <a:prstGeom prst="rect">
            <a:avLst/>
          </a:prstGeom>
        </p:spPr>
        <p:txBody>
          <a:bodyPr wrap="square">
            <a:spAutoFit/>
          </a:bodyPr>
          <a:lstStyle/>
          <a:p>
            <a:pPr defTabSz="449263" fontAlgn="base">
              <a:spcBef>
                <a:spcPts val="600"/>
              </a:spcBef>
              <a:buClr>
                <a:srgbClr val="000000"/>
              </a:buClr>
              <a:buSzPct val="125000"/>
            </a:pPr>
            <a:r>
              <a:rPr lang="de-DE" b="1" dirty="0" smtClean="0">
                <a:solidFill>
                  <a:srgbClr val="016357"/>
                </a:solidFill>
              </a:rPr>
              <a:t>Exceptionally warm days  </a:t>
            </a:r>
            <a:r>
              <a:rPr lang="de-DE" dirty="0" smtClean="0">
                <a:solidFill>
                  <a:srgbClr val="016357"/>
                </a:solidFill>
              </a:rPr>
              <a:t>(1960–2015)</a:t>
            </a:r>
            <a:endParaRPr lang="de-DE" dirty="0">
              <a:solidFill>
                <a:srgbClr val="016357"/>
              </a:solidFill>
            </a:endParaRPr>
          </a:p>
        </p:txBody>
      </p:sp>
      <p:sp>
        <p:nvSpPr>
          <p:cNvPr id="10" name="Rectangle 9"/>
          <p:cNvSpPr/>
          <p:nvPr/>
        </p:nvSpPr>
        <p:spPr>
          <a:xfrm>
            <a:off x="5239820" y="927536"/>
            <a:ext cx="4572000" cy="646331"/>
          </a:xfrm>
          <a:prstGeom prst="rect">
            <a:avLst/>
          </a:prstGeom>
        </p:spPr>
        <p:txBody>
          <a:bodyPr wrap="square">
            <a:spAutoFit/>
          </a:bodyPr>
          <a:lstStyle/>
          <a:p>
            <a:pPr algn="ctr" defTabSz="449263" fontAlgn="base">
              <a:spcBef>
                <a:spcPts val="600"/>
              </a:spcBef>
              <a:buClr>
                <a:srgbClr val="000000"/>
              </a:buClr>
              <a:buSzPct val="125000"/>
            </a:pPr>
            <a:r>
              <a:rPr lang="de-DE" b="1" dirty="0" smtClean="0">
                <a:solidFill>
                  <a:srgbClr val="016357"/>
                </a:solidFill>
              </a:rPr>
              <a:t>Heavy daily precipitation </a:t>
            </a:r>
            <a:br>
              <a:rPr lang="de-DE" b="1" dirty="0" smtClean="0">
                <a:solidFill>
                  <a:srgbClr val="016357"/>
                </a:solidFill>
              </a:rPr>
            </a:br>
            <a:r>
              <a:rPr lang="de-DE" dirty="0" smtClean="0">
                <a:solidFill>
                  <a:srgbClr val="016357"/>
                </a:solidFill>
              </a:rPr>
              <a:t>(projected change for 2080s, RCP 8.5)</a:t>
            </a:r>
            <a:endParaRPr lang="de-DE" dirty="0">
              <a:solidFill>
                <a:srgbClr val="016357"/>
              </a:solidFill>
            </a:endParaRPr>
          </a:p>
        </p:txBody>
      </p:sp>
      <p:sp>
        <p:nvSpPr>
          <p:cNvPr id="7" name="Rectangle 6"/>
          <p:cNvSpPr/>
          <p:nvPr/>
        </p:nvSpPr>
        <p:spPr>
          <a:xfrm>
            <a:off x="5604734" y="5893295"/>
            <a:ext cx="3576867" cy="276999"/>
          </a:xfrm>
          <a:prstGeom prst="rect">
            <a:avLst/>
          </a:prstGeom>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EURO-CORDEX (Jacob et al., 2014)</a:t>
            </a:r>
            <a:endParaRPr lang="de-DE" sz="1200" dirty="0">
              <a:solidFill>
                <a:srgbClr val="016357"/>
              </a:solidFill>
            </a:endParaRPr>
          </a:p>
        </p:txBody>
      </p:sp>
      <p:pic>
        <p:nvPicPr>
          <p:cNvPr id="9" name="Picture 2" descr="http://www.eea.europa.eu/data-and-maps/figures/changes-in-duration-of-warm-spells-in-summer-across-europe-in-the-period-1976-2006-in-days-per-decade-8/trends-in-warm-days-across-europe/Map%203.5%20CCIV%2050519_Observed%20trends%20in%20warm%20days_05.eps.75dpi.gif/downlo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072" y="1220920"/>
            <a:ext cx="3993398" cy="25301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eea.europa.eu/data-and-maps/figures/projected-changes-in-20-year-2/projected-changes-in-heavy-precipitation/Map%203.10%20CCIV%2050528_CLIM004_20651_V1.eps.75dpi.gif/at_download/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9" t="73777" r="58268" b="2007"/>
          <a:stretch/>
        </p:blipFill>
        <p:spPr bwMode="auto">
          <a:xfrm>
            <a:off x="6077474" y="4888896"/>
            <a:ext cx="2711757" cy="9041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404998" y="3283653"/>
            <a:ext cx="1470799" cy="461665"/>
          </a:xfrm>
          <a:prstGeom prst="rect">
            <a:avLst/>
          </a:prstGeom>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HadEX2 </a:t>
            </a:r>
            <a:br>
              <a:rPr lang="de-DE" sz="1200" dirty="0" smtClean="0">
                <a:solidFill>
                  <a:srgbClr val="016357"/>
                </a:solidFill>
              </a:rPr>
            </a:br>
            <a:r>
              <a:rPr lang="de-DE" sz="1200" dirty="0" smtClean="0">
                <a:solidFill>
                  <a:srgbClr val="016357"/>
                </a:solidFill>
              </a:rPr>
              <a:t>(Donat et al. 2013)</a:t>
            </a:r>
            <a:endParaRPr lang="de-DE" sz="1200" dirty="0">
              <a:solidFill>
                <a:srgbClr val="016357"/>
              </a:solidFill>
            </a:endParaRPr>
          </a:p>
        </p:txBody>
      </p:sp>
      <p:pic>
        <p:nvPicPr>
          <p:cNvPr id="12" name="Picture 2" descr="Heavy rainfall intensification in observations and most recent model generations."/>
          <p:cNvPicPr>
            <a:picLocks noChangeAspect="1" noChangeArrowheads="1"/>
          </p:cNvPicPr>
          <p:nvPr/>
        </p:nvPicPr>
        <p:blipFill rotWithShape="1">
          <a:blip r:embed="rId5">
            <a:extLst>
              <a:ext uri="{28A0092B-C50C-407E-A947-70E740481C1C}">
                <a14:useLocalDpi xmlns:a14="http://schemas.microsoft.com/office/drawing/2010/main" val="0"/>
              </a:ext>
            </a:extLst>
          </a:blip>
          <a:srcRect t="33359" b="33987"/>
          <a:stretch/>
        </p:blipFill>
        <p:spPr bwMode="auto">
          <a:xfrm>
            <a:off x="467868" y="4295641"/>
            <a:ext cx="3940963" cy="248801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56072" y="3922775"/>
            <a:ext cx="4339650" cy="369332"/>
          </a:xfrm>
          <a:prstGeom prst="rect">
            <a:avLst/>
          </a:prstGeom>
        </p:spPr>
        <p:txBody>
          <a:bodyPr wrap="none">
            <a:spAutoFit/>
          </a:bodyPr>
          <a:lstStyle/>
          <a:p>
            <a:pPr defTabSz="449263" fontAlgn="base">
              <a:spcBef>
                <a:spcPts val="600"/>
              </a:spcBef>
              <a:buClr>
                <a:srgbClr val="000000"/>
              </a:buClr>
              <a:buSzPct val="125000"/>
            </a:pPr>
            <a:r>
              <a:rPr lang="de-DE" b="1" dirty="0" smtClean="0">
                <a:solidFill>
                  <a:srgbClr val="D63D27"/>
                </a:solidFill>
              </a:rPr>
              <a:t>Heavy daily precipitation  </a:t>
            </a:r>
            <a:r>
              <a:rPr lang="de-DE" dirty="0" smtClean="0">
                <a:solidFill>
                  <a:srgbClr val="D63D27"/>
                </a:solidFill>
              </a:rPr>
              <a:t>(1951–2013)</a:t>
            </a:r>
            <a:endParaRPr lang="de-DE" dirty="0">
              <a:solidFill>
                <a:srgbClr val="D63D27"/>
              </a:solidFill>
            </a:endParaRPr>
          </a:p>
        </p:txBody>
      </p:sp>
      <p:sp>
        <p:nvSpPr>
          <p:cNvPr id="14" name="Rectangle 13"/>
          <p:cNvSpPr/>
          <p:nvPr/>
        </p:nvSpPr>
        <p:spPr>
          <a:xfrm>
            <a:off x="3761886" y="5154631"/>
            <a:ext cx="1113911" cy="646331"/>
          </a:xfrm>
          <a:prstGeom prst="rect">
            <a:avLst/>
          </a:prstGeom>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a:t>
            </a:r>
            <a:br>
              <a:rPr lang="de-DE" sz="1200" dirty="0" smtClean="0">
                <a:solidFill>
                  <a:srgbClr val="016357"/>
                </a:solidFill>
              </a:rPr>
            </a:br>
            <a:r>
              <a:rPr lang="de-DE" sz="1200" dirty="0" smtClean="0">
                <a:solidFill>
                  <a:srgbClr val="016357"/>
                </a:solidFill>
              </a:rPr>
              <a:t>Fischer &amp; </a:t>
            </a:r>
            <a:br>
              <a:rPr lang="de-DE" sz="1200" dirty="0" smtClean="0">
                <a:solidFill>
                  <a:srgbClr val="016357"/>
                </a:solidFill>
              </a:rPr>
            </a:br>
            <a:r>
              <a:rPr lang="de-DE" sz="1200" dirty="0" smtClean="0">
                <a:solidFill>
                  <a:srgbClr val="016357"/>
                </a:solidFill>
              </a:rPr>
              <a:t>Knutti (2016)</a:t>
            </a:r>
            <a:endParaRPr lang="de-DE" sz="1200" dirty="0">
              <a:solidFill>
                <a:srgbClr val="016357"/>
              </a:solidFill>
            </a:endParaRPr>
          </a:p>
        </p:txBody>
      </p:sp>
    </p:spTree>
    <p:extLst>
      <p:ext uri="{BB962C8B-B14F-4D97-AF65-F5344CB8AC3E}">
        <p14:creationId xmlns:p14="http://schemas.microsoft.com/office/powerpoint/2010/main" val="20781274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6072" y="0"/>
            <a:ext cx="9277350" cy="766354"/>
          </a:xfrm>
        </p:spPr>
        <p:txBody>
          <a:bodyPr anchor="ctr"/>
          <a:lstStyle/>
          <a:p>
            <a:r>
              <a:rPr lang="en-GB" sz="2200" dirty="0"/>
              <a:t>Ecosystems are changing in response to climate change – </a:t>
            </a:r>
            <a:br>
              <a:rPr lang="en-GB" sz="2200" dirty="0"/>
            </a:br>
            <a:r>
              <a:rPr lang="en-GB" sz="2200" dirty="0"/>
              <a:t>but most species cannot follow the pace of climate change</a:t>
            </a:r>
          </a:p>
        </p:txBody>
      </p:sp>
      <p:sp>
        <p:nvSpPr>
          <p:cNvPr id="7" name="Rectangle 6"/>
          <p:cNvSpPr/>
          <p:nvPr/>
        </p:nvSpPr>
        <p:spPr>
          <a:xfrm>
            <a:off x="3096430" y="6290447"/>
            <a:ext cx="1654564" cy="461665"/>
          </a:xfrm>
          <a:prstGeom prst="rect">
            <a:avLst/>
          </a:prstGeom>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a:t>
            </a:r>
            <a:br>
              <a:rPr lang="de-DE" sz="1200" dirty="0" smtClean="0">
                <a:solidFill>
                  <a:srgbClr val="016357"/>
                </a:solidFill>
              </a:rPr>
            </a:br>
            <a:r>
              <a:rPr lang="de-DE" sz="1200" dirty="0" smtClean="0">
                <a:solidFill>
                  <a:srgbClr val="016357"/>
                </a:solidFill>
              </a:rPr>
              <a:t>Devictor et al. (2012)</a:t>
            </a:r>
            <a:endParaRPr lang="de-DE" sz="1200" dirty="0">
              <a:solidFill>
                <a:srgbClr val="016357"/>
              </a:solidFill>
            </a:endParaRPr>
          </a:p>
        </p:txBody>
      </p:sp>
      <p:grpSp>
        <p:nvGrpSpPr>
          <p:cNvPr id="3" name="Group 2"/>
          <p:cNvGrpSpPr/>
          <p:nvPr/>
        </p:nvGrpSpPr>
        <p:grpSpPr>
          <a:xfrm>
            <a:off x="318424" y="1717104"/>
            <a:ext cx="4444118" cy="3087231"/>
            <a:chOff x="282500" y="877006"/>
            <a:chExt cx="6664838" cy="5727905"/>
          </a:xfrm>
        </p:grpSpPr>
        <p:pic>
          <p:nvPicPr>
            <p:cNvPr id="6" name="Picture 2" descr="http://www.eea.europa.eu/data-and-maps/figures/european-variations-in-the-temporal/biodiv07.eps/CC-vulnerability_Map_3-15_BIODIV07.eps.75dpi.png/at_download/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4502"/>
            <a:stretch/>
          </p:blipFill>
          <p:spPr bwMode="auto">
            <a:xfrm>
              <a:off x="282500" y="877006"/>
              <a:ext cx="6664838" cy="57279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4836243" y="1173927"/>
              <a:ext cx="1657800" cy="913440"/>
            </a:xfrm>
            <a:prstGeom prst="rect">
              <a:avLst/>
            </a:prstGeom>
          </p:spPr>
        </p:pic>
      </p:grpSp>
      <p:sp>
        <p:nvSpPr>
          <p:cNvPr id="9" name="Rectangle 8"/>
          <p:cNvSpPr/>
          <p:nvPr/>
        </p:nvSpPr>
        <p:spPr>
          <a:xfrm>
            <a:off x="318424" y="4972922"/>
            <a:ext cx="3212190" cy="1723549"/>
          </a:xfrm>
          <a:prstGeom prst="rect">
            <a:avLst/>
          </a:prstGeom>
        </p:spPr>
        <p:txBody>
          <a:bodyPr wrap="square">
            <a:spAutoFit/>
          </a:bodyPr>
          <a:lstStyle/>
          <a:p>
            <a:pPr defTabSz="449263" fontAlgn="base">
              <a:spcBef>
                <a:spcPts val="600"/>
              </a:spcBef>
              <a:buClr>
                <a:srgbClr val="000000"/>
              </a:buClr>
              <a:buSzPct val="125000"/>
            </a:pPr>
            <a:r>
              <a:rPr lang="de-DE" sz="1600" b="1" dirty="0" smtClean="0">
                <a:solidFill>
                  <a:schemeClr val="accent1"/>
                </a:solidFill>
              </a:rPr>
              <a:t>9490 bird communities: </a:t>
            </a:r>
            <a:br>
              <a:rPr lang="de-DE" sz="1600" b="1" dirty="0" smtClean="0">
                <a:solidFill>
                  <a:schemeClr val="accent1"/>
                </a:solidFill>
              </a:rPr>
            </a:br>
            <a:r>
              <a:rPr lang="de-DE" sz="1600" dirty="0" smtClean="0">
                <a:solidFill>
                  <a:schemeClr val="accent1"/>
                </a:solidFill>
              </a:rPr>
              <a:t>37 km „northward“ on average </a:t>
            </a:r>
          </a:p>
          <a:p>
            <a:pPr defTabSz="449263" fontAlgn="base">
              <a:spcBef>
                <a:spcPts val="600"/>
              </a:spcBef>
              <a:buClr>
                <a:srgbClr val="000000"/>
              </a:buClr>
              <a:buSzPct val="125000"/>
            </a:pPr>
            <a:r>
              <a:rPr lang="de-DE" sz="1600" b="1" dirty="0" smtClean="0">
                <a:solidFill>
                  <a:srgbClr val="FF0000"/>
                </a:solidFill>
              </a:rPr>
              <a:t>2130 butterfly communities:</a:t>
            </a:r>
            <a:r>
              <a:rPr lang="de-DE" sz="1600" dirty="0" smtClean="0">
                <a:solidFill>
                  <a:srgbClr val="FF0000"/>
                </a:solidFill>
              </a:rPr>
              <a:t/>
            </a:r>
            <a:br>
              <a:rPr lang="de-DE" sz="1600" dirty="0" smtClean="0">
                <a:solidFill>
                  <a:srgbClr val="FF0000"/>
                </a:solidFill>
              </a:rPr>
            </a:br>
            <a:r>
              <a:rPr lang="de-DE" sz="1600" dirty="0" smtClean="0">
                <a:solidFill>
                  <a:srgbClr val="FF0000"/>
                </a:solidFill>
              </a:rPr>
              <a:t>114 km „northward“ on average</a:t>
            </a:r>
          </a:p>
          <a:p>
            <a:pPr defTabSz="449263" fontAlgn="base">
              <a:spcBef>
                <a:spcPts val="600"/>
              </a:spcBef>
              <a:buClr>
                <a:srgbClr val="000000"/>
              </a:buClr>
              <a:buSzPct val="125000"/>
            </a:pPr>
            <a:r>
              <a:rPr lang="de-DE" sz="1600" b="1" dirty="0" smtClean="0">
                <a:solidFill>
                  <a:srgbClr val="016357"/>
                </a:solidFill>
              </a:rPr>
              <a:t>Climate zones: </a:t>
            </a:r>
            <a:r>
              <a:rPr lang="de-DE" sz="1600" dirty="0" smtClean="0">
                <a:solidFill>
                  <a:srgbClr val="016357"/>
                </a:solidFill>
              </a:rPr>
              <a:t/>
            </a:r>
            <a:br>
              <a:rPr lang="de-DE" sz="1600" dirty="0" smtClean="0">
                <a:solidFill>
                  <a:srgbClr val="016357"/>
                </a:solidFill>
              </a:rPr>
            </a:br>
            <a:r>
              <a:rPr lang="de-DE" sz="1600" dirty="0" smtClean="0">
                <a:solidFill>
                  <a:srgbClr val="016357"/>
                </a:solidFill>
              </a:rPr>
              <a:t>250 km northward</a:t>
            </a:r>
            <a:endParaRPr lang="de-DE" sz="1600" dirty="0">
              <a:solidFill>
                <a:srgbClr val="016357"/>
              </a:solidFill>
            </a:endParaRPr>
          </a:p>
        </p:txBody>
      </p:sp>
      <p:sp>
        <p:nvSpPr>
          <p:cNvPr id="10" name="Rectangle 9"/>
          <p:cNvSpPr/>
          <p:nvPr/>
        </p:nvSpPr>
        <p:spPr>
          <a:xfrm>
            <a:off x="135355" y="966985"/>
            <a:ext cx="4825528" cy="646331"/>
          </a:xfrm>
          <a:prstGeom prst="rect">
            <a:avLst/>
          </a:prstGeom>
        </p:spPr>
        <p:txBody>
          <a:bodyPr wrap="square">
            <a:spAutoFit/>
          </a:bodyPr>
          <a:lstStyle/>
          <a:p>
            <a:pPr algn="ctr" defTabSz="449263" fontAlgn="base">
              <a:spcBef>
                <a:spcPts val="600"/>
              </a:spcBef>
              <a:buClr>
                <a:srgbClr val="000000"/>
              </a:buClr>
              <a:buSzPct val="125000"/>
            </a:pPr>
            <a:r>
              <a:rPr lang="de-DE" b="1" dirty="0" smtClean="0">
                <a:solidFill>
                  <a:srgbClr val="016357"/>
                </a:solidFill>
              </a:rPr>
              <a:t>Change in bird and butterfly communities </a:t>
            </a:r>
            <a:br>
              <a:rPr lang="de-DE" b="1" dirty="0" smtClean="0">
                <a:solidFill>
                  <a:srgbClr val="016357"/>
                </a:solidFill>
              </a:rPr>
            </a:br>
            <a:r>
              <a:rPr lang="de-DE" dirty="0" smtClean="0">
                <a:solidFill>
                  <a:srgbClr val="016357"/>
                </a:solidFill>
              </a:rPr>
              <a:t>(community temperature index, 1990–2008)</a:t>
            </a:r>
            <a:endParaRPr lang="de-DE" dirty="0">
              <a:solidFill>
                <a:srgbClr val="016357"/>
              </a:solidFill>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878" t="4203" r="48151" b="52443"/>
          <a:stretch/>
        </p:blipFill>
        <p:spPr>
          <a:xfrm>
            <a:off x="5055476" y="1618592"/>
            <a:ext cx="4850524" cy="3296731"/>
          </a:xfrm>
          <a:prstGeom prst="rect">
            <a:avLst/>
          </a:prstGeom>
        </p:spPr>
      </p:pic>
      <p:sp>
        <p:nvSpPr>
          <p:cNvPr id="11" name="Rectangle 10"/>
          <p:cNvSpPr/>
          <p:nvPr/>
        </p:nvSpPr>
        <p:spPr>
          <a:xfrm>
            <a:off x="5141011" y="966985"/>
            <a:ext cx="4492410" cy="646331"/>
          </a:xfrm>
          <a:prstGeom prst="rect">
            <a:avLst/>
          </a:prstGeom>
        </p:spPr>
        <p:txBody>
          <a:bodyPr wrap="square">
            <a:spAutoFit/>
          </a:bodyPr>
          <a:lstStyle/>
          <a:p>
            <a:pPr algn="ctr" defTabSz="449263" fontAlgn="base">
              <a:spcBef>
                <a:spcPts val="600"/>
              </a:spcBef>
              <a:buClr>
                <a:srgbClr val="000000"/>
              </a:buClr>
              <a:buSzPct val="125000"/>
            </a:pPr>
            <a:r>
              <a:rPr lang="de-DE" b="1" dirty="0" smtClean="0">
                <a:solidFill>
                  <a:srgbClr val="D63D27"/>
                </a:solidFill>
              </a:rPr>
              <a:t>Abundance of bird species in Europe</a:t>
            </a:r>
            <a:br>
              <a:rPr lang="de-DE" b="1" dirty="0" smtClean="0">
                <a:solidFill>
                  <a:srgbClr val="D63D27"/>
                </a:solidFill>
              </a:rPr>
            </a:br>
            <a:r>
              <a:rPr lang="de-DE" dirty="0" smtClean="0">
                <a:solidFill>
                  <a:srgbClr val="D63D27"/>
                </a:solidFill>
              </a:rPr>
              <a:t>(1980–2010)</a:t>
            </a:r>
            <a:endParaRPr lang="de-DE" dirty="0">
              <a:solidFill>
                <a:srgbClr val="D63D27"/>
              </a:solidFill>
            </a:endParaRPr>
          </a:p>
        </p:txBody>
      </p:sp>
      <p:sp>
        <p:nvSpPr>
          <p:cNvPr id="12" name="Rectangle 11"/>
          <p:cNvSpPr/>
          <p:nvPr/>
        </p:nvSpPr>
        <p:spPr>
          <a:xfrm>
            <a:off x="5141011" y="5019111"/>
            <a:ext cx="4492409" cy="1154162"/>
          </a:xfrm>
          <a:prstGeom prst="rect">
            <a:avLst/>
          </a:prstGeom>
        </p:spPr>
        <p:txBody>
          <a:bodyPr wrap="square">
            <a:spAutoFit/>
          </a:bodyPr>
          <a:lstStyle/>
          <a:p>
            <a:pPr defTabSz="449263" fontAlgn="base">
              <a:spcBef>
                <a:spcPts val="600"/>
              </a:spcBef>
              <a:buClr>
                <a:srgbClr val="000000"/>
              </a:buClr>
              <a:buSzPct val="125000"/>
            </a:pPr>
            <a:r>
              <a:rPr lang="de-DE" sz="1600" b="1" dirty="0" smtClean="0">
                <a:solidFill>
                  <a:schemeClr val="accent6"/>
                </a:solidFill>
              </a:rPr>
              <a:t>CST+: </a:t>
            </a:r>
            <a:r>
              <a:rPr lang="de-DE" sz="1600" dirty="0" smtClean="0">
                <a:solidFill>
                  <a:schemeClr val="accent6"/>
                </a:solidFill>
              </a:rPr>
              <a:t>Species expected to respond </a:t>
            </a:r>
            <a:r>
              <a:rPr lang="de-DE" sz="1600" i="1" dirty="0" smtClean="0">
                <a:solidFill>
                  <a:schemeClr val="accent6"/>
                </a:solidFill>
              </a:rPr>
              <a:t>positively</a:t>
            </a:r>
            <a:r>
              <a:rPr lang="de-DE" sz="1600" dirty="0" smtClean="0">
                <a:solidFill>
                  <a:schemeClr val="accent6"/>
                </a:solidFill>
              </a:rPr>
              <a:t> to regional climate </a:t>
            </a:r>
            <a:r>
              <a:rPr lang="de-DE" sz="1600" dirty="0">
                <a:solidFill>
                  <a:schemeClr val="accent6"/>
                </a:solidFill>
              </a:rPr>
              <a:t>change  → </a:t>
            </a:r>
            <a:r>
              <a:rPr lang="de-DE" sz="1600" b="1" dirty="0">
                <a:solidFill>
                  <a:schemeClr val="accent6"/>
                </a:solidFill>
              </a:rPr>
              <a:t>no</a:t>
            </a:r>
            <a:r>
              <a:rPr lang="de-DE" sz="1600" dirty="0">
                <a:solidFill>
                  <a:schemeClr val="accent6"/>
                </a:solidFill>
              </a:rPr>
              <a:t> </a:t>
            </a:r>
            <a:r>
              <a:rPr lang="de-DE" sz="1600" b="1" dirty="0">
                <a:solidFill>
                  <a:schemeClr val="accent6"/>
                </a:solidFill>
              </a:rPr>
              <a:t>trend</a:t>
            </a:r>
          </a:p>
          <a:p>
            <a:pPr defTabSz="449263" fontAlgn="base">
              <a:spcBef>
                <a:spcPts val="600"/>
              </a:spcBef>
              <a:buClr>
                <a:srgbClr val="000000"/>
              </a:buClr>
              <a:buSzPct val="125000"/>
            </a:pPr>
            <a:r>
              <a:rPr lang="de-DE" sz="1600" b="1" dirty="0" smtClean="0">
                <a:solidFill>
                  <a:srgbClr val="0070C0"/>
                </a:solidFill>
              </a:rPr>
              <a:t>CST-: </a:t>
            </a:r>
            <a:r>
              <a:rPr lang="de-DE" sz="1600" dirty="0">
                <a:solidFill>
                  <a:srgbClr val="0070C0"/>
                </a:solidFill>
              </a:rPr>
              <a:t>Species expected to respond </a:t>
            </a:r>
            <a:r>
              <a:rPr lang="de-DE" sz="1600" i="1" dirty="0" smtClean="0">
                <a:solidFill>
                  <a:srgbClr val="0070C0"/>
                </a:solidFill>
              </a:rPr>
              <a:t>negatively</a:t>
            </a:r>
            <a:r>
              <a:rPr lang="de-DE" sz="1600" dirty="0" smtClean="0">
                <a:solidFill>
                  <a:srgbClr val="0070C0"/>
                </a:solidFill>
              </a:rPr>
              <a:t> to regional </a:t>
            </a:r>
            <a:r>
              <a:rPr lang="de-DE" sz="1600" dirty="0">
                <a:solidFill>
                  <a:srgbClr val="0070C0"/>
                </a:solidFill>
              </a:rPr>
              <a:t>climate change </a:t>
            </a:r>
            <a:r>
              <a:rPr lang="de-DE" sz="1600" dirty="0" smtClean="0">
                <a:solidFill>
                  <a:srgbClr val="0070C0"/>
                </a:solidFill>
              </a:rPr>
              <a:t> </a:t>
            </a:r>
            <a:r>
              <a:rPr lang="de-DE" sz="1600" b="1" dirty="0">
                <a:solidFill>
                  <a:srgbClr val="0070C0"/>
                </a:solidFill>
              </a:rPr>
              <a:t>→ </a:t>
            </a:r>
            <a:r>
              <a:rPr lang="de-DE" sz="1600" b="1" dirty="0" smtClean="0">
                <a:solidFill>
                  <a:srgbClr val="0070C0"/>
                </a:solidFill>
              </a:rPr>
              <a:t>declining trend</a:t>
            </a:r>
            <a:endParaRPr lang="de-DE" sz="1600" b="1" dirty="0">
              <a:solidFill>
                <a:srgbClr val="0070C0"/>
              </a:solidFill>
            </a:endParaRPr>
          </a:p>
        </p:txBody>
      </p:sp>
      <p:sp>
        <p:nvSpPr>
          <p:cNvPr id="13" name="Rectangle 12"/>
          <p:cNvSpPr/>
          <p:nvPr/>
        </p:nvSpPr>
        <p:spPr>
          <a:xfrm>
            <a:off x="5141011" y="6290447"/>
            <a:ext cx="1932449" cy="461665"/>
          </a:xfrm>
          <a:prstGeom prst="rect">
            <a:avLst/>
          </a:prstGeom>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a:t>
            </a:r>
            <a:br>
              <a:rPr lang="de-DE" sz="1200" dirty="0" smtClean="0">
                <a:solidFill>
                  <a:srgbClr val="016357"/>
                </a:solidFill>
              </a:rPr>
            </a:br>
            <a:r>
              <a:rPr lang="de-DE" sz="1200" dirty="0" smtClean="0">
                <a:solidFill>
                  <a:srgbClr val="016357"/>
                </a:solidFill>
              </a:rPr>
              <a:t>Stephens et al. (2016)</a:t>
            </a:r>
            <a:endParaRPr lang="de-DE" sz="1200" dirty="0">
              <a:solidFill>
                <a:srgbClr val="016357"/>
              </a:solidFill>
            </a:endParaRPr>
          </a:p>
        </p:txBody>
      </p:sp>
      <p:sp>
        <p:nvSpPr>
          <p:cNvPr id="14" name="Rectangle 13"/>
          <p:cNvSpPr/>
          <p:nvPr/>
        </p:nvSpPr>
        <p:spPr>
          <a:xfrm>
            <a:off x="6987129" y="1899325"/>
            <a:ext cx="800175" cy="2277547"/>
          </a:xfrm>
          <a:prstGeom prst="rect">
            <a:avLst/>
          </a:prstGeom>
        </p:spPr>
        <p:txBody>
          <a:bodyPr wrap="square">
            <a:spAutoFit/>
          </a:bodyPr>
          <a:lstStyle/>
          <a:p>
            <a:pPr defTabSz="449263" fontAlgn="base">
              <a:spcBef>
                <a:spcPts val="600"/>
              </a:spcBef>
              <a:buClr>
                <a:srgbClr val="000000"/>
              </a:buClr>
              <a:buSzPct val="125000"/>
            </a:pPr>
            <a:r>
              <a:rPr lang="de-DE" sz="1600" b="1" dirty="0" smtClean="0">
                <a:solidFill>
                  <a:schemeClr val="accent6"/>
                </a:solidFill>
              </a:rPr>
              <a:t>CST+</a:t>
            </a:r>
          </a:p>
          <a:p>
            <a:pPr defTabSz="449263" fontAlgn="base">
              <a:spcBef>
                <a:spcPts val="600"/>
              </a:spcBef>
              <a:buClr>
                <a:srgbClr val="000000"/>
              </a:buClr>
              <a:buSzPct val="125000"/>
            </a:pPr>
            <a:endParaRPr lang="de-DE" sz="1600" b="1" dirty="0" smtClean="0">
              <a:solidFill>
                <a:schemeClr val="accent6"/>
              </a:solidFill>
            </a:endParaRPr>
          </a:p>
          <a:p>
            <a:pPr defTabSz="449263" fontAlgn="base">
              <a:spcBef>
                <a:spcPts val="600"/>
              </a:spcBef>
              <a:buClr>
                <a:srgbClr val="000000"/>
              </a:buClr>
              <a:buSzPct val="125000"/>
            </a:pPr>
            <a:endParaRPr lang="de-DE" sz="1600" b="1" dirty="0">
              <a:solidFill>
                <a:schemeClr val="accent6"/>
              </a:solidFill>
            </a:endParaRPr>
          </a:p>
          <a:p>
            <a:pPr defTabSz="449263" fontAlgn="base">
              <a:spcBef>
                <a:spcPts val="600"/>
              </a:spcBef>
              <a:buClr>
                <a:srgbClr val="000000"/>
              </a:buClr>
              <a:buSzPct val="125000"/>
            </a:pPr>
            <a:endParaRPr lang="de-DE" sz="1600" b="1" dirty="0">
              <a:solidFill>
                <a:schemeClr val="accent6"/>
              </a:solidFill>
            </a:endParaRPr>
          </a:p>
          <a:p>
            <a:pPr defTabSz="449263" fontAlgn="base">
              <a:spcBef>
                <a:spcPts val="600"/>
              </a:spcBef>
              <a:buClr>
                <a:srgbClr val="000000"/>
              </a:buClr>
              <a:buSzPct val="125000"/>
            </a:pPr>
            <a:endParaRPr lang="de-DE" sz="1600" b="1" dirty="0" smtClean="0">
              <a:solidFill>
                <a:schemeClr val="accent6"/>
              </a:solidFill>
            </a:endParaRPr>
          </a:p>
          <a:p>
            <a:pPr defTabSz="449263" fontAlgn="base">
              <a:spcBef>
                <a:spcPts val="600"/>
              </a:spcBef>
              <a:buClr>
                <a:srgbClr val="000000"/>
              </a:buClr>
              <a:buSzPct val="125000"/>
            </a:pPr>
            <a:endParaRPr lang="de-DE" sz="1600" b="1" dirty="0" smtClean="0">
              <a:solidFill>
                <a:srgbClr val="0070C0"/>
              </a:solidFill>
            </a:endParaRPr>
          </a:p>
          <a:p>
            <a:pPr defTabSz="449263" fontAlgn="base">
              <a:spcBef>
                <a:spcPts val="600"/>
              </a:spcBef>
              <a:buClr>
                <a:srgbClr val="000000"/>
              </a:buClr>
              <a:buSzPct val="125000"/>
            </a:pPr>
            <a:r>
              <a:rPr lang="de-DE" sz="1600" b="1" dirty="0" smtClean="0">
                <a:solidFill>
                  <a:srgbClr val="0070C0"/>
                </a:solidFill>
              </a:rPr>
              <a:t>CST-</a:t>
            </a:r>
            <a:endParaRPr lang="de-DE" sz="1600" dirty="0">
              <a:solidFill>
                <a:srgbClr val="0070C0"/>
              </a:solidFill>
            </a:endParaRPr>
          </a:p>
        </p:txBody>
      </p:sp>
    </p:spTree>
    <p:extLst>
      <p:ext uri="{BB962C8B-B14F-4D97-AF65-F5344CB8AC3E}">
        <p14:creationId xmlns:p14="http://schemas.microsoft.com/office/powerpoint/2010/main" val="10537739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6072" y="0"/>
            <a:ext cx="9277350" cy="754912"/>
          </a:xfrm>
        </p:spPr>
        <p:txBody>
          <a:bodyPr anchor="ctr"/>
          <a:lstStyle/>
          <a:p>
            <a:r>
              <a:rPr lang="en-GB" sz="2200" dirty="0" smtClean="0">
                <a:latin typeface="+mj-lt"/>
              </a:rPr>
              <a:t>Climate change threatens agriculture and forests – </a:t>
            </a:r>
            <a:br>
              <a:rPr lang="en-GB" sz="2200" dirty="0" smtClean="0">
                <a:latin typeface="+mj-lt"/>
              </a:rPr>
            </a:br>
            <a:r>
              <a:rPr lang="en-GB" sz="2200" dirty="0" smtClean="0">
                <a:latin typeface="+mj-lt"/>
              </a:rPr>
              <a:t>Southern Europe is most affected</a:t>
            </a:r>
            <a:endParaRPr lang="en-GB" sz="2200" dirty="0">
              <a:latin typeface="+mj-lt"/>
            </a:endParaRPr>
          </a:p>
        </p:txBody>
      </p:sp>
      <p:pic>
        <p:nvPicPr>
          <p:cNvPr id="5124" name="Picture 4" descr="http://www.eea.europa.eu/data-and-maps/figures/average-meteorological-forest-fire-danger-1/map4-10_ff03_v4.eps/Map%204.18%20CCIV%2067844-Avg-forest-fire-percent-per-year_B-C-and_A-D.eps.75dpi.gif/at_download/image"/>
          <p:cNvPicPr>
            <a:picLocks noChangeAspect="1" noChangeArrowheads="1"/>
          </p:cNvPicPr>
          <p:nvPr/>
        </p:nvPicPr>
        <p:blipFill rotWithShape="1">
          <a:blip r:embed="rId3">
            <a:extLst>
              <a:ext uri="{28A0092B-C50C-407E-A947-70E740481C1C}">
                <a14:useLocalDpi xmlns:a14="http://schemas.microsoft.com/office/drawing/2010/main" val="0"/>
              </a:ext>
            </a:extLst>
          </a:blip>
          <a:srcRect l="50898" t="47915" r="-484" b="18110"/>
          <a:stretch/>
        </p:blipFill>
        <p:spPr bwMode="auto">
          <a:xfrm>
            <a:off x="5855392" y="1783227"/>
            <a:ext cx="3651790" cy="324034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966539" y="1027896"/>
            <a:ext cx="3666883" cy="646331"/>
          </a:xfrm>
          <a:prstGeom prst="rect">
            <a:avLst/>
          </a:prstGeom>
        </p:spPr>
        <p:txBody>
          <a:bodyPr wrap="square">
            <a:spAutoFit/>
          </a:bodyPr>
          <a:lstStyle/>
          <a:p>
            <a:pPr algn="ctr" defTabSz="449263" fontAlgn="base">
              <a:spcBef>
                <a:spcPts val="600"/>
              </a:spcBef>
              <a:buClr>
                <a:srgbClr val="000000"/>
              </a:buClr>
              <a:buSzPct val="125000"/>
            </a:pPr>
            <a:r>
              <a:rPr lang="de-DE" b="1" dirty="0" smtClean="0">
                <a:solidFill>
                  <a:srgbClr val="016357"/>
                </a:solidFill>
              </a:rPr>
              <a:t>Forest fire risk </a:t>
            </a:r>
            <a:br>
              <a:rPr lang="de-DE" b="1" dirty="0" smtClean="0">
                <a:solidFill>
                  <a:srgbClr val="016357"/>
                </a:solidFill>
              </a:rPr>
            </a:br>
            <a:r>
              <a:rPr lang="de-DE" dirty="0" smtClean="0">
                <a:solidFill>
                  <a:srgbClr val="016357"/>
                </a:solidFill>
              </a:rPr>
              <a:t>(projected change for 2080s, A1B)</a:t>
            </a:r>
            <a:endParaRPr lang="de-DE" dirty="0">
              <a:solidFill>
                <a:srgbClr val="016357"/>
              </a:solidFill>
            </a:endParaRPr>
          </a:p>
        </p:txBody>
      </p:sp>
      <p:sp>
        <p:nvSpPr>
          <p:cNvPr id="11" name="Rectangle 10"/>
          <p:cNvSpPr/>
          <p:nvPr/>
        </p:nvSpPr>
        <p:spPr>
          <a:xfrm>
            <a:off x="356072" y="1041654"/>
            <a:ext cx="3741375" cy="646331"/>
          </a:xfrm>
          <a:prstGeom prst="rect">
            <a:avLst/>
          </a:prstGeom>
        </p:spPr>
        <p:txBody>
          <a:bodyPr wrap="square">
            <a:spAutoFit/>
          </a:bodyPr>
          <a:lstStyle/>
          <a:p>
            <a:pPr algn="ctr" defTabSz="449263" fontAlgn="base">
              <a:spcBef>
                <a:spcPts val="600"/>
              </a:spcBef>
              <a:buClr>
                <a:srgbClr val="000000"/>
              </a:buClr>
              <a:buSzPct val="125000"/>
            </a:pPr>
            <a:r>
              <a:rPr lang="de-DE" b="1" dirty="0" smtClean="0">
                <a:solidFill>
                  <a:srgbClr val="016357"/>
                </a:solidFill>
              </a:rPr>
              <a:t>Yield of three staple crops </a:t>
            </a:r>
            <a:br>
              <a:rPr lang="de-DE" b="1" dirty="0" smtClean="0">
                <a:solidFill>
                  <a:srgbClr val="016357"/>
                </a:solidFill>
              </a:rPr>
            </a:br>
            <a:r>
              <a:rPr lang="de-DE" dirty="0" smtClean="0">
                <a:solidFill>
                  <a:srgbClr val="016357"/>
                </a:solidFill>
              </a:rPr>
              <a:t>(projected change for 2050, A1B)</a:t>
            </a:r>
            <a:endParaRPr lang="de-DE" dirty="0">
              <a:solidFill>
                <a:srgbClr val="016357"/>
              </a:solidFill>
            </a:endParaRPr>
          </a:p>
        </p:txBody>
      </p:sp>
      <p:sp>
        <p:nvSpPr>
          <p:cNvPr id="17" name="Rectangle 16"/>
          <p:cNvSpPr/>
          <p:nvPr/>
        </p:nvSpPr>
        <p:spPr>
          <a:xfrm>
            <a:off x="8395970" y="5132571"/>
            <a:ext cx="1237452" cy="461665"/>
          </a:xfrm>
          <a:prstGeom prst="rect">
            <a:avLst/>
          </a:prstGeom>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JRC </a:t>
            </a:r>
            <a:r>
              <a:rPr lang="de-DE" sz="1200" dirty="0">
                <a:solidFill>
                  <a:srgbClr val="016357"/>
                </a:solidFill>
              </a:rPr>
              <a:t> </a:t>
            </a:r>
            <a:r>
              <a:rPr lang="de-DE" sz="1200" dirty="0" smtClean="0">
                <a:solidFill>
                  <a:srgbClr val="016357"/>
                </a:solidFill>
              </a:rPr>
              <a:t/>
            </a:r>
            <a:br>
              <a:rPr lang="de-DE" sz="1200" dirty="0" smtClean="0">
                <a:solidFill>
                  <a:srgbClr val="016357"/>
                </a:solidFill>
              </a:rPr>
            </a:br>
            <a:r>
              <a:rPr lang="de-DE" sz="1200" dirty="0" smtClean="0">
                <a:solidFill>
                  <a:srgbClr val="016357"/>
                </a:solidFill>
              </a:rPr>
              <a:t>(Camia, 2012)</a:t>
            </a:r>
            <a:endParaRPr lang="de-DE" sz="1200" dirty="0">
              <a:solidFill>
                <a:srgbClr val="016357"/>
              </a:solidFill>
            </a:endParaRPr>
          </a:p>
        </p:txBody>
      </p:sp>
      <p:sp>
        <p:nvSpPr>
          <p:cNvPr id="8" name="Rectangle 7"/>
          <p:cNvSpPr/>
          <p:nvPr/>
        </p:nvSpPr>
        <p:spPr>
          <a:xfrm>
            <a:off x="356072" y="5148796"/>
            <a:ext cx="3626043" cy="276999"/>
          </a:xfrm>
          <a:prstGeom prst="rect">
            <a:avLst/>
          </a:prstGeom>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Iglesias et al. (2012), Ciscar et al. (2011)</a:t>
            </a:r>
            <a:endParaRPr lang="de-DE" sz="1200" dirty="0">
              <a:solidFill>
                <a:srgbClr val="016357"/>
              </a:solidFill>
            </a:endParaRPr>
          </a:p>
        </p:txBody>
      </p:sp>
      <p:pic>
        <p:nvPicPr>
          <p:cNvPr id="9" name="Picture 6" descr="http://www.eea.europa.eu/data-and-maps/figures/projected-changes-in-water-limited/agri06_waterlimited_crop_yield_changes.eps/CC-vulnerability_Map_4-5_AGRI06.eps.75dpi.gif/at_download/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072" y="1840570"/>
            <a:ext cx="5012792" cy="318300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966539" y="5132571"/>
            <a:ext cx="2131154" cy="1232015"/>
            <a:chOff x="6268567" y="4946598"/>
            <a:chExt cx="2131154" cy="1347071"/>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51894" t="83238" r="20636" b="2611"/>
            <a:stretch/>
          </p:blipFill>
          <p:spPr>
            <a:xfrm>
              <a:off x="6268567" y="4946598"/>
              <a:ext cx="1998920" cy="1347071"/>
            </a:xfrm>
            <a:prstGeom prst="rect">
              <a:avLst/>
            </a:prstGeom>
          </p:spPr>
        </p:pic>
        <p:sp>
          <p:nvSpPr>
            <p:cNvPr id="3" name="Rectangle 2"/>
            <p:cNvSpPr/>
            <p:nvPr/>
          </p:nvSpPr>
          <p:spPr>
            <a:xfrm>
              <a:off x="8133907" y="5350186"/>
              <a:ext cx="265814" cy="933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460276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6072" y="0"/>
            <a:ext cx="9277350" cy="754912"/>
          </a:xfrm>
        </p:spPr>
        <p:txBody>
          <a:bodyPr anchor="ctr"/>
          <a:lstStyle/>
          <a:p>
            <a:r>
              <a:rPr lang="en-GB" sz="2400" dirty="0" smtClean="0">
                <a:latin typeface="+mj-lt"/>
              </a:rPr>
              <a:t>Increasing floods are threatening human lives</a:t>
            </a:r>
            <a:endParaRPr lang="en-GB" sz="2400" dirty="0">
              <a:latin typeface="+mj-lt"/>
            </a:endParaRPr>
          </a:p>
        </p:txBody>
      </p:sp>
      <p:pic>
        <p:nvPicPr>
          <p:cNvPr id="3" name="Picture 2" descr="http://www.eea.europa.eu/data-and-maps/figures/people-per-million-population-affected-1/68026_map4-1-deaths-per-million-related_v3_cs4.eps/image_large"/>
          <p:cNvPicPr/>
          <p:nvPr/>
        </p:nvPicPr>
        <p:blipFill>
          <a:blip r:embed="rId3">
            <a:extLst>
              <a:ext uri="{28A0092B-C50C-407E-A947-70E740481C1C}">
                <a14:useLocalDpi xmlns:a14="http://schemas.microsoft.com/office/drawing/2010/main" val="0"/>
              </a:ext>
            </a:extLst>
          </a:blip>
          <a:srcRect/>
          <a:stretch>
            <a:fillRect/>
          </a:stretch>
        </p:blipFill>
        <p:spPr bwMode="auto">
          <a:xfrm>
            <a:off x="4952246" y="1850065"/>
            <a:ext cx="4820884" cy="3295867"/>
          </a:xfrm>
          <a:prstGeom prst="rect">
            <a:avLst/>
          </a:prstGeom>
          <a:noFill/>
          <a:ln>
            <a:no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193" y="1850065"/>
            <a:ext cx="4306267" cy="3554854"/>
          </a:xfrm>
          <a:prstGeom prst="rect">
            <a:avLst/>
          </a:prstGeom>
        </p:spPr>
      </p:pic>
      <p:sp>
        <p:nvSpPr>
          <p:cNvPr id="5" name="Rectangle 4"/>
          <p:cNvSpPr/>
          <p:nvPr/>
        </p:nvSpPr>
        <p:spPr>
          <a:xfrm>
            <a:off x="207193" y="1116847"/>
            <a:ext cx="4306267" cy="646331"/>
          </a:xfrm>
          <a:prstGeom prst="rect">
            <a:avLst/>
          </a:prstGeom>
        </p:spPr>
        <p:txBody>
          <a:bodyPr wrap="square">
            <a:spAutoFit/>
          </a:bodyPr>
          <a:lstStyle/>
          <a:p>
            <a:pPr algn="ctr" defTabSz="449263" fontAlgn="base">
              <a:spcBef>
                <a:spcPts val="600"/>
              </a:spcBef>
              <a:buClr>
                <a:srgbClr val="000000"/>
              </a:buClr>
              <a:buSzPct val="125000"/>
            </a:pPr>
            <a:r>
              <a:rPr lang="en-GB" b="1" dirty="0" smtClean="0">
                <a:solidFill>
                  <a:srgbClr val="016357"/>
                </a:solidFill>
              </a:rPr>
              <a:t>‘Very severe’ inland floods in Europe </a:t>
            </a:r>
            <a:br>
              <a:rPr lang="en-GB" b="1" dirty="0" smtClean="0">
                <a:solidFill>
                  <a:srgbClr val="016357"/>
                </a:solidFill>
              </a:rPr>
            </a:br>
            <a:r>
              <a:rPr lang="en-GB" dirty="0" smtClean="0">
                <a:solidFill>
                  <a:srgbClr val="016357"/>
                </a:solidFill>
              </a:rPr>
              <a:t>(1980</a:t>
            </a:r>
            <a:r>
              <a:rPr lang="de-DE" b="1" dirty="0">
                <a:solidFill>
                  <a:srgbClr val="016357"/>
                </a:solidFill>
              </a:rPr>
              <a:t>–</a:t>
            </a:r>
            <a:r>
              <a:rPr lang="en-GB" dirty="0" smtClean="0">
                <a:solidFill>
                  <a:srgbClr val="016357"/>
                </a:solidFill>
              </a:rPr>
              <a:t>2010)</a:t>
            </a:r>
            <a:endParaRPr lang="en-GB" dirty="0">
              <a:solidFill>
                <a:srgbClr val="016357"/>
              </a:solidFill>
            </a:endParaRPr>
          </a:p>
        </p:txBody>
      </p:sp>
      <p:sp>
        <p:nvSpPr>
          <p:cNvPr id="6" name="Rectangle 5"/>
          <p:cNvSpPr/>
          <p:nvPr/>
        </p:nvSpPr>
        <p:spPr>
          <a:xfrm>
            <a:off x="5373846" y="1116847"/>
            <a:ext cx="2579307" cy="646331"/>
          </a:xfrm>
          <a:prstGeom prst="rect">
            <a:avLst/>
          </a:prstGeom>
        </p:spPr>
        <p:txBody>
          <a:bodyPr wrap="square">
            <a:spAutoFit/>
          </a:bodyPr>
          <a:lstStyle/>
          <a:p>
            <a:pPr algn="ctr" defTabSz="449263" fontAlgn="base">
              <a:spcBef>
                <a:spcPts val="600"/>
              </a:spcBef>
              <a:buClr>
                <a:srgbClr val="000000"/>
              </a:buClr>
              <a:buSzPct val="125000"/>
            </a:pPr>
            <a:r>
              <a:rPr lang="en-GB" b="1" dirty="0" smtClean="0">
                <a:solidFill>
                  <a:srgbClr val="016357"/>
                </a:solidFill>
              </a:rPr>
              <a:t>Deaths from flooding </a:t>
            </a:r>
            <a:br>
              <a:rPr lang="en-GB" b="1" dirty="0" smtClean="0">
                <a:solidFill>
                  <a:srgbClr val="016357"/>
                </a:solidFill>
              </a:rPr>
            </a:br>
            <a:r>
              <a:rPr lang="en-GB" dirty="0" smtClean="0">
                <a:solidFill>
                  <a:srgbClr val="016357"/>
                </a:solidFill>
              </a:rPr>
              <a:t>(1991</a:t>
            </a:r>
            <a:r>
              <a:rPr lang="de-DE" dirty="0">
                <a:solidFill>
                  <a:srgbClr val="016357"/>
                </a:solidFill>
              </a:rPr>
              <a:t>–</a:t>
            </a:r>
            <a:r>
              <a:rPr lang="en-GB" dirty="0" smtClean="0">
                <a:solidFill>
                  <a:srgbClr val="016357"/>
                </a:solidFill>
              </a:rPr>
              <a:t>2015)</a:t>
            </a:r>
            <a:endParaRPr lang="en-GB" dirty="0">
              <a:solidFill>
                <a:srgbClr val="016357"/>
              </a:solidFill>
            </a:endParaRPr>
          </a:p>
        </p:txBody>
      </p:sp>
      <p:sp>
        <p:nvSpPr>
          <p:cNvPr id="7" name="Rectangle 6"/>
          <p:cNvSpPr/>
          <p:nvPr/>
        </p:nvSpPr>
        <p:spPr>
          <a:xfrm>
            <a:off x="4952246" y="5571196"/>
            <a:ext cx="2895985" cy="276999"/>
          </a:xfrm>
          <a:prstGeom prst="rect">
            <a:avLst/>
          </a:prstGeom>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WHO (2016), EMDAT (2016)</a:t>
            </a:r>
            <a:endParaRPr lang="de-DE" sz="1200" dirty="0">
              <a:solidFill>
                <a:srgbClr val="016357"/>
              </a:solidFill>
            </a:endParaRPr>
          </a:p>
        </p:txBody>
      </p:sp>
      <p:sp>
        <p:nvSpPr>
          <p:cNvPr id="8" name="Rectangle 7"/>
          <p:cNvSpPr/>
          <p:nvPr/>
        </p:nvSpPr>
        <p:spPr>
          <a:xfrm>
            <a:off x="207193" y="5571197"/>
            <a:ext cx="3080214" cy="276999"/>
          </a:xfrm>
          <a:prstGeom prst="rect">
            <a:avLst/>
          </a:prstGeom>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EEA (2016), ETC/ICM (2015)</a:t>
            </a:r>
            <a:endParaRPr lang="de-DE" sz="1200" dirty="0">
              <a:solidFill>
                <a:srgbClr val="016357"/>
              </a:solidFill>
            </a:endParaRPr>
          </a:p>
        </p:txBody>
      </p:sp>
    </p:spTree>
    <p:extLst>
      <p:ext uri="{BB962C8B-B14F-4D97-AF65-F5344CB8AC3E}">
        <p14:creationId xmlns:p14="http://schemas.microsoft.com/office/powerpoint/2010/main" val="10255992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6072" y="0"/>
            <a:ext cx="9277350" cy="754912"/>
          </a:xfrm>
        </p:spPr>
        <p:txBody>
          <a:bodyPr anchor="ctr"/>
          <a:lstStyle/>
          <a:p>
            <a:r>
              <a:rPr lang="en-GB" sz="2400" dirty="0" smtClean="0">
                <a:latin typeface="+mj-lt"/>
              </a:rPr>
              <a:t>Extreme climate events are costly and life-threatening</a:t>
            </a:r>
            <a:endParaRPr lang="en-GB" sz="2400" dirty="0">
              <a:latin typeface="+mj-lt"/>
            </a:endParaRPr>
          </a:p>
        </p:txBody>
      </p:sp>
      <p:sp>
        <p:nvSpPr>
          <p:cNvPr id="6" name="Rectangle 5"/>
          <p:cNvSpPr/>
          <p:nvPr/>
        </p:nvSpPr>
        <p:spPr>
          <a:xfrm>
            <a:off x="3639747" y="6297155"/>
            <a:ext cx="2732249" cy="276999"/>
          </a:xfrm>
          <a:prstGeom prst="rect">
            <a:avLst/>
          </a:prstGeom>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Munich RE NatCatSERVICE</a:t>
            </a:r>
            <a:endParaRPr lang="de-DE" sz="1200" dirty="0">
              <a:solidFill>
                <a:srgbClr val="016357"/>
              </a:solidFill>
            </a:endParaRPr>
          </a:p>
        </p:txBody>
      </p:sp>
      <p:sp>
        <p:nvSpPr>
          <p:cNvPr id="7" name="Rectangle 6"/>
          <p:cNvSpPr/>
          <p:nvPr/>
        </p:nvSpPr>
        <p:spPr>
          <a:xfrm>
            <a:off x="1150603" y="1060152"/>
            <a:ext cx="7357731" cy="646331"/>
          </a:xfrm>
          <a:prstGeom prst="rect">
            <a:avLst/>
          </a:prstGeom>
        </p:spPr>
        <p:txBody>
          <a:bodyPr wrap="square">
            <a:spAutoFit/>
          </a:bodyPr>
          <a:lstStyle/>
          <a:p>
            <a:pPr algn="ctr" defTabSz="449263" fontAlgn="base">
              <a:spcBef>
                <a:spcPts val="600"/>
              </a:spcBef>
              <a:buClr>
                <a:srgbClr val="000000"/>
              </a:buClr>
              <a:buSzPct val="125000"/>
            </a:pPr>
            <a:r>
              <a:rPr lang="en-GB" b="1" dirty="0" smtClean="0">
                <a:solidFill>
                  <a:srgbClr val="016357"/>
                </a:solidFill>
              </a:rPr>
              <a:t>Impacts of extreme events in EEA member countries </a:t>
            </a:r>
            <a:br>
              <a:rPr lang="en-GB" b="1" dirty="0" smtClean="0">
                <a:solidFill>
                  <a:srgbClr val="016357"/>
                </a:solidFill>
              </a:rPr>
            </a:br>
            <a:r>
              <a:rPr lang="en-GB" dirty="0" smtClean="0">
                <a:solidFill>
                  <a:srgbClr val="016357"/>
                </a:solidFill>
              </a:rPr>
              <a:t>(climate-related and geophysical hazards; 1980–2015)</a:t>
            </a:r>
            <a:endParaRPr lang="en-GB" dirty="0">
              <a:solidFill>
                <a:srgbClr val="016357"/>
              </a:solidFill>
            </a:endParaRPr>
          </a:p>
        </p:txBody>
      </p:sp>
      <p:sp>
        <p:nvSpPr>
          <p:cNvPr id="8" name="Rectangle 7"/>
          <p:cNvSpPr/>
          <p:nvPr/>
        </p:nvSpPr>
        <p:spPr>
          <a:xfrm>
            <a:off x="3311199" y="1962555"/>
            <a:ext cx="3162748" cy="661720"/>
          </a:xfrm>
          <a:prstGeom prst="rect">
            <a:avLst/>
          </a:prstGeom>
          <a:solidFill>
            <a:schemeClr val="bg1"/>
          </a:solidFill>
        </p:spPr>
        <p:txBody>
          <a:bodyPr wrap="square">
            <a:spAutoFit/>
          </a:bodyPr>
          <a:lstStyle/>
          <a:p>
            <a:pPr algn="ctr" defTabSz="449263" fontAlgn="base">
              <a:spcBef>
                <a:spcPts val="600"/>
              </a:spcBef>
              <a:buClr>
                <a:srgbClr val="000000"/>
              </a:buClr>
              <a:buSzPct val="125000"/>
            </a:pPr>
            <a:r>
              <a:rPr lang="en-GB" sz="1600" b="1" dirty="0" smtClean="0">
                <a:solidFill>
                  <a:srgbClr val="016357"/>
                </a:solidFill>
              </a:rPr>
              <a:t>Total economic losses</a:t>
            </a:r>
          </a:p>
          <a:p>
            <a:pPr algn="ctr" defTabSz="449263" fontAlgn="base">
              <a:spcBef>
                <a:spcPts val="600"/>
              </a:spcBef>
              <a:buClr>
                <a:srgbClr val="000000"/>
              </a:buClr>
              <a:buSzPct val="125000"/>
            </a:pPr>
            <a:r>
              <a:rPr lang="en-GB" sz="1600" b="1" dirty="0" smtClean="0">
                <a:solidFill>
                  <a:srgbClr val="016357"/>
                </a:solidFill>
              </a:rPr>
              <a:t>EUR 520 billion (2015 prices)</a:t>
            </a:r>
          </a:p>
        </p:txBody>
      </p:sp>
      <p:sp>
        <p:nvSpPr>
          <p:cNvPr id="9" name="Rectangle 8"/>
          <p:cNvSpPr/>
          <p:nvPr/>
        </p:nvSpPr>
        <p:spPr>
          <a:xfrm>
            <a:off x="6743252" y="1962555"/>
            <a:ext cx="3162748" cy="661720"/>
          </a:xfrm>
          <a:prstGeom prst="rect">
            <a:avLst/>
          </a:prstGeom>
          <a:solidFill>
            <a:schemeClr val="bg1"/>
          </a:solidFill>
        </p:spPr>
        <p:txBody>
          <a:bodyPr wrap="square">
            <a:spAutoFit/>
          </a:bodyPr>
          <a:lstStyle/>
          <a:p>
            <a:pPr algn="ctr" defTabSz="449263" fontAlgn="base">
              <a:spcBef>
                <a:spcPts val="600"/>
              </a:spcBef>
              <a:buClr>
                <a:srgbClr val="000000"/>
              </a:buClr>
              <a:buSzPct val="125000"/>
            </a:pPr>
            <a:r>
              <a:rPr lang="en-GB" sz="1600" b="1" dirty="0" smtClean="0">
                <a:solidFill>
                  <a:srgbClr val="016357"/>
                </a:solidFill>
              </a:rPr>
              <a:t>Insured losses</a:t>
            </a:r>
          </a:p>
          <a:p>
            <a:pPr algn="ctr" defTabSz="449263" fontAlgn="base">
              <a:spcBef>
                <a:spcPts val="600"/>
              </a:spcBef>
              <a:buClr>
                <a:srgbClr val="000000"/>
              </a:buClr>
              <a:buSzPct val="125000"/>
            </a:pPr>
            <a:r>
              <a:rPr lang="en-GB" sz="1600" b="1" dirty="0" smtClean="0">
                <a:solidFill>
                  <a:srgbClr val="016357"/>
                </a:solidFill>
              </a:rPr>
              <a:t>EUR 155 billion (2015 prices)</a:t>
            </a:r>
          </a:p>
        </p:txBody>
      </p:sp>
      <p:sp>
        <p:nvSpPr>
          <p:cNvPr id="12" name="Rectangle 11"/>
          <p:cNvSpPr/>
          <p:nvPr/>
        </p:nvSpPr>
        <p:spPr>
          <a:xfrm>
            <a:off x="378323" y="1962555"/>
            <a:ext cx="2546826" cy="661720"/>
          </a:xfrm>
          <a:prstGeom prst="rect">
            <a:avLst/>
          </a:prstGeom>
          <a:solidFill>
            <a:schemeClr val="bg1"/>
          </a:solidFill>
        </p:spPr>
        <p:txBody>
          <a:bodyPr wrap="square">
            <a:spAutoFit/>
          </a:bodyPr>
          <a:lstStyle/>
          <a:p>
            <a:pPr algn="ctr" defTabSz="449263" fontAlgn="base">
              <a:spcBef>
                <a:spcPts val="600"/>
              </a:spcBef>
              <a:buClr>
                <a:srgbClr val="000000"/>
              </a:buClr>
              <a:buSzPct val="125000"/>
            </a:pPr>
            <a:r>
              <a:rPr lang="en-GB" sz="1600" b="1" dirty="0" smtClean="0">
                <a:solidFill>
                  <a:srgbClr val="016357"/>
                </a:solidFill>
              </a:rPr>
              <a:t>Fatalities</a:t>
            </a:r>
          </a:p>
          <a:p>
            <a:pPr algn="ctr" defTabSz="449263" fontAlgn="base">
              <a:spcBef>
                <a:spcPts val="600"/>
              </a:spcBef>
              <a:buClr>
                <a:srgbClr val="000000"/>
              </a:buClr>
              <a:buSzPct val="125000"/>
            </a:pPr>
            <a:r>
              <a:rPr lang="en-GB" sz="1600" b="1" dirty="0" smtClean="0">
                <a:solidFill>
                  <a:srgbClr val="016357"/>
                </a:solidFill>
              </a:rPr>
              <a:t>114 807</a:t>
            </a:r>
          </a:p>
        </p:txBody>
      </p:sp>
      <p:pic>
        <p:nvPicPr>
          <p:cNvPr id="3" name="Picture 2"/>
          <p:cNvPicPr>
            <a:picLocks noChangeAspect="1"/>
          </p:cNvPicPr>
          <p:nvPr/>
        </p:nvPicPr>
        <p:blipFill rotWithShape="1">
          <a:blip r:embed="rId3"/>
          <a:srcRect l="4659" t="34778" r="11545" b="28587"/>
          <a:stretch/>
        </p:blipFill>
        <p:spPr>
          <a:xfrm>
            <a:off x="356072" y="2770453"/>
            <a:ext cx="9299601" cy="3252556"/>
          </a:xfrm>
          <a:prstGeom prst="rect">
            <a:avLst/>
          </a:prstGeom>
        </p:spPr>
      </p:pic>
    </p:spTree>
    <p:extLst>
      <p:ext uri="{BB962C8B-B14F-4D97-AF65-F5344CB8AC3E}">
        <p14:creationId xmlns:p14="http://schemas.microsoft.com/office/powerpoint/2010/main" val="36594207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6072" y="0"/>
            <a:ext cx="9277350" cy="754912"/>
          </a:xfrm>
        </p:spPr>
        <p:txBody>
          <a:bodyPr anchor="ctr"/>
          <a:lstStyle/>
          <a:p>
            <a:r>
              <a:rPr lang="en-GB" sz="2200" dirty="0" smtClean="0">
                <a:latin typeface="+mj-lt"/>
              </a:rPr>
              <a:t>There is no clear trend in the losses from extreme climate events –</a:t>
            </a:r>
            <a:br>
              <a:rPr lang="en-GB" sz="2200" dirty="0" smtClean="0">
                <a:latin typeface="+mj-lt"/>
              </a:rPr>
            </a:br>
            <a:r>
              <a:rPr lang="en-GB" sz="2200" dirty="0" smtClean="0">
                <a:latin typeface="+mj-lt"/>
              </a:rPr>
              <a:t>but losses from convective storms are increasing</a:t>
            </a:r>
            <a:endParaRPr lang="en-GB" sz="2200" dirty="0">
              <a:latin typeface="+mj-lt"/>
            </a:endParaRPr>
          </a:p>
        </p:txBody>
      </p:sp>
      <p:pic>
        <p:nvPicPr>
          <p:cNvPr id="7" name="Picture 6"/>
          <p:cNvPicPr>
            <a:picLocks noChangeAspect="1"/>
          </p:cNvPicPr>
          <p:nvPr/>
        </p:nvPicPr>
        <p:blipFill rotWithShape="1">
          <a:blip r:embed="rId3"/>
          <a:srcRect t="13010" r="23988"/>
          <a:stretch/>
        </p:blipFill>
        <p:spPr>
          <a:xfrm>
            <a:off x="4872030" y="2376569"/>
            <a:ext cx="4761392" cy="3335971"/>
          </a:xfrm>
          <a:prstGeom prst="rect">
            <a:avLst/>
          </a:prstGeom>
        </p:spPr>
      </p:pic>
      <p:sp>
        <p:nvSpPr>
          <p:cNvPr id="9" name="Rectangle 8"/>
          <p:cNvSpPr/>
          <p:nvPr/>
        </p:nvSpPr>
        <p:spPr>
          <a:xfrm>
            <a:off x="3139327" y="6262810"/>
            <a:ext cx="3708502" cy="276999"/>
          </a:xfrm>
          <a:prstGeom prst="rect">
            <a:avLst/>
          </a:prstGeom>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Munich RE NatCatSERVICE</a:t>
            </a:r>
            <a:endParaRPr lang="de-DE" sz="1200" dirty="0">
              <a:solidFill>
                <a:srgbClr val="016357"/>
              </a:solidFill>
            </a:endParaRPr>
          </a:p>
        </p:txBody>
      </p:sp>
      <p:sp>
        <p:nvSpPr>
          <p:cNvPr id="17" name="Rectangle 16"/>
          <p:cNvSpPr/>
          <p:nvPr/>
        </p:nvSpPr>
        <p:spPr>
          <a:xfrm>
            <a:off x="283893" y="1113163"/>
            <a:ext cx="9279690" cy="369332"/>
          </a:xfrm>
          <a:prstGeom prst="rect">
            <a:avLst/>
          </a:prstGeom>
        </p:spPr>
        <p:txBody>
          <a:bodyPr wrap="square">
            <a:spAutoFit/>
          </a:bodyPr>
          <a:lstStyle/>
          <a:p>
            <a:pPr algn="ctr" defTabSz="449263" fontAlgn="base">
              <a:spcBef>
                <a:spcPts val="600"/>
              </a:spcBef>
              <a:buClr>
                <a:srgbClr val="000000"/>
              </a:buClr>
              <a:buSzPct val="125000"/>
            </a:pPr>
            <a:r>
              <a:rPr lang="en-GB" b="1" dirty="0" smtClean="0">
                <a:solidFill>
                  <a:srgbClr val="016357"/>
                </a:solidFill>
              </a:rPr>
              <a:t>Economic losses from extreme events in EEA member countries  </a:t>
            </a:r>
            <a:r>
              <a:rPr lang="en-GB" dirty="0" smtClean="0">
                <a:solidFill>
                  <a:srgbClr val="016357"/>
                </a:solidFill>
              </a:rPr>
              <a:t>(1980–2015)</a:t>
            </a:r>
            <a:endParaRPr lang="en-GB" dirty="0">
              <a:solidFill>
                <a:srgbClr val="016357"/>
              </a:solidFill>
            </a:endParaRPr>
          </a:p>
        </p:txBody>
      </p:sp>
      <p:sp>
        <p:nvSpPr>
          <p:cNvPr id="19" name="Rectangle 18"/>
          <p:cNvSpPr/>
          <p:nvPr/>
        </p:nvSpPr>
        <p:spPr>
          <a:xfrm>
            <a:off x="162164" y="1744866"/>
            <a:ext cx="4208913" cy="369332"/>
          </a:xfrm>
          <a:prstGeom prst="rect">
            <a:avLst/>
          </a:prstGeom>
        </p:spPr>
        <p:txBody>
          <a:bodyPr wrap="square">
            <a:spAutoFit/>
          </a:bodyPr>
          <a:lstStyle/>
          <a:p>
            <a:pPr algn="ctr" defTabSz="449263" fontAlgn="base">
              <a:spcBef>
                <a:spcPts val="600"/>
              </a:spcBef>
              <a:buClr>
                <a:srgbClr val="000000"/>
              </a:buClr>
              <a:buSzPct val="125000"/>
            </a:pPr>
            <a:r>
              <a:rPr lang="en-GB" b="1" dirty="0" smtClean="0">
                <a:solidFill>
                  <a:srgbClr val="016357"/>
                </a:solidFill>
              </a:rPr>
              <a:t>All hazards</a:t>
            </a:r>
            <a:endParaRPr lang="en-GB" dirty="0">
              <a:solidFill>
                <a:srgbClr val="016357"/>
              </a:solidFill>
            </a:endParaRPr>
          </a:p>
        </p:txBody>
      </p:sp>
      <p:sp>
        <p:nvSpPr>
          <p:cNvPr id="20" name="Rectangle 19"/>
          <p:cNvSpPr/>
          <p:nvPr/>
        </p:nvSpPr>
        <p:spPr>
          <a:xfrm>
            <a:off x="5218452" y="1754028"/>
            <a:ext cx="4068548" cy="369332"/>
          </a:xfrm>
          <a:prstGeom prst="rect">
            <a:avLst/>
          </a:prstGeom>
        </p:spPr>
        <p:txBody>
          <a:bodyPr wrap="square">
            <a:spAutoFit/>
          </a:bodyPr>
          <a:lstStyle/>
          <a:p>
            <a:pPr algn="ctr" defTabSz="449263" fontAlgn="base">
              <a:spcBef>
                <a:spcPts val="600"/>
              </a:spcBef>
              <a:buClr>
                <a:srgbClr val="000000"/>
              </a:buClr>
              <a:buSzPct val="125000"/>
            </a:pPr>
            <a:r>
              <a:rPr lang="en-GB" b="1" dirty="0" smtClean="0">
                <a:solidFill>
                  <a:srgbClr val="D63D27"/>
                </a:solidFill>
              </a:rPr>
              <a:t>Convective storms</a:t>
            </a:r>
            <a:endParaRPr lang="en-GB" dirty="0">
              <a:solidFill>
                <a:srgbClr val="D63D27"/>
              </a:solidFill>
            </a:endParaRPr>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7177" t="12652" r="17373" b="8967"/>
          <a:stretch/>
        </p:blipFill>
        <p:spPr>
          <a:xfrm>
            <a:off x="283893" y="2627819"/>
            <a:ext cx="4208631" cy="3084722"/>
          </a:xfrm>
          <a:prstGeom prst="rect">
            <a:avLst/>
          </a:prstGeom>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82681" t="7798" b="76243"/>
          <a:stretch/>
        </p:blipFill>
        <p:spPr>
          <a:xfrm>
            <a:off x="2898090" y="2627818"/>
            <a:ext cx="1698893" cy="963327"/>
          </a:xfrm>
          <a:prstGeom prst="rect">
            <a:avLst/>
          </a:prstGeom>
        </p:spPr>
      </p:pic>
    </p:spTree>
    <p:extLst>
      <p:ext uri="{BB962C8B-B14F-4D97-AF65-F5344CB8AC3E}">
        <p14:creationId xmlns:p14="http://schemas.microsoft.com/office/powerpoint/2010/main" val="3232171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6072" y="0"/>
            <a:ext cx="9277350" cy="754912"/>
          </a:xfrm>
        </p:spPr>
        <p:txBody>
          <a:bodyPr anchor="ctr"/>
          <a:lstStyle/>
          <a:p>
            <a:r>
              <a:rPr lang="en-GB" sz="2400" dirty="0">
                <a:latin typeface="+mj-lt"/>
              </a:rPr>
              <a:t>Climate change </a:t>
            </a:r>
            <a:r>
              <a:rPr lang="en-GB" sz="2400" dirty="0" smtClean="0">
                <a:latin typeface="+mj-lt"/>
              </a:rPr>
              <a:t>is facilitating the spread of infectious diseases</a:t>
            </a:r>
            <a:endParaRPr lang="en-GB" sz="2400" dirty="0">
              <a:latin typeface="+mj-lt"/>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5609"/>
          <a:stretch/>
        </p:blipFill>
        <p:spPr>
          <a:xfrm>
            <a:off x="356073" y="3938748"/>
            <a:ext cx="3229100" cy="2774482"/>
          </a:xfrm>
          <a:prstGeom prst="rect">
            <a:avLst/>
          </a:prstGeom>
        </p:spPr>
      </p:pic>
      <p:sp>
        <p:nvSpPr>
          <p:cNvPr id="7" name="Rectangle 6"/>
          <p:cNvSpPr/>
          <p:nvPr/>
        </p:nvSpPr>
        <p:spPr>
          <a:xfrm>
            <a:off x="455342" y="4062943"/>
            <a:ext cx="1926039" cy="646331"/>
          </a:xfrm>
          <a:prstGeom prst="rect">
            <a:avLst/>
          </a:prstGeom>
          <a:solidFill>
            <a:schemeClr val="bg1"/>
          </a:solidFill>
        </p:spPr>
        <p:txBody>
          <a:bodyPr wrap="square">
            <a:spAutoFit/>
          </a:bodyPr>
          <a:lstStyle/>
          <a:p>
            <a:pPr defTabSz="449263" fontAlgn="base">
              <a:spcBef>
                <a:spcPts val="600"/>
              </a:spcBef>
              <a:buClr>
                <a:srgbClr val="000000"/>
              </a:buClr>
              <a:buSzPct val="125000"/>
            </a:pPr>
            <a:r>
              <a:rPr lang="de-DE" b="1" dirty="0" smtClean="0">
                <a:solidFill>
                  <a:srgbClr val="016357"/>
                </a:solidFill>
              </a:rPr>
              <a:t>West Nile fever  </a:t>
            </a:r>
            <a:br>
              <a:rPr lang="de-DE" b="1" dirty="0" smtClean="0">
                <a:solidFill>
                  <a:srgbClr val="016357"/>
                </a:solidFill>
              </a:rPr>
            </a:br>
            <a:r>
              <a:rPr lang="de-DE" dirty="0" smtClean="0">
                <a:solidFill>
                  <a:srgbClr val="016357"/>
                </a:solidFill>
              </a:rPr>
              <a:t>(observed, 2014)</a:t>
            </a:r>
            <a:endParaRPr lang="de-DE" dirty="0">
              <a:solidFill>
                <a:srgbClr val="016357"/>
              </a:solidFill>
            </a:endParaRPr>
          </a:p>
        </p:txBody>
      </p:sp>
      <p:grpSp>
        <p:nvGrpSpPr>
          <p:cNvPr id="12" name="Group 11"/>
          <p:cNvGrpSpPr/>
          <p:nvPr/>
        </p:nvGrpSpPr>
        <p:grpSpPr>
          <a:xfrm>
            <a:off x="4142633" y="3938748"/>
            <a:ext cx="3277819" cy="2774482"/>
            <a:chOff x="6226139" y="910856"/>
            <a:chExt cx="3407283" cy="293023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0585" b="26551"/>
            <a:stretch/>
          </p:blipFill>
          <p:spPr>
            <a:xfrm>
              <a:off x="6226139" y="910856"/>
              <a:ext cx="3407283" cy="2930230"/>
            </a:xfrm>
            <a:prstGeom prst="rect">
              <a:avLst/>
            </a:prstGeom>
          </p:spPr>
        </p:pic>
        <p:sp>
          <p:nvSpPr>
            <p:cNvPr id="9" name="Rectangle 8"/>
            <p:cNvSpPr/>
            <p:nvPr/>
          </p:nvSpPr>
          <p:spPr>
            <a:xfrm>
              <a:off x="6371990" y="1016544"/>
              <a:ext cx="1928733" cy="646331"/>
            </a:xfrm>
            <a:prstGeom prst="rect">
              <a:avLst/>
            </a:prstGeom>
            <a:solidFill>
              <a:schemeClr val="bg1"/>
            </a:solidFill>
          </p:spPr>
          <p:txBody>
            <a:bodyPr wrap="none">
              <a:spAutoFit/>
            </a:bodyPr>
            <a:lstStyle/>
            <a:p>
              <a:pPr defTabSz="449263" fontAlgn="base">
                <a:spcBef>
                  <a:spcPts val="600"/>
                </a:spcBef>
                <a:buClr>
                  <a:srgbClr val="000000"/>
                </a:buClr>
                <a:buSzPct val="125000"/>
              </a:pPr>
              <a:r>
                <a:rPr lang="de-DE" b="1" dirty="0" smtClean="0">
                  <a:solidFill>
                    <a:srgbClr val="016357"/>
                  </a:solidFill>
                </a:rPr>
                <a:t>West Nile fever </a:t>
              </a:r>
              <a:br>
                <a:rPr lang="de-DE" b="1" dirty="0" smtClean="0">
                  <a:solidFill>
                    <a:srgbClr val="016357"/>
                  </a:solidFill>
                </a:rPr>
              </a:br>
              <a:r>
                <a:rPr lang="de-DE" dirty="0" smtClean="0">
                  <a:solidFill>
                    <a:srgbClr val="016357"/>
                  </a:solidFill>
                </a:rPr>
                <a:t>(projected, 2050)</a:t>
              </a:r>
              <a:endParaRPr lang="de-DE" dirty="0">
                <a:solidFill>
                  <a:srgbClr val="016357"/>
                </a:solidFill>
              </a:endParaRPr>
            </a:p>
          </p:txBody>
        </p:sp>
      </p:grpSp>
      <p:sp>
        <p:nvSpPr>
          <p:cNvPr id="13" name="Rectangle 12"/>
          <p:cNvSpPr/>
          <p:nvPr/>
        </p:nvSpPr>
        <p:spPr>
          <a:xfrm>
            <a:off x="7515919" y="4290194"/>
            <a:ext cx="1806397" cy="461665"/>
          </a:xfrm>
          <a:prstGeom prst="rect">
            <a:avLst/>
          </a:prstGeom>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ECDC </a:t>
            </a:r>
            <a:br>
              <a:rPr lang="de-DE" sz="1200" dirty="0" smtClean="0">
                <a:solidFill>
                  <a:srgbClr val="016357"/>
                </a:solidFill>
              </a:rPr>
            </a:br>
            <a:r>
              <a:rPr lang="de-DE" sz="1200" dirty="0" smtClean="0">
                <a:solidFill>
                  <a:srgbClr val="016357"/>
                </a:solidFill>
              </a:rPr>
              <a:t>(Semenza et al. 2014)</a:t>
            </a:r>
            <a:endParaRPr lang="de-DE" sz="1200" dirty="0">
              <a:solidFill>
                <a:srgbClr val="016357"/>
              </a:solidFill>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7580"/>
          <a:stretch/>
        </p:blipFill>
        <p:spPr>
          <a:xfrm>
            <a:off x="782715" y="982567"/>
            <a:ext cx="6733204" cy="2728525"/>
          </a:xfrm>
          <a:prstGeom prst="rect">
            <a:avLst/>
          </a:prstGeom>
        </p:spPr>
      </p:pic>
      <p:sp>
        <p:nvSpPr>
          <p:cNvPr id="11" name="Rectangle 10"/>
          <p:cNvSpPr/>
          <p:nvPr/>
        </p:nvSpPr>
        <p:spPr>
          <a:xfrm>
            <a:off x="1454255" y="971000"/>
            <a:ext cx="3326552" cy="646331"/>
          </a:xfrm>
          <a:prstGeom prst="rect">
            <a:avLst/>
          </a:prstGeom>
        </p:spPr>
        <p:txBody>
          <a:bodyPr wrap="none">
            <a:spAutoFit/>
          </a:bodyPr>
          <a:lstStyle/>
          <a:p>
            <a:pPr defTabSz="449263" fontAlgn="base">
              <a:spcBef>
                <a:spcPts val="600"/>
              </a:spcBef>
              <a:buClr>
                <a:srgbClr val="000000"/>
              </a:buClr>
              <a:buSzPct val="125000"/>
            </a:pPr>
            <a:r>
              <a:rPr lang="de-DE" b="1" dirty="0" smtClean="0">
                <a:solidFill>
                  <a:srgbClr val="016357"/>
                </a:solidFill>
              </a:rPr>
              <a:t>Vibrio infections </a:t>
            </a:r>
            <a:br>
              <a:rPr lang="de-DE" b="1" dirty="0" smtClean="0">
                <a:solidFill>
                  <a:srgbClr val="016357"/>
                </a:solidFill>
              </a:rPr>
            </a:br>
            <a:r>
              <a:rPr lang="de-DE" dirty="0" smtClean="0">
                <a:solidFill>
                  <a:srgbClr val="016357"/>
                </a:solidFill>
              </a:rPr>
              <a:t>(Baltic sea region, 1983–2010)</a:t>
            </a:r>
            <a:endParaRPr lang="de-DE" dirty="0">
              <a:solidFill>
                <a:srgbClr val="016357"/>
              </a:solidFill>
            </a:endParaRPr>
          </a:p>
        </p:txBody>
      </p:sp>
      <p:sp>
        <p:nvSpPr>
          <p:cNvPr id="14" name="Rectangle 13"/>
          <p:cNvSpPr/>
          <p:nvPr/>
        </p:nvSpPr>
        <p:spPr>
          <a:xfrm>
            <a:off x="7515919" y="1167892"/>
            <a:ext cx="1871959" cy="461665"/>
          </a:xfrm>
          <a:prstGeom prst="rect">
            <a:avLst/>
          </a:prstGeom>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a:t>
            </a:r>
            <a:br>
              <a:rPr lang="de-DE" sz="1200" dirty="0" smtClean="0">
                <a:solidFill>
                  <a:srgbClr val="016357"/>
                </a:solidFill>
              </a:rPr>
            </a:br>
            <a:r>
              <a:rPr lang="de-DE" sz="1200" dirty="0" smtClean="0">
                <a:solidFill>
                  <a:srgbClr val="016357"/>
                </a:solidFill>
              </a:rPr>
              <a:t>Baker-Austin et al. 2012</a:t>
            </a:r>
            <a:endParaRPr lang="de-DE" sz="1200" dirty="0">
              <a:solidFill>
                <a:srgbClr val="016357"/>
              </a:solidFill>
            </a:endParaRPr>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75886" r="128" b="75490"/>
          <a:stretch/>
        </p:blipFill>
        <p:spPr>
          <a:xfrm>
            <a:off x="2480650" y="4046095"/>
            <a:ext cx="1041148" cy="680028"/>
          </a:xfrm>
          <a:prstGeom prst="rect">
            <a:avLst/>
          </a:prstGeom>
        </p:spPr>
      </p:pic>
    </p:spTree>
    <p:extLst>
      <p:ext uri="{BB962C8B-B14F-4D97-AF65-F5344CB8AC3E}">
        <p14:creationId xmlns:p14="http://schemas.microsoft.com/office/powerpoint/2010/main" val="27136301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6072" y="0"/>
            <a:ext cx="9549928" cy="765543"/>
          </a:xfrm>
        </p:spPr>
        <p:txBody>
          <a:bodyPr/>
          <a:lstStyle/>
          <a:p>
            <a:r>
              <a:rPr lang="en-GB" sz="2200" dirty="0" smtClean="0">
                <a:latin typeface="+mj-lt"/>
              </a:rPr>
              <a:t>The energy sector is crucial for climate change mitigation –</a:t>
            </a:r>
            <a:br>
              <a:rPr lang="en-GB" sz="2200" dirty="0" smtClean="0">
                <a:latin typeface="+mj-lt"/>
              </a:rPr>
            </a:br>
            <a:r>
              <a:rPr lang="en-GB" sz="2200" dirty="0" smtClean="0">
                <a:latin typeface="+mj-lt"/>
              </a:rPr>
              <a:t>but it also needs to adapt to climate change</a:t>
            </a:r>
            <a:endParaRPr lang="en-GB" sz="2200" dirty="0">
              <a:latin typeface="+mj-lt"/>
            </a:endParaRPr>
          </a:p>
        </p:txBody>
      </p:sp>
      <p:grpSp>
        <p:nvGrpSpPr>
          <p:cNvPr id="10" name="Group 9"/>
          <p:cNvGrpSpPr/>
          <p:nvPr/>
        </p:nvGrpSpPr>
        <p:grpSpPr>
          <a:xfrm>
            <a:off x="1575303" y="1318297"/>
            <a:ext cx="6527697" cy="4940383"/>
            <a:chOff x="89810" y="3362400"/>
            <a:chExt cx="2919204" cy="2508407"/>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0884" b="33753"/>
            <a:stretch/>
          </p:blipFill>
          <p:spPr>
            <a:xfrm>
              <a:off x="89810" y="3362400"/>
              <a:ext cx="2919204" cy="2508407"/>
            </a:xfrm>
            <a:prstGeom prst="rect">
              <a:avLst/>
            </a:prstGeom>
          </p:spPr>
        </p:pic>
        <p:pic>
          <p:nvPicPr>
            <p:cNvPr id="3" name="Picture 2"/>
            <p:cNvPicPr>
              <a:picLocks noChangeAspect="1"/>
            </p:cNvPicPr>
            <p:nvPr/>
          </p:nvPicPr>
          <p:blipFill rotWithShape="1">
            <a:blip r:embed="rId4"/>
            <a:srcRect l="66594" t="19836" r="4831" b="22030"/>
            <a:stretch/>
          </p:blipFill>
          <p:spPr>
            <a:xfrm>
              <a:off x="1600354" y="3606493"/>
              <a:ext cx="1301510" cy="547460"/>
            </a:xfrm>
            <a:prstGeom prst="rect">
              <a:avLst/>
            </a:prstGeom>
          </p:spPr>
        </p:pic>
      </p:grpSp>
      <p:sp>
        <p:nvSpPr>
          <p:cNvPr id="11" name="Rectangle 10"/>
          <p:cNvSpPr/>
          <p:nvPr/>
        </p:nvSpPr>
        <p:spPr>
          <a:xfrm>
            <a:off x="1759164" y="6442101"/>
            <a:ext cx="3217865" cy="276999"/>
          </a:xfrm>
          <a:prstGeom prst="rect">
            <a:avLst/>
          </a:prstGeom>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JRC (Spinoni et al. 2015)</a:t>
            </a:r>
            <a:endParaRPr lang="de-DE" sz="1200" dirty="0">
              <a:solidFill>
                <a:srgbClr val="016357"/>
              </a:solidFill>
            </a:endParaRPr>
          </a:p>
        </p:txBody>
      </p:sp>
      <p:sp>
        <p:nvSpPr>
          <p:cNvPr id="8" name="Rectangle 7"/>
          <p:cNvSpPr/>
          <p:nvPr/>
        </p:nvSpPr>
        <p:spPr>
          <a:xfrm>
            <a:off x="2055342" y="948965"/>
            <a:ext cx="5386605" cy="369332"/>
          </a:xfrm>
          <a:prstGeom prst="rect">
            <a:avLst/>
          </a:prstGeom>
        </p:spPr>
        <p:txBody>
          <a:bodyPr wrap="square">
            <a:spAutoFit/>
          </a:bodyPr>
          <a:lstStyle/>
          <a:p>
            <a:pPr algn="ctr" defTabSz="449263" fontAlgn="base">
              <a:spcBef>
                <a:spcPts val="600"/>
              </a:spcBef>
              <a:buClr>
                <a:srgbClr val="000000"/>
              </a:buClr>
              <a:buSzPct val="125000"/>
            </a:pPr>
            <a:r>
              <a:rPr lang="de-DE" b="1" dirty="0" smtClean="0">
                <a:solidFill>
                  <a:srgbClr val="016357"/>
                </a:solidFill>
              </a:rPr>
              <a:t>Cooling </a:t>
            </a:r>
            <a:r>
              <a:rPr lang="de-DE" b="1" dirty="0">
                <a:solidFill>
                  <a:srgbClr val="016357"/>
                </a:solidFill>
              </a:rPr>
              <a:t>degree </a:t>
            </a:r>
            <a:r>
              <a:rPr lang="de-DE" b="1" dirty="0" smtClean="0">
                <a:solidFill>
                  <a:srgbClr val="016357"/>
                </a:solidFill>
              </a:rPr>
              <a:t>days  </a:t>
            </a:r>
            <a:r>
              <a:rPr lang="de-DE" dirty="0" smtClean="0">
                <a:solidFill>
                  <a:srgbClr val="016357"/>
                </a:solidFill>
              </a:rPr>
              <a:t>(trend for 1981–2014)</a:t>
            </a:r>
            <a:endParaRPr lang="de-DE" dirty="0">
              <a:solidFill>
                <a:srgbClr val="016357"/>
              </a:solidFill>
            </a:endParaRPr>
          </a:p>
        </p:txBody>
      </p:sp>
    </p:spTree>
    <p:extLst>
      <p:ext uri="{BB962C8B-B14F-4D97-AF65-F5344CB8AC3E}">
        <p14:creationId xmlns:p14="http://schemas.microsoft.com/office/powerpoint/2010/main" val="4978943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8498" y="0"/>
            <a:ext cx="9367761" cy="754912"/>
          </a:xfrm>
          <a:prstGeom prst="rect">
            <a:avLst/>
          </a:prstGeom>
        </p:spPr>
        <p:txBody>
          <a:bodyPr anchor="ctr"/>
          <a:lstStyle>
            <a:lvl1pPr algn="ctr" defTabSz="914423" rtl="0" eaLnBrk="1" latinLnBrk="0" hangingPunct="1">
              <a:spcBef>
                <a:spcPct val="0"/>
              </a:spcBef>
              <a:buNone/>
              <a:defRPr sz="4875" kern="1200">
                <a:solidFill>
                  <a:schemeClr val="tx1"/>
                </a:solidFill>
                <a:latin typeface="+mj-lt"/>
                <a:ea typeface="+mj-ea"/>
                <a:cs typeface="+mj-cs"/>
              </a:defRPr>
            </a:lvl1pPr>
          </a:lstStyle>
          <a:p>
            <a:pPr algn="l"/>
            <a:r>
              <a:rPr lang="en-GB" sz="2400" b="1" dirty="0">
                <a:solidFill>
                  <a:prstClr val="white"/>
                </a:solidFill>
                <a:latin typeface="Open Sans"/>
                <a:ea typeface="ＭＳ Ｐゴシック" pitchFamily="34" charset="-128"/>
                <a:cs typeface="Verdana"/>
              </a:rPr>
              <a:t>Climate change can aggravate existing disparities </a:t>
            </a:r>
            <a:r>
              <a:rPr lang="en-GB" sz="2400" b="1" dirty="0" smtClean="0">
                <a:solidFill>
                  <a:prstClr val="white"/>
                </a:solidFill>
                <a:latin typeface="Open Sans"/>
                <a:ea typeface="ＭＳ Ｐゴシック" pitchFamily="34" charset="-128"/>
                <a:cs typeface="Verdana"/>
              </a:rPr>
              <a:t>in Europe</a:t>
            </a:r>
            <a:endParaRPr lang="en-GB" sz="2400" b="1" dirty="0">
              <a:solidFill>
                <a:prstClr val="white"/>
              </a:solidFill>
              <a:latin typeface="Open Sans"/>
              <a:ea typeface="ＭＳ Ｐゴシック" pitchFamily="34" charset="-128"/>
              <a:cs typeface="Verdana"/>
            </a:endParaRPr>
          </a:p>
        </p:txBody>
      </p:sp>
      <p:sp>
        <p:nvSpPr>
          <p:cNvPr id="5" name="Rectangle 4"/>
          <p:cNvSpPr/>
          <p:nvPr/>
        </p:nvSpPr>
        <p:spPr>
          <a:xfrm>
            <a:off x="318498" y="6376879"/>
            <a:ext cx="3455582" cy="276999"/>
          </a:xfrm>
          <a:prstGeom prst="rect">
            <a:avLst/>
          </a:prstGeom>
        </p:spPr>
        <p:txBody>
          <a:bodyPr wrap="square">
            <a:spAutoFit/>
          </a:bodyPr>
          <a:lstStyle/>
          <a:p>
            <a:pPr algn="ctr" defTabSz="449263" fontAlgn="base">
              <a:spcBef>
                <a:spcPts val="600"/>
              </a:spcBef>
              <a:spcAft>
                <a:spcPts val="600"/>
              </a:spcAft>
              <a:buClr>
                <a:srgbClr val="000000"/>
              </a:buClr>
              <a:buSzPct val="125000"/>
            </a:pPr>
            <a:r>
              <a:rPr lang="en-NZ" sz="1200" dirty="0" smtClean="0">
                <a:solidFill>
                  <a:srgbClr val="016357"/>
                </a:solidFill>
              </a:rPr>
              <a:t>Source: IMPACT2C project (2015)</a:t>
            </a:r>
            <a:endParaRPr lang="en-NZ" sz="1200" dirty="0">
              <a:solidFill>
                <a:srgbClr val="016357"/>
              </a:solidFill>
            </a:endParaRPr>
          </a:p>
        </p:txBody>
      </p:sp>
      <p:sp>
        <p:nvSpPr>
          <p:cNvPr id="6" name="Rectangle 5"/>
          <p:cNvSpPr/>
          <p:nvPr/>
        </p:nvSpPr>
        <p:spPr>
          <a:xfrm>
            <a:off x="764468" y="855545"/>
            <a:ext cx="7911700" cy="646331"/>
          </a:xfrm>
          <a:prstGeom prst="rect">
            <a:avLst/>
          </a:prstGeom>
        </p:spPr>
        <p:txBody>
          <a:bodyPr wrap="square">
            <a:spAutoFit/>
          </a:bodyPr>
          <a:lstStyle/>
          <a:p>
            <a:pPr algn="ctr" defTabSz="449263" fontAlgn="base">
              <a:spcBef>
                <a:spcPts val="600"/>
              </a:spcBef>
              <a:buClr>
                <a:srgbClr val="000000"/>
              </a:buClr>
              <a:buSzPct val="125000"/>
            </a:pPr>
            <a:r>
              <a:rPr lang="en-GB" b="1" dirty="0">
                <a:solidFill>
                  <a:srgbClr val="016357"/>
                </a:solidFill>
              </a:rPr>
              <a:t>Projected  ‘winners’ and ‘losers’ from climate </a:t>
            </a:r>
            <a:r>
              <a:rPr lang="en-GB" b="1" dirty="0" smtClean="0">
                <a:solidFill>
                  <a:srgbClr val="016357"/>
                </a:solidFill>
              </a:rPr>
              <a:t>change </a:t>
            </a:r>
            <a:br>
              <a:rPr lang="en-GB" b="1" dirty="0" smtClean="0">
                <a:solidFill>
                  <a:srgbClr val="016357"/>
                </a:solidFill>
              </a:rPr>
            </a:br>
            <a:r>
              <a:rPr lang="de-DE" dirty="0" smtClean="0">
                <a:solidFill>
                  <a:srgbClr val="016357"/>
                </a:solidFill>
              </a:rPr>
              <a:t>(number of sectors and systems positively and negatively affected)</a:t>
            </a:r>
            <a:endParaRPr lang="en-GB" dirty="0">
              <a:solidFill>
                <a:srgbClr val="016357"/>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51"/>
          <a:stretch/>
        </p:blipFill>
        <p:spPr>
          <a:xfrm>
            <a:off x="764468" y="1510416"/>
            <a:ext cx="7911700" cy="4652127"/>
          </a:xfrm>
          <a:prstGeom prst="rect">
            <a:avLst/>
          </a:prstGeom>
        </p:spPr>
      </p:pic>
    </p:spTree>
    <p:extLst>
      <p:ext uri="{BB962C8B-B14F-4D97-AF65-F5344CB8AC3E}">
        <p14:creationId xmlns:p14="http://schemas.microsoft.com/office/powerpoint/2010/main" val="590273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6072" y="0"/>
            <a:ext cx="9277350" cy="754912"/>
          </a:xfrm>
        </p:spPr>
        <p:txBody>
          <a:bodyPr/>
          <a:lstStyle/>
          <a:p>
            <a:r>
              <a:rPr lang="en-GB" sz="2200" dirty="0">
                <a:latin typeface="+mj-lt"/>
              </a:rPr>
              <a:t>Climate change </a:t>
            </a:r>
            <a:r>
              <a:rPr lang="en-GB" sz="2200" dirty="0" smtClean="0">
                <a:latin typeface="+mj-lt"/>
              </a:rPr>
              <a:t>is affecting all European regions – </a:t>
            </a:r>
            <a:br>
              <a:rPr lang="en-GB" sz="2200" dirty="0" smtClean="0">
                <a:latin typeface="+mj-lt"/>
              </a:rPr>
            </a:br>
            <a:r>
              <a:rPr lang="en-GB" sz="2200" dirty="0" smtClean="0">
                <a:latin typeface="+mj-lt"/>
              </a:rPr>
              <a:t>but adaptation needs differ across regions</a:t>
            </a:r>
            <a:endParaRPr lang="en-GB" sz="2200" dirty="0">
              <a:latin typeface="+mj-lt"/>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9890" b="975"/>
          <a:stretch/>
        </p:blipFill>
        <p:spPr>
          <a:xfrm>
            <a:off x="1595067" y="955423"/>
            <a:ext cx="6799360" cy="5445377"/>
          </a:xfrm>
          <a:prstGeom prst="rect">
            <a:avLst/>
          </a:prstGeom>
        </p:spPr>
      </p:pic>
    </p:spTree>
    <p:extLst>
      <p:ext uri="{BB962C8B-B14F-4D97-AF65-F5344CB8AC3E}">
        <p14:creationId xmlns:p14="http://schemas.microsoft.com/office/powerpoint/2010/main" val="38613834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1012" y="0"/>
            <a:ext cx="9277350" cy="757646"/>
          </a:xfrm>
        </p:spPr>
        <p:txBody>
          <a:bodyPr anchor="ctr"/>
          <a:lstStyle/>
          <a:p>
            <a:pPr lvl="0" defTabSz="914400">
              <a:spcBef>
                <a:spcPct val="50000"/>
              </a:spcBef>
            </a:pPr>
            <a:r>
              <a:rPr lang="en-GB" sz="2400" dirty="0">
                <a:solidFill>
                  <a:prstClr val="white"/>
                </a:solidFill>
                <a:latin typeface="+mj-lt"/>
                <a:cs typeface="Verdana"/>
              </a:rPr>
              <a:t>2016 EEA report on climate change, impacts and vulnerability</a:t>
            </a:r>
            <a:endParaRPr lang="en-GB" altLang="en-US" sz="2400" dirty="0">
              <a:solidFill>
                <a:prstClr val="white"/>
              </a:solidFill>
              <a:latin typeface="+mj-lt"/>
              <a:ea typeface="Verdana" panose="020B0604030504040204" pitchFamily="34" charset="0"/>
              <a:cs typeface="Verdana" panose="020B0604030504040204" pitchFamily="34" charset="0"/>
            </a:endParaRPr>
          </a:p>
        </p:txBody>
      </p:sp>
      <p:sp>
        <p:nvSpPr>
          <p:cNvPr id="12" name="Rectangle 11"/>
          <p:cNvSpPr/>
          <p:nvPr/>
        </p:nvSpPr>
        <p:spPr>
          <a:xfrm>
            <a:off x="148856" y="943523"/>
            <a:ext cx="5923968" cy="5663089"/>
          </a:xfrm>
          <a:prstGeom prst="rect">
            <a:avLst/>
          </a:prstGeom>
        </p:spPr>
        <p:txBody>
          <a:bodyPr wrap="square">
            <a:spAutoFit/>
          </a:bodyPr>
          <a:lstStyle/>
          <a:p>
            <a:pPr marL="342900" indent="-342900" defTabSz="449263" fontAlgn="base">
              <a:spcBef>
                <a:spcPts val="600"/>
              </a:spcBef>
              <a:spcAft>
                <a:spcPts val="600"/>
              </a:spcAft>
              <a:buClr>
                <a:srgbClr val="017567"/>
              </a:buClr>
              <a:buSzPct val="125000"/>
              <a:buFont typeface="Arial" panose="020B0604020202020204" pitchFamily="34" charset="0"/>
              <a:buChar char="•"/>
            </a:pPr>
            <a:r>
              <a:rPr lang="en-NZ" b="1" dirty="0" smtClean="0">
                <a:solidFill>
                  <a:srgbClr val="016357"/>
                </a:solidFill>
              </a:rPr>
              <a:t>Previous reports:</a:t>
            </a:r>
            <a:r>
              <a:rPr lang="en-NZ" dirty="0" smtClean="0">
                <a:solidFill>
                  <a:srgbClr val="016357"/>
                </a:solidFill>
              </a:rPr>
              <a:t> 2004, 2008 and 2012</a:t>
            </a:r>
          </a:p>
          <a:p>
            <a:pPr marL="342900" indent="-342900" defTabSz="449263" fontAlgn="base">
              <a:buClr>
                <a:srgbClr val="017567"/>
              </a:buClr>
              <a:buSzPct val="125000"/>
              <a:buFont typeface="Arial" panose="020B0604020202020204" pitchFamily="34" charset="0"/>
              <a:buChar char="•"/>
            </a:pPr>
            <a:r>
              <a:rPr lang="en-NZ" b="1" dirty="0" smtClean="0">
                <a:solidFill>
                  <a:srgbClr val="016357"/>
                </a:solidFill>
              </a:rPr>
              <a:t>More than 60 authors </a:t>
            </a:r>
            <a:r>
              <a:rPr lang="en-NZ" b="1" dirty="0">
                <a:solidFill>
                  <a:srgbClr val="016357"/>
                </a:solidFill>
              </a:rPr>
              <a:t>and </a:t>
            </a:r>
            <a:r>
              <a:rPr lang="en-NZ" b="1" dirty="0" smtClean="0">
                <a:solidFill>
                  <a:srgbClr val="016357"/>
                </a:solidFill>
              </a:rPr>
              <a:t>contributors</a:t>
            </a:r>
            <a:r>
              <a:rPr lang="en-NZ" dirty="0" smtClean="0">
                <a:solidFill>
                  <a:srgbClr val="016357"/>
                </a:solidFill>
              </a:rPr>
              <a:t>:</a:t>
            </a:r>
            <a:endParaRPr lang="en-NZ" dirty="0">
              <a:solidFill>
                <a:srgbClr val="016357"/>
              </a:solidFill>
            </a:endParaRPr>
          </a:p>
          <a:p>
            <a:pPr marL="742950" lvl="1" indent="-285750" defTabSz="449263" fontAlgn="base">
              <a:buClr>
                <a:srgbClr val="017567"/>
              </a:buClr>
              <a:buSzPct val="100000"/>
              <a:buFontTx/>
              <a:buChar char="•"/>
            </a:pPr>
            <a:r>
              <a:rPr lang="en-NZ" sz="1600" dirty="0" smtClean="0">
                <a:solidFill>
                  <a:srgbClr val="016357"/>
                </a:solidFill>
              </a:rPr>
              <a:t>European Environment Agency (coordinator)</a:t>
            </a:r>
          </a:p>
          <a:p>
            <a:pPr marL="742950" lvl="1" indent="-285750" defTabSz="449263" fontAlgn="base">
              <a:buClr>
                <a:srgbClr val="017567"/>
              </a:buClr>
              <a:buSzPct val="100000"/>
              <a:buFontTx/>
              <a:buChar char="•"/>
            </a:pPr>
            <a:r>
              <a:rPr lang="en-NZ" sz="1600" dirty="0" smtClean="0">
                <a:solidFill>
                  <a:srgbClr val="016357"/>
                </a:solidFill>
              </a:rPr>
              <a:t>Three European </a:t>
            </a:r>
            <a:r>
              <a:rPr lang="en-NZ" sz="1600" dirty="0">
                <a:solidFill>
                  <a:srgbClr val="016357"/>
                </a:solidFill>
              </a:rPr>
              <a:t>Topic Centres (CCA, </a:t>
            </a:r>
            <a:r>
              <a:rPr lang="en-NZ" sz="1600" dirty="0" smtClean="0">
                <a:solidFill>
                  <a:srgbClr val="016357"/>
                </a:solidFill>
              </a:rPr>
              <a:t>BD, ICM)</a:t>
            </a:r>
            <a:endParaRPr lang="en-NZ" sz="1600" dirty="0">
              <a:solidFill>
                <a:srgbClr val="016357"/>
              </a:solidFill>
            </a:endParaRPr>
          </a:p>
          <a:p>
            <a:pPr marL="742950" lvl="1" indent="-285750" defTabSz="449263" fontAlgn="base">
              <a:buClr>
                <a:srgbClr val="017567"/>
              </a:buClr>
              <a:buSzPct val="100000"/>
              <a:buFontTx/>
              <a:buChar char="•"/>
            </a:pPr>
            <a:r>
              <a:rPr lang="en-GB" sz="1600" dirty="0" smtClean="0">
                <a:solidFill>
                  <a:srgbClr val="016357"/>
                </a:solidFill>
              </a:rPr>
              <a:t>JRC, WHO, ECDC</a:t>
            </a:r>
            <a:endParaRPr lang="en-GB" sz="1600" dirty="0">
              <a:solidFill>
                <a:srgbClr val="016357"/>
              </a:solidFill>
            </a:endParaRPr>
          </a:p>
          <a:p>
            <a:pPr marL="742950" lvl="1" indent="-285750" defTabSz="449263" fontAlgn="base">
              <a:spcAft>
                <a:spcPts val="600"/>
              </a:spcAft>
              <a:buClr>
                <a:srgbClr val="017567"/>
              </a:buClr>
              <a:buSzPct val="100000"/>
              <a:buFontTx/>
              <a:buChar char="•"/>
            </a:pPr>
            <a:r>
              <a:rPr lang="de-DE" sz="1600" dirty="0">
                <a:solidFill>
                  <a:srgbClr val="016357"/>
                </a:solidFill>
              </a:rPr>
              <a:t>Other </a:t>
            </a:r>
            <a:r>
              <a:rPr lang="de-DE" sz="1600" dirty="0" smtClean="0">
                <a:solidFill>
                  <a:srgbClr val="016357"/>
                </a:solidFill>
              </a:rPr>
              <a:t>organisations</a:t>
            </a:r>
            <a:endParaRPr lang="en-GB" sz="1600" dirty="0">
              <a:solidFill>
                <a:srgbClr val="016357"/>
              </a:solidFill>
            </a:endParaRPr>
          </a:p>
          <a:p>
            <a:pPr marL="342900" indent="-342900" defTabSz="449263" fontAlgn="base">
              <a:spcBef>
                <a:spcPts val="600"/>
              </a:spcBef>
              <a:buClr>
                <a:srgbClr val="017567"/>
              </a:buClr>
              <a:buSzPct val="125000"/>
              <a:buFont typeface="Arial" panose="020B0604020202020204" pitchFamily="34" charset="0"/>
              <a:buChar char="•"/>
            </a:pPr>
            <a:r>
              <a:rPr lang="de-DE" b="1" dirty="0" smtClean="0">
                <a:solidFill>
                  <a:srgbClr val="016357"/>
                </a:solidFill>
              </a:rPr>
              <a:t>Content:</a:t>
            </a:r>
          </a:p>
          <a:p>
            <a:pPr marL="742950" lvl="1" indent="-285750" defTabSz="449263" fontAlgn="base">
              <a:buClr>
                <a:srgbClr val="017567"/>
              </a:buClr>
              <a:buSzPct val="100000"/>
              <a:buFontTx/>
              <a:buChar char="•"/>
            </a:pPr>
            <a:r>
              <a:rPr lang="de-DE" sz="1600" dirty="0" smtClean="0">
                <a:solidFill>
                  <a:srgbClr val="016357"/>
                </a:solidFill>
              </a:rPr>
              <a:t>35 </a:t>
            </a:r>
            <a:r>
              <a:rPr lang="de-DE" sz="1600" dirty="0">
                <a:solidFill>
                  <a:srgbClr val="016357"/>
                </a:solidFill>
              </a:rPr>
              <a:t>indicators </a:t>
            </a:r>
            <a:r>
              <a:rPr lang="de-DE" sz="1600" dirty="0" smtClean="0">
                <a:solidFill>
                  <a:srgbClr val="016357"/>
                </a:solidFill>
              </a:rPr>
              <a:t>(past trends and projections)</a:t>
            </a:r>
            <a:endParaRPr lang="de-DE" sz="1600" dirty="0">
              <a:solidFill>
                <a:srgbClr val="016357"/>
              </a:solidFill>
            </a:endParaRPr>
          </a:p>
          <a:p>
            <a:pPr marL="742950" lvl="1" indent="-285750" defTabSz="449263" fontAlgn="base">
              <a:buClr>
                <a:srgbClr val="017567"/>
              </a:buClr>
              <a:buSzPct val="100000"/>
              <a:buFontTx/>
              <a:buChar char="•"/>
            </a:pPr>
            <a:r>
              <a:rPr lang="de-DE" sz="1600" dirty="0">
                <a:solidFill>
                  <a:srgbClr val="016357"/>
                </a:solidFill>
              </a:rPr>
              <a:t>Multi-sectoral vulnerability and risks</a:t>
            </a:r>
          </a:p>
          <a:p>
            <a:pPr marL="742950" lvl="1" indent="-285750" defTabSz="449263" fontAlgn="base">
              <a:buClr>
                <a:srgbClr val="017567"/>
              </a:buClr>
              <a:buSzPct val="100000"/>
              <a:buFontTx/>
              <a:buChar char="•"/>
            </a:pPr>
            <a:r>
              <a:rPr lang="de-DE" sz="1600" dirty="0" smtClean="0">
                <a:solidFill>
                  <a:srgbClr val="016357"/>
                </a:solidFill>
              </a:rPr>
              <a:t>Global and European policy </a:t>
            </a:r>
            <a:r>
              <a:rPr lang="de-DE" sz="1600" dirty="0">
                <a:solidFill>
                  <a:srgbClr val="016357"/>
                </a:solidFill>
              </a:rPr>
              <a:t>context </a:t>
            </a:r>
            <a:endParaRPr lang="de-DE" sz="1600" dirty="0" smtClean="0">
              <a:solidFill>
                <a:srgbClr val="016357"/>
              </a:solidFill>
            </a:endParaRPr>
          </a:p>
          <a:p>
            <a:pPr marL="742950" lvl="1" indent="-285750" defTabSz="449263" fontAlgn="base">
              <a:buClr>
                <a:srgbClr val="017567"/>
              </a:buClr>
              <a:buSzPct val="100000"/>
              <a:buFontTx/>
              <a:buChar char="•"/>
            </a:pPr>
            <a:r>
              <a:rPr lang="de-DE" sz="1600" dirty="0" smtClean="0">
                <a:solidFill>
                  <a:srgbClr val="016357"/>
                </a:solidFill>
              </a:rPr>
              <a:t>Development of the adaptation knowledge </a:t>
            </a:r>
            <a:r>
              <a:rPr lang="de-DE" sz="1600" dirty="0">
                <a:solidFill>
                  <a:srgbClr val="016357"/>
                </a:solidFill>
              </a:rPr>
              <a:t>base</a:t>
            </a:r>
            <a:endParaRPr lang="en-GB" sz="1600" dirty="0">
              <a:solidFill>
                <a:srgbClr val="016357"/>
              </a:solidFill>
            </a:endParaRPr>
          </a:p>
          <a:p>
            <a:pPr marL="342900" indent="-342900" defTabSz="449263" fontAlgn="base">
              <a:spcBef>
                <a:spcPts val="600"/>
              </a:spcBef>
              <a:buClr>
                <a:srgbClr val="017567"/>
              </a:buClr>
              <a:buSzPct val="125000"/>
              <a:buFont typeface="Arial" panose="020B0604020202020204" pitchFamily="34" charset="0"/>
              <a:buChar char="•"/>
            </a:pPr>
            <a:r>
              <a:rPr lang="en-GB" b="1" dirty="0" smtClean="0">
                <a:solidFill>
                  <a:srgbClr val="016357"/>
                </a:solidFill>
              </a:rPr>
              <a:t>Data </a:t>
            </a:r>
            <a:r>
              <a:rPr lang="en-GB" b="1" dirty="0">
                <a:solidFill>
                  <a:srgbClr val="016357"/>
                </a:solidFill>
              </a:rPr>
              <a:t>sources</a:t>
            </a:r>
            <a:r>
              <a:rPr lang="en-GB" dirty="0">
                <a:solidFill>
                  <a:srgbClr val="016357"/>
                </a:solidFill>
              </a:rPr>
              <a:t>: </a:t>
            </a:r>
            <a:endParaRPr lang="en-GB" dirty="0" smtClean="0">
              <a:solidFill>
                <a:srgbClr val="016357"/>
              </a:solidFill>
            </a:endParaRPr>
          </a:p>
          <a:p>
            <a:pPr marL="800100" lvl="1" indent="-342900" defTabSz="449263" fontAlgn="base">
              <a:buClr>
                <a:srgbClr val="017567"/>
              </a:buClr>
              <a:buSzPct val="125000"/>
              <a:buFont typeface="Arial" panose="020B0604020202020204" pitchFamily="34" charset="0"/>
              <a:buChar char="•"/>
            </a:pPr>
            <a:r>
              <a:rPr lang="en-GB" sz="1600" dirty="0">
                <a:solidFill>
                  <a:srgbClr val="016357"/>
                </a:solidFill>
              </a:rPr>
              <a:t>International databases and reports</a:t>
            </a:r>
          </a:p>
          <a:p>
            <a:pPr marL="800100" lvl="1" indent="-342900" defTabSz="449263" fontAlgn="base">
              <a:buClr>
                <a:srgbClr val="017567"/>
              </a:buClr>
              <a:buSzPct val="125000"/>
              <a:buFont typeface="Arial" panose="020B0604020202020204" pitchFamily="34" charset="0"/>
              <a:buChar char="•"/>
            </a:pPr>
            <a:r>
              <a:rPr lang="en-GB" sz="1600" dirty="0" smtClean="0">
                <a:solidFill>
                  <a:srgbClr val="016357"/>
                </a:solidFill>
              </a:rPr>
              <a:t>European research projects and data centres</a:t>
            </a:r>
            <a:endParaRPr lang="en-GB" sz="1600" dirty="0">
              <a:solidFill>
                <a:srgbClr val="016357"/>
              </a:solidFill>
            </a:endParaRPr>
          </a:p>
          <a:p>
            <a:pPr marL="800100" lvl="1" indent="-342900" defTabSz="449263" fontAlgn="base">
              <a:buClr>
                <a:srgbClr val="017567"/>
              </a:buClr>
              <a:buSzPct val="125000"/>
              <a:buFont typeface="Arial" panose="020B0604020202020204" pitchFamily="34" charset="0"/>
              <a:buChar char="•"/>
            </a:pPr>
            <a:r>
              <a:rPr lang="en-GB" sz="1600" dirty="0">
                <a:solidFill>
                  <a:srgbClr val="016357"/>
                </a:solidFill>
              </a:rPr>
              <a:t>Academic </a:t>
            </a:r>
            <a:r>
              <a:rPr lang="en-GB" sz="1600" dirty="0" smtClean="0">
                <a:solidFill>
                  <a:srgbClr val="016357"/>
                </a:solidFill>
              </a:rPr>
              <a:t>publications</a:t>
            </a:r>
          </a:p>
          <a:p>
            <a:pPr marL="342900" indent="-342900" defTabSz="449263" fontAlgn="base">
              <a:spcBef>
                <a:spcPts val="600"/>
              </a:spcBef>
              <a:buClr>
                <a:srgbClr val="017567"/>
              </a:buClr>
              <a:buSzPct val="125000"/>
              <a:buFont typeface="Arial" panose="020B0604020202020204" pitchFamily="34" charset="0"/>
              <a:buChar char="•"/>
            </a:pPr>
            <a:r>
              <a:rPr lang="en-NZ" b="1" dirty="0">
                <a:solidFill>
                  <a:srgbClr val="016357"/>
                </a:solidFill>
              </a:rPr>
              <a:t>External Advisory </a:t>
            </a:r>
            <a:r>
              <a:rPr lang="en-NZ" b="1" dirty="0" smtClean="0">
                <a:solidFill>
                  <a:srgbClr val="016357"/>
                </a:solidFill>
              </a:rPr>
              <a:t>Group</a:t>
            </a:r>
          </a:p>
          <a:p>
            <a:pPr marL="800100" lvl="1" indent="-342900" defTabSz="449263" fontAlgn="base">
              <a:buClr>
                <a:srgbClr val="017567"/>
              </a:buClr>
              <a:buSzPct val="125000"/>
              <a:buFont typeface="Arial" panose="020B0604020202020204" pitchFamily="34" charset="0"/>
              <a:buChar char="•"/>
            </a:pPr>
            <a:r>
              <a:rPr lang="en-NZ" sz="1600" dirty="0">
                <a:solidFill>
                  <a:srgbClr val="016357"/>
                </a:solidFill>
              </a:rPr>
              <a:t>Scientific Committee </a:t>
            </a:r>
            <a:endParaRPr lang="en-NZ" sz="1600" dirty="0" smtClean="0">
              <a:solidFill>
                <a:srgbClr val="016357"/>
              </a:solidFill>
            </a:endParaRPr>
          </a:p>
          <a:p>
            <a:pPr marL="800100" lvl="1" indent="-342900" defTabSz="449263" fontAlgn="base">
              <a:buClr>
                <a:srgbClr val="017567"/>
              </a:buClr>
              <a:buSzPct val="125000"/>
              <a:buFont typeface="Arial" panose="020B0604020202020204" pitchFamily="34" charset="0"/>
              <a:buChar char="•"/>
            </a:pPr>
            <a:r>
              <a:rPr lang="en-NZ" sz="1600" dirty="0" smtClean="0">
                <a:solidFill>
                  <a:srgbClr val="016357"/>
                </a:solidFill>
              </a:rPr>
              <a:t>Commission services and member countries</a:t>
            </a:r>
          </a:p>
          <a:p>
            <a:pPr marL="800100" lvl="1" indent="-342900" defTabSz="449263" fontAlgn="base">
              <a:buClr>
                <a:srgbClr val="017567"/>
              </a:buClr>
              <a:buSzPct val="125000"/>
              <a:buFont typeface="Arial" panose="020B0604020202020204" pitchFamily="34" charset="0"/>
              <a:buChar char="•"/>
            </a:pPr>
            <a:r>
              <a:rPr lang="en-NZ" sz="1600" dirty="0" smtClean="0">
                <a:solidFill>
                  <a:srgbClr val="016357"/>
                </a:solidFill>
              </a:rPr>
              <a:t>European research projects and organisations</a:t>
            </a:r>
          </a:p>
          <a:p>
            <a:pPr marL="342900" indent="-342900" defTabSz="449263" fontAlgn="base">
              <a:spcBef>
                <a:spcPts val="600"/>
              </a:spcBef>
              <a:spcAft>
                <a:spcPts val="600"/>
              </a:spcAft>
              <a:buClr>
                <a:srgbClr val="017567"/>
              </a:buClr>
              <a:buSzPct val="125000"/>
              <a:buFont typeface="Arial" panose="020B0604020202020204" pitchFamily="34" charset="0"/>
              <a:buChar char="•"/>
            </a:pPr>
            <a:r>
              <a:rPr lang="en-NZ" b="1" dirty="0" smtClean="0">
                <a:solidFill>
                  <a:srgbClr val="016357"/>
                </a:solidFill>
              </a:rPr>
              <a:t>Several rounds of external reviews</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2664" y="943523"/>
            <a:ext cx="3373496" cy="4770620"/>
          </a:xfrm>
          <a:prstGeom prst="rect">
            <a:avLst/>
          </a:prstGeom>
          <a:ln w="12700">
            <a:solidFill>
              <a:schemeClr val="tx1"/>
            </a:solidFill>
          </a:ln>
        </p:spPr>
      </p:pic>
    </p:spTree>
    <p:extLst>
      <p:ext uri="{BB962C8B-B14F-4D97-AF65-F5344CB8AC3E}">
        <p14:creationId xmlns:p14="http://schemas.microsoft.com/office/powerpoint/2010/main" val="3761151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124" y="0"/>
            <a:ext cx="9277350" cy="765544"/>
          </a:xfrm>
        </p:spPr>
        <p:txBody>
          <a:bodyPr anchor="ctr"/>
          <a:lstStyle/>
          <a:p>
            <a:r>
              <a:rPr lang="en-GB" sz="2200" dirty="0" smtClean="0">
                <a:latin typeface="+mj-lt"/>
              </a:rPr>
              <a:t>Much more information is available for all regions and sectors – </a:t>
            </a:r>
            <a:br>
              <a:rPr lang="en-GB" sz="2200" dirty="0" smtClean="0">
                <a:latin typeface="+mj-lt"/>
              </a:rPr>
            </a:br>
            <a:r>
              <a:rPr lang="en-GB" sz="2200" dirty="0" smtClean="0">
                <a:latin typeface="+mj-lt"/>
              </a:rPr>
              <a:t>but it is difficult to summarize</a:t>
            </a:r>
            <a:endParaRPr lang="en-GB" sz="2200" dirty="0">
              <a:latin typeface="+mj-lt"/>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250" t="10994" r="9379" b="9598"/>
          <a:stretch/>
        </p:blipFill>
        <p:spPr>
          <a:xfrm>
            <a:off x="4827182" y="828455"/>
            <a:ext cx="4359349" cy="586835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9300" t="10821" r="7575" b="10645"/>
          <a:stretch/>
        </p:blipFill>
        <p:spPr>
          <a:xfrm>
            <a:off x="138223" y="828455"/>
            <a:ext cx="4380614" cy="5849486"/>
          </a:xfrm>
          <a:prstGeom prst="rect">
            <a:avLst/>
          </a:prstGeom>
        </p:spPr>
      </p:pic>
    </p:spTree>
    <p:extLst>
      <p:ext uri="{BB962C8B-B14F-4D97-AF65-F5344CB8AC3E}">
        <p14:creationId xmlns:p14="http://schemas.microsoft.com/office/powerpoint/2010/main" val="41858633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71" y="1097662"/>
            <a:ext cx="9436656" cy="5296858"/>
          </a:xfrm>
          <a:prstGeom prst="rect">
            <a:avLst/>
          </a:prstGeom>
        </p:spPr>
      </p:pic>
      <p:sp>
        <p:nvSpPr>
          <p:cNvPr id="4" name="Title 1"/>
          <p:cNvSpPr txBox="1">
            <a:spLocks/>
          </p:cNvSpPr>
          <p:nvPr/>
        </p:nvSpPr>
        <p:spPr>
          <a:xfrm>
            <a:off x="0" y="0"/>
            <a:ext cx="9905999" cy="754912"/>
          </a:xfrm>
          <a:prstGeom prst="rect">
            <a:avLst/>
          </a:prstGeom>
        </p:spPr>
        <p:txBody>
          <a:bodyPr anchor="ctr" anchorCtr="0"/>
          <a:lstStyle>
            <a:lvl1pPr algn="ctr" defTabSz="914423" rtl="0" eaLnBrk="1" latinLnBrk="0" hangingPunct="1">
              <a:spcBef>
                <a:spcPct val="0"/>
              </a:spcBef>
              <a:buNone/>
              <a:defRPr sz="4875" kern="1200">
                <a:solidFill>
                  <a:schemeClr val="tx1"/>
                </a:solidFill>
                <a:latin typeface="+mj-lt"/>
                <a:ea typeface="+mj-ea"/>
                <a:cs typeface="+mj-cs"/>
              </a:defRPr>
            </a:lvl1pPr>
          </a:lstStyle>
          <a:p>
            <a:r>
              <a:rPr lang="en-GB" sz="2200" b="1" dirty="0">
                <a:solidFill>
                  <a:prstClr val="white"/>
                </a:solidFill>
                <a:ea typeface="ＭＳ Ｐゴシック" pitchFamily="34" charset="-128"/>
                <a:cs typeface="Verdana"/>
              </a:rPr>
              <a:t>Europe is </a:t>
            </a:r>
            <a:r>
              <a:rPr lang="en-GB" sz="2200" b="1" dirty="0" smtClean="0">
                <a:solidFill>
                  <a:prstClr val="white"/>
                </a:solidFill>
                <a:ea typeface="ＭＳ Ｐゴシック" pitchFamily="34" charset="-128"/>
                <a:cs typeface="Verdana"/>
              </a:rPr>
              <a:t>also vulnerable </a:t>
            </a:r>
            <a:r>
              <a:rPr lang="en-GB" sz="2200" b="1" dirty="0">
                <a:solidFill>
                  <a:prstClr val="white"/>
                </a:solidFill>
                <a:ea typeface="ＭＳ Ｐゴシック" pitchFamily="34" charset="-128"/>
                <a:cs typeface="Verdana"/>
              </a:rPr>
              <a:t>to climate change impacts outside Europe</a:t>
            </a:r>
          </a:p>
        </p:txBody>
      </p:sp>
      <p:sp>
        <p:nvSpPr>
          <p:cNvPr id="5" name="Rectangle 4"/>
          <p:cNvSpPr/>
          <p:nvPr/>
        </p:nvSpPr>
        <p:spPr>
          <a:xfrm>
            <a:off x="4169874" y="6256021"/>
            <a:ext cx="1566250" cy="276999"/>
          </a:xfrm>
          <a:prstGeom prst="rect">
            <a:avLst/>
          </a:prstGeom>
        </p:spPr>
        <p:txBody>
          <a:bodyPr wrap="square">
            <a:spAutoFit/>
          </a:bodyPr>
          <a:lstStyle/>
          <a:p>
            <a:pPr algn="ctr" defTabSz="449263" fontAlgn="base">
              <a:spcBef>
                <a:spcPts val="600"/>
              </a:spcBef>
              <a:spcAft>
                <a:spcPts val="600"/>
              </a:spcAft>
              <a:buClr>
                <a:srgbClr val="000000"/>
              </a:buClr>
              <a:buSzPct val="125000"/>
            </a:pPr>
            <a:r>
              <a:rPr lang="en-NZ" sz="1200" dirty="0" smtClean="0">
                <a:solidFill>
                  <a:srgbClr val="016357"/>
                </a:solidFill>
              </a:rPr>
              <a:t>Source: EEA (2016)</a:t>
            </a:r>
            <a:endParaRPr lang="en-NZ" sz="1200" dirty="0">
              <a:solidFill>
                <a:srgbClr val="016357"/>
              </a:solidFill>
            </a:endParaRPr>
          </a:p>
        </p:txBody>
      </p:sp>
    </p:spTree>
    <p:extLst>
      <p:ext uri="{BB962C8B-B14F-4D97-AF65-F5344CB8AC3E}">
        <p14:creationId xmlns:p14="http://schemas.microsoft.com/office/powerpoint/2010/main" val="42424639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800" y="0"/>
            <a:ext cx="9277350" cy="754912"/>
          </a:xfrm>
        </p:spPr>
        <p:txBody>
          <a:bodyPr anchor="ctr"/>
          <a:lstStyle/>
          <a:p>
            <a:r>
              <a:rPr lang="en-GB" sz="2200" dirty="0">
                <a:latin typeface="+mj-lt"/>
              </a:rPr>
              <a:t>Climate change </a:t>
            </a:r>
            <a:r>
              <a:rPr lang="en-GB" sz="2200" dirty="0" smtClean="0">
                <a:latin typeface="+mj-lt"/>
              </a:rPr>
              <a:t>will continue throughout the century – </a:t>
            </a:r>
            <a:br>
              <a:rPr lang="en-GB" sz="2200" dirty="0" smtClean="0">
                <a:latin typeface="+mj-lt"/>
              </a:rPr>
            </a:br>
            <a:r>
              <a:rPr lang="en-GB" sz="2200" dirty="0" smtClean="0">
                <a:latin typeface="+mj-lt"/>
              </a:rPr>
              <a:t>ambitious mitigation is required to limit the long-term risks</a:t>
            </a:r>
            <a:endParaRPr lang="en-GB" sz="2200" dirty="0">
              <a:latin typeface="+mj-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093" y="1284037"/>
            <a:ext cx="7210764" cy="5318476"/>
          </a:xfrm>
          <a:prstGeom prst="rect">
            <a:avLst/>
          </a:prstGeom>
        </p:spPr>
      </p:pic>
      <p:sp>
        <p:nvSpPr>
          <p:cNvPr id="4" name="Rectangle 3"/>
          <p:cNvSpPr/>
          <p:nvPr/>
        </p:nvSpPr>
        <p:spPr>
          <a:xfrm>
            <a:off x="583824" y="914705"/>
            <a:ext cx="2787943" cy="369332"/>
          </a:xfrm>
          <a:prstGeom prst="rect">
            <a:avLst/>
          </a:prstGeom>
        </p:spPr>
        <p:txBody>
          <a:bodyPr wrap="none">
            <a:spAutoFit/>
          </a:bodyPr>
          <a:lstStyle/>
          <a:p>
            <a:pPr defTabSz="449263" fontAlgn="base">
              <a:spcBef>
                <a:spcPts val="600"/>
              </a:spcBef>
              <a:buClr>
                <a:srgbClr val="000000"/>
              </a:buClr>
              <a:buSzPct val="125000"/>
            </a:pPr>
            <a:r>
              <a:rPr lang="de-DE" b="1" dirty="0" smtClean="0">
                <a:solidFill>
                  <a:srgbClr val="016357"/>
                </a:solidFill>
              </a:rPr>
              <a:t>Increase in temperature</a:t>
            </a:r>
            <a:endParaRPr lang="de-DE" b="1" dirty="0">
              <a:solidFill>
                <a:srgbClr val="016357"/>
              </a:solidFill>
            </a:endParaRPr>
          </a:p>
        </p:txBody>
      </p:sp>
      <p:sp>
        <p:nvSpPr>
          <p:cNvPr id="5" name="Rectangle 4"/>
          <p:cNvSpPr/>
          <p:nvPr/>
        </p:nvSpPr>
        <p:spPr>
          <a:xfrm>
            <a:off x="4319396" y="914705"/>
            <a:ext cx="2749471" cy="369332"/>
          </a:xfrm>
          <a:prstGeom prst="rect">
            <a:avLst/>
          </a:prstGeom>
        </p:spPr>
        <p:txBody>
          <a:bodyPr wrap="none">
            <a:spAutoFit/>
          </a:bodyPr>
          <a:lstStyle/>
          <a:p>
            <a:pPr defTabSz="449263" fontAlgn="base">
              <a:spcBef>
                <a:spcPts val="600"/>
              </a:spcBef>
              <a:buClr>
                <a:srgbClr val="000000"/>
              </a:buClr>
              <a:buSzPct val="125000"/>
            </a:pPr>
            <a:r>
              <a:rPr lang="de-DE" b="1" dirty="0" smtClean="0">
                <a:solidFill>
                  <a:srgbClr val="016357"/>
                </a:solidFill>
              </a:rPr>
              <a:t>Change in precipitation</a:t>
            </a:r>
            <a:endParaRPr lang="de-DE" b="1" dirty="0">
              <a:solidFill>
                <a:srgbClr val="016357"/>
              </a:solidFill>
            </a:endParaRPr>
          </a:p>
        </p:txBody>
      </p:sp>
      <p:sp>
        <p:nvSpPr>
          <p:cNvPr id="6" name="Rectangle 5"/>
          <p:cNvSpPr/>
          <p:nvPr/>
        </p:nvSpPr>
        <p:spPr>
          <a:xfrm>
            <a:off x="7883634" y="1611293"/>
            <a:ext cx="1377300" cy="1200329"/>
          </a:xfrm>
          <a:prstGeom prst="rect">
            <a:avLst/>
          </a:prstGeom>
        </p:spPr>
        <p:txBody>
          <a:bodyPr wrap="none">
            <a:spAutoFit/>
          </a:bodyPr>
          <a:lstStyle/>
          <a:p>
            <a:pPr defTabSz="449263" fontAlgn="base">
              <a:spcBef>
                <a:spcPts val="600"/>
              </a:spcBef>
              <a:buClr>
                <a:srgbClr val="000000"/>
              </a:buClr>
              <a:buSzPct val="125000"/>
            </a:pPr>
            <a:r>
              <a:rPr lang="de-DE" b="1" dirty="0" smtClean="0">
                <a:solidFill>
                  <a:srgbClr val="016357"/>
                </a:solidFill>
              </a:rPr>
              <a:t>Ambitious </a:t>
            </a:r>
            <a:br>
              <a:rPr lang="de-DE" b="1" dirty="0" smtClean="0">
                <a:solidFill>
                  <a:srgbClr val="016357"/>
                </a:solidFill>
              </a:rPr>
            </a:br>
            <a:r>
              <a:rPr lang="de-DE" b="1" dirty="0" smtClean="0">
                <a:solidFill>
                  <a:srgbClr val="016357"/>
                </a:solidFill>
              </a:rPr>
              <a:t>mitigation </a:t>
            </a:r>
            <a:br>
              <a:rPr lang="de-DE" b="1" dirty="0" smtClean="0">
                <a:solidFill>
                  <a:srgbClr val="016357"/>
                </a:solidFill>
              </a:rPr>
            </a:br>
            <a:r>
              <a:rPr lang="de-DE" b="1" dirty="0" smtClean="0">
                <a:solidFill>
                  <a:srgbClr val="016357"/>
                </a:solidFill>
              </a:rPr>
              <a:t>scenario </a:t>
            </a:r>
            <a:br>
              <a:rPr lang="de-DE" b="1" dirty="0" smtClean="0">
                <a:solidFill>
                  <a:srgbClr val="016357"/>
                </a:solidFill>
              </a:rPr>
            </a:br>
            <a:r>
              <a:rPr lang="de-DE" dirty="0" smtClean="0">
                <a:solidFill>
                  <a:srgbClr val="016357"/>
                </a:solidFill>
              </a:rPr>
              <a:t>(RCP2.6)</a:t>
            </a:r>
          </a:p>
        </p:txBody>
      </p:sp>
      <p:sp>
        <p:nvSpPr>
          <p:cNvPr id="7" name="Rectangle 6"/>
          <p:cNvSpPr/>
          <p:nvPr/>
        </p:nvSpPr>
        <p:spPr>
          <a:xfrm>
            <a:off x="7883634" y="3547303"/>
            <a:ext cx="1313180" cy="1200329"/>
          </a:xfrm>
          <a:prstGeom prst="rect">
            <a:avLst/>
          </a:prstGeom>
        </p:spPr>
        <p:txBody>
          <a:bodyPr wrap="none">
            <a:spAutoFit/>
          </a:bodyPr>
          <a:lstStyle/>
          <a:p>
            <a:pPr defTabSz="449263" fontAlgn="base">
              <a:spcBef>
                <a:spcPts val="600"/>
              </a:spcBef>
              <a:buClr>
                <a:srgbClr val="000000"/>
              </a:buClr>
              <a:buSzPct val="125000"/>
            </a:pPr>
            <a:r>
              <a:rPr lang="de-DE" b="1" dirty="0" smtClean="0">
                <a:solidFill>
                  <a:srgbClr val="016357"/>
                </a:solidFill>
              </a:rPr>
              <a:t>High </a:t>
            </a:r>
            <a:br>
              <a:rPr lang="de-DE" b="1" dirty="0" smtClean="0">
                <a:solidFill>
                  <a:srgbClr val="016357"/>
                </a:solidFill>
              </a:rPr>
            </a:br>
            <a:r>
              <a:rPr lang="de-DE" b="1" dirty="0" smtClean="0">
                <a:solidFill>
                  <a:srgbClr val="016357"/>
                </a:solidFill>
              </a:rPr>
              <a:t>emissions</a:t>
            </a:r>
            <a:br>
              <a:rPr lang="de-DE" b="1" dirty="0" smtClean="0">
                <a:solidFill>
                  <a:srgbClr val="016357"/>
                </a:solidFill>
              </a:rPr>
            </a:br>
            <a:r>
              <a:rPr lang="de-DE" b="1" dirty="0" smtClean="0">
                <a:solidFill>
                  <a:srgbClr val="016357"/>
                </a:solidFill>
              </a:rPr>
              <a:t>scenario </a:t>
            </a:r>
            <a:br>
              <a:rPr lang="de-DE" b="1" dirty="0" smtClean="0">
                <a:solidFill>
                  <a:srgbClr val="016357"/>
                </a:solidFill>
              </a:rPr>
            </a:br>
            <a:r>
              <a:rPr lang="de-DE" dirty="0" smtClean="0">
                <a:solidFill>
                  <a:srgbClr val="016357"/>
                </a:solidFill>
              </a:rPr>
              <a:t>(RCP8.5)</a:t>
            </a:r>
          </a:p>
        </p:txBody>
      </p:sp>
      <p:sp>
        <p:nvSpPr>
          <p:cNvPr id="8" name="Rectangle 7"/>
          <p:cNvSpPr/>
          <p:nvPr/>
        </p:nvSpPr>
        <p:spPr>
          <a:xfrm>
            <a:off x="7883634" y="5234423"/>
            <a:ext cx="1895067" cy="276999"/>
          </a:xfrm>
          <a:prstGeom prst="rect">
            <a:avLst/>
          </a:prstGeom>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IPCC (2013)</a:t>
            </a:r>
            <a:endParaRPr lang="de-DE" sz="1200" dirty="0">
              <a:solidFill>
                <a:srgbClr val="016357"/>
              </a:solidFill>
            </a:endParaRPr>
          </a:p>
        </p:txBody>
      </p:sp>
    </p:spTree>
    <p:extLst>
      <p:ext uri="{BB962C8B-B14F-4D97-AF65-F5344CB8AC3E}">
        <p14:creationId xmlns:p14="http://schemas.microsoft.com/office/powerpoint/2010/main" val="21347428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124" y="0"/>
            <a:ext cx="9251316" cy="765544"/>
          </a:xfrm>
        </p:spPr>
        <p:txBody>
          <a:bodyPr/>
          <a:lstStyle/>
          <a:p>
            <a:r>
              <a:rPr lang="en-GB" sz="2200" dirty="0">
                <a:latin typeface="+mj-lt"/>
              </a:rPr>
              <a:t>M</a:t>
            </a:r>
            <a:r>
              <a:rPr lang="en-GB" sz="2200" dirty="0" smtClean="0">
                <a:latin typeface="+mj-lt"/>
              </a:rPr>
              <a:t>ost European countries have developed national adaptation strategies and/or action plans</a:t>
            </a:r>
            <a:endParaRPr lang="en-GB" sz="2200" dirty="0">
              <a:latin typeface="+mj-lt"/>
            </a:endParaRPr>
          </a:p>
        </p:txBody>
      </p:sp>
      <p:sp>
        <p:nvSpPr>
          <p:cNvPr id="4" name="Rectangle 3"/>
          <p:cNvSpPr/>
          <p:nvPr/>
        </p:nvSpPr>
        <p:spPr>
          <a:xfrm>
            <a:off x="2549108" y="6482277"/>
            <a:ext cx="1723824" cy="276999"/>
          </a:xfrm>
          <a:prstGeom prst="rect">
            <a:avLst/>
          </a:prstGeom>
        </p:spPr>
        <p:txBody>
          <a:bodyPr wrap="square">
            <a:spAutoFit/>
          </a:bodyPr>
          <a:lstStyle/>
          <a:p>
            <a:pPr algn="ctr" defTabSz="449263" fontAlgn="base">
              <a:spcBef>
                <a:spcPts val="600"/>
              </a:spcBef>
              <a:spcAft>
                <a:spcPts val="600"/>
              </a:spcAft>
              <a:buClr>
                <a:srgbClr val="000000"/>
              </a:buClr>
              <a:buSzPct val="125000"/>
            </a:pPr>
            <a:r>
              <a:rPr lang="en-NZ" sz="1200" dirty="0" smtClean="0">
                <a:solidFill>
                  <a:srgbClr val="016357"/>
                </a:solidFill>
              </a:rPr>
              <a:t>Source: EEA (2016)</a:t>
            </a:r>
            <a:endParaRPr lang="en-NZ" sz="1200" dirty="0">
              <a:solidFill>
                <a:srgbClr val="016357"/>
              </a:solidFill>
            </a:endParaRPr>
          </a:p>
        </p:txBody>
      </p:sp>
      <p:pic>
        <p:nvPicPr>
          <p:cNvPr id="6" name="Picture 5" descr="http://www.eea.europa.eu/data-and-maps/figures/30-european-countries-sent-their-1/countriessentsurvey1.eps/69336_Map1.2%20-%20Monitoring-%20reporting%20and%20evaluation.eps.75dpi.gif/at_download/image"/>
          <p:cNvPicPr>
            <a:picLocks noChangeAspect="1" noChangeArrowheads="1"/>
          </p:cNvPicPr>
          <p:nvPr/>
        </p:nvPicPr>
        <p:blipFill rotWithShape="1">
          <a:blip r:embed="rId3">
            <a:extLst>
              <a:ext uri="{28A0092B-C50C-407E-A947-70E740481C1C}">
                <a14:useLocalDpi xmlns:a14="http://schemas.microsoft.com/office/drawing/2010/main" val="0"/>
              </a:ext>
            </a:extLst>
          </a:blip>
          <a:srcRect l="75533" b="25616"/>
          <a:stretch/>
        </p:blipFill>
        <p:spPr bwMode="auto">
          <a:xfrm>
            <a:off x="7207624" y="976468"/>
            <a:ext cx="2138038" cy="41316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eea.europa.eu/data-and-maps/figures/30-european-countries-sent-their-1/countriessentsurvey1.eps/69336_Map1.2%20-%20Monitoring-%20reporting%20and%20evaluation.eps.75dpi.gif/at_download/image"/>
          <p:cNvPicPr>
            <a:picLocks noChangeAspect="1" noChangeArrowheads="1"/>
          </p:cNvPicPr>
          <p:nvPr/>
        </p:nvPicPr>
        <p:blipFill rotWithShape="1">
          <a:blip r:embed="rId3">
            <a:extLst>
              <a:ext uri="{28A0092B-C50C-407E-A947-70E740481C1C}">
                <a14:useLocalDpi xmlns:a14="http://schemas.microsoft.com/office/drawing/2010/main" val="0"/>
              </a:ext>
            </a:extLst>
          </a:blip>
          <a:srcRect r="23954"/>
          <a:stretch/>
        </p:blipFill>
        <p:spPr bwMode="auto">
          <a:xfrm>
            <a:off x="454912" y="976468"/>
            <a:ext cx="6645135" cy="54333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272236" y="5212050"/>
            <a:ext cx="1918795" cy="907941"/>
          </a:xfrm>
          <a:prstGeom prst="rect">
            <a:avLst/>
          </a:prstGeom>
        </p:spPr>
        <p:txBody>
          <a:bodyPr wrap="none">
            <a:spAutoFit/>
          </a:bodyPr>
          <a:lstStyle/>
          <a:p>
            <a:pPr defTabSz="449263" fontAlgn="base">
              <a:spcBef>
                <a:spcPts val="600"/>
              </a:spcBef>
              <a:buClr>
                <a:srgbClr val="000000"/>
              </a:buClr>
              <a:buSzPct val="125000"/>
            </a:pPr>
            <a:r>
              <a:rPr lang="de-DE" sz="1600" b="1" dirty="0" smtClean="0">
                <a:solidFill>
                  <a:srgbClr val="017567"/>
                </a:solidFill>
              </a:rPr>
              <a:t>State: </a:t>
            </a:r>
            <a:r>
              <a:rPr lang="de-DE" sz="1600" b="1" dirty="0" smtClean="0">
                <a:solidFill>
                  <a:srgbClr val="017567"/>
                </a:solidFill>
              </a:rPr>
              <a:t>May 2016</a:t>
            </a:r>
            <a:endParaRPr lang="de-DE" sz="1600" b="1" dirty="0" smtClean="0">
              <a:solidFill>
                <a:srgbClr val="017567"/>
              </a:solidFill>
            </a:endParaRPr>
          </a:p>
          <a:p>
            <a:pPr marL="360000" defTabSz="449263" fontAlgn="base">
              <a:spcBef>
                <a:spcPts val="600"/>
              </a:spcBef>
              <a:buClr>
                <a:srgbClr val="000000"/>
              </a:buClr>
              <a:buSzPct val="125000"/>
            </a:pPr>
            <a:r>
              <a:rPr lang="de-DE" sz="1600" dirty="0" smtClean="0">
                <a:solidFill>
                  <a:srgbClr val="D63D27"/>
                </a:solidFill>
              </a:rPr>
              <a:t>NAS adopted </a:t>
            </a:r>
            <a:br>
              <a:rPr lang="de-DE" sz="1600" dirty="0" smtClean="0">
                <a:solidFill>
                  <a:srgbClr val="D63D27"/>
                </a:solidFill>
              </a:rPr>
            </a:br>
            <a:r>
              <a:rPr lang="de-DE" sz="1600" dirty="0" smtClean="0">
                <a:solidFill>
                  <a:srgbClr val="D63D27"/>
                </a:solidFill>
              </a:rPr>
              <a:t>after May </a:t>
            </a:r>
            <a:r>
              <a:rPr lang="de-DE" sz="1600" dirty="0" smtClean="0">
                <a:solidFill>
                  <a:srgbClr val="D63D27"/>
                </a:solidFill>
              </a:rPr>
              <a:t>2016</a:t>
            </a:r>
          </a:p>
        </p:txBody>
      </p:sp>
      <p:sp>
        <p:nvSpPr>
          <p:cNvPr id="3" name="Oval 2"/>
          <p:cNvSpPr/>
          <p:nvPr/>
        </p:nvSpPr>
        <p:spPr>
          <a:xfrm>
            <a:off x="3922778" y="2774679"/>
            <a:ext cx="240202" cy="1787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9" name="Oval 8"/>
          <p:cNvSpPr/>
          <p:nvPr/>
        </p:nvSpPr>
        <p:spPr>
          <a:xfrm>
            <a:off x="4042879" y="5703622"/>
            <a:ext cx="313363" cy="23517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Oval 9"/>
          <p:cNvSpPr/>
          <p:nvPr/>
        </p:nvSpPr>
        <p:spPr>
          <a:xfrm>
            <a:off x="3204297" y="4744771"/>
            <a:ext cx="232586" cy="1221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 name="Oval 10"/>
          <p:cNvSpPr/>
          <p:nvPr/>
        </p:nvSpPr>
        <p:spPr>
          <a:xfrm>
            <a:off x="7362771" y="5621721"/>
            <a:ext cx="227744" cy="16380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09112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124" y="0"/>
            <a:ext cx="9251316" cy="765544"/>
          </a:xfrm>
        </p:spPr>
        <p:txBody>
          <a:bodyPr anchor="ctr"/>
          <a:lstStyle/>
          <a:p>
            <a:r>
              <a:rPr lang="en-GB" sz="2400" dirty="0" smtClean="0">
                <a:latin typeface="+mj-lt"/>
              </a:rPr>
              <a:t>CCIV launch event in Brussels</a:t>
            </a:r>
            <a:endParaRPr lang="en-GB" sz="2400" dirty="0">
              <a:latin typeface="+mj-lt"/>
            </a:endParaRPr>
          </a:p>
        </p:txBody>
      </p:sp>
      <p:sp>
        <p:nvSpPr>
          <p:cNvPr id="9" name="Rectangle 8"/>
          <p:cNvSpPr/>
          <p:nvPr/>
        </p:nvSpPr>
        <p:spPr>
          <a:xfrm>
            <a:off x="148856" y="927727"/>
            <a:ext cx="5594222" cy="2708434"/>
          </a:xfrm>
          <a:prstGeom prst="rect">
            <a:avLst/>
          </a:prstGeom>
        </p:spPr>
        <p:txBody>
          <a:bodyPr wrap="square">
            <a:spAutoFit/>
          </a:bodyPr>
          <a:lstStyle/>
          <a:p>
            <a:pPr marL="342900" indent="-342900" defTabSz="449263" fontAlgn="base">
              <a:spcBef>
                <a:spcPts val="600"/>
              </a:spcBef>
              <a:buClr>
                <a:srgbClr val="017567"/>
              </a:buClr>
              <a:buSzPct val="125000"/>
              <a:buFont typeface="Arial" panose="020B0604020202020204" pitchFamily="34" charset="0"/>
              <a:buChar char="•"/>
            </a:pPr>
            <a:r>
              <a:rPr lang="en-NZ" sz="2000" b="1" dirty="0" smtClean="0">
                <a:solidFill>
                  <a:srgbClr val="016357"/>
                </a:solidFill>
              </a:rPr>
              <a:t>Press pre-briefing on 24 January</a:t>
            </a:r>
          </a:p>
          <a:p>
            <a:pPr marL="800100" lvl="1" indent="-342900" defTabSz="449263" fontAlgn="base">
              <a:spcAft>
                <a:spcPts val="600"/>
              </a:spcAft>
              <a:buClr>
                <a:srgbClr val="017567"/>
              </a:buClr>
              <a:buSzPct val="100000"/>
              <a:buFont typeface="Arial" panose="020B0604020202020204" pitchFamily="34" charset="0"/>
              <a:buChar char="•"/>
            </a:pPr>
            <a:r>
              <a:rPr lang="en-NZ" sz="2000" dirty="0">
                <a:solidFill>
                  <a:srgbClr val="016357"/>
                </a:solidFill>
              </a:rPr>
              <a:t>J</a:t>
            </a:r>
            <a:r>
              <a:rPr lang="en-NZ" sz="2000" dirty="0" smtClean="0">
                <a:solidFill>
                  <a:srgbClr val="016357"/>
                </a:solidFill>
              </a:rPr>
              <a:t>ournalists from leading newspapers</a:t>
            </a:r>
            <a:endParaRPr lang="en-NZ" sz="2000" dirty="0">
              <a:solidFill>
                <a:srgbClr val="016357"/>
              </a:solidFill>
            </a:endParaRPr>
          </a:p>
          <a:p>
            <a:pPr marL="342900" indent="-342900" defTabSz="449263" fontAlgn="base">
              <a:spcBef>
                <a:spcPts val="600"/>
              </a:spcBef>
              <a:buClr>
                <a:srgbClr val="017567"/>
              </a:buClr>
              <a:buSzPct val="125000"/>
              <a:buFont typeface="Arial" panose="020B0604020202020204" pitchFamily="34" charset="0"/>
              <a:buChar char="•"/>
            </a:pPr>
            <a:r>
              <a:rPr lang="en-NZ" sz="2000" b="1" dirty="0" smtClean="0">
                <a:solidFill>
                  <a:srgbClr val="016357"/>
                </a:solidFill>
              </a:rPr>
              <a:t>Official launch event on 25 January</a:t>
            </a:r>
            <a:endParaRPr lang="en-NZ" sz="2000" dirty="0">
              <a:solidFill>
                <a:srgbClr val="016357"/>
              </a:solidFill>
            </a:endParaRPr>
          </a:p>
          <a:p>
            <a:pPr marL="742950" lvl="1" indent="-285750" defTabSz="449263" fontAlgn="base">
              <a:buClr>
                <a:srgbClr val="017567"/>
              </a:buClr>
              <a:buSzPct val="100000"/>
              <a:buFontTx/>
              <a:buChar char="•"/>
            </a:pPr>
            <a:r>
              <a:rPr lang="de-DE" sz="2000" dirty="0" smtClean="0">
                <a:solidFill>
                  <a:srgbClr val="016357"/>
                </a:solidFill>
              </a:rPr>
              <a:t>More </a:t>
            </a:r>
            <a:r>
              <a:rPr lang="de-DE" sz="2000" dirty="0">
                <a:solidFill>
                  <a:srgbClr val="016357"/>
                </a:solidFill>
              </a:rPr>
              <a:t>than 100 participants</a:t>
            </a:r>
            <a:endParaRPr lang="en-GB" sz="2000" dirty="0">
              <a:solidFill>
                <a:srgbClr val="016357"/>
              </a:solidFill>
            </a:endParaRPr>
          </a:p>
          <a:p>
            <a:pPr marL="742950" lvl="1" indent="-285750" defTabSz="449263" fontAlgn="base">
              <a:buClr>
                <a:srgbClr val="017567"/>
              </a:buClr>
              <a:buSzPct val="100000"/>
              <a:buFontTx/>
              <a:buChar char="•"/>
            </a:pPr>
            <a:r>
              <a:rPr lang="en-NZ" sz="2000" dirty="0" smtClean="0">
                <a:solidFill>
                  <a:srgbClr val="016357"/>
                </a:solidFill>
              </a:rPr>
              <a:t>Hans Bruyninckx (Exec. Dir., EEA) &amp; </a:t>
            </a:r>
            <a:br>
              <a:rPr lang="en-NZ" sz="2000" dirty="0" smtClean="0">
                <a:solidFill>
                  <a:srgbClr val="016357"/>
                </a:solidFill>
              </a:rPr>
            </a:br>
            <a:r>
              <a:rPr lang="en-NZ" sz="2000" dirty="0" smtClean="0">
                <a:solidFill>
                  <a:srgbClr val="016357"/>
                </a:solidFill>
              </a:rPr>
              <a:t>Jos </a:t>
            </a:r>
            <a:r>
              <a:rPr lang="en-NZ" sz="2000" dirty="0" err="1" smtClean="0">
                <a:solidFill>
                  <a:srgbClr val="016357"/>
                </a:solidFill>
              </a:rPr>
              <a:t>Delbeke</a:t>
            </a:r>
            <a:r>
              <a:rPr lang="en-NZ" sz="2000" dirty="0" smtClean="0">
                <a:solidFill>
                  <a:srgbClr val="016357"/>
                </a:solidFill>
              </a:rPr>
              <a:t> (Dir. Gen., DG CLIMA)</a:t>
            </a:r>
            <a:endParaRPr lang="en-NZ" sz="2000" dirty="0">
              <a:solidFill>
                <a:srgbClr val="016357"/>
              </a:solidFill>
            </a:endParaRPr>
          </a:p>
          <a:p>
            <a:pPr marL="742950" lvl="1" indent="-285750" defTabSz="449263" fontAlgn="base">
              <a:buClr>
                <a:srgbClr val="017567"/>
              </a:buClr>
              <a:buSzPct val="100000"/>
              <a:buFontTx/>
              <a:buChar char="•"/>
            </a:pPr>
            <a:r>
              <a:rPr lang="en-GB" sz="2000" dirty="0" smtClean="0">
                <a:solidFill>
                  <a:srgbClr val="016357"/>
                </a:solidFill>
              </a:rPr>
              <a:t>JRC</a:t>
            </a:r>
            <a:r>
              <a:rPr lang="en-GB" sz="2000" dirty="0">
                <a:solidFill>
                  <a:srgbClr val="016357"/>
                </a:solidFill>
              </a:rPr>
              <a:t>, WHO, </a:t>
            </a:r>
            <a:r>
              <a:rPr lang="en-GB" sz="2000" dirty="0" smtClean="0">
                <a:solidFill>
                  <a:srgbClr val="016357"/>
                </a:solidFill>
              </a:rPr>
              <a:t>ECDC</a:t>
            </a:r>
          </a:p>
          <a:p>
            <a:pPr marL="742950" lvl="1" indent="-285750" defTabSz="449263" fontAlgn="base">
              <a:buClr>
                <a:srgbClr val="017567"/>
              </a:buClr>
              <a:buSzPct val="100000"/>
              <a:buFontTx/>
              <a:buChar char="•"/>
            </a:pPr>
            <a:r>
              <a:rPr lang="en-GB" sz="2000" dirty="0" smtClean="0">
                <a:solidFill>
                  <a:srgbClr val="016357"/>
                </a:solidFill>
              </a:rPr>
              <a:t>EEA Scientific Committee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501" y="3902044"/>
            <a:ext cx="3664623" cy="274846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7771" y="3902044"/>
            <a:ext cx="3691706" cy="2768779"/>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641" t="9889" r="12864" b="3969"/>
          <a:stretch/>
        </p:blipFill>
        <p:spPr>
          <a:xfrm>
            <a:off x="5652392" y="1007148"/>
            <a:ext cx="1911178" cy="2629013"/>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3641" t="3145" r="7470" b="4719"/>
          <a:stretch/>
        </p:blipFill>
        <p:spPr>
          <a:xfrm>
            <a:off x="7807676" y="1007148"/>
            <a:ext cx="1902295" cy="2629013"/>
          </a:xfrm>
          <a:prstGeom prst="rect">
            <a:avLst/>
          </a:prstGeom>
        </p:spPr>
      </p:pic>
    </p:spTree>
    <p:extLst>
      <p:ext uri="{BB962C8B-B14F-4D97-AF65-F5344CB8AC3E}">
        <p14:creationId xmlns:p14="http://schemas.microsoft.com/office/powerpoint/2010/main" val="435032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125" y="0"/>
            <a:ext cx="9277350" cy="751438"/>
          </a:xfrm>
        </p:spPr>
        <p:txBody>
          <a:bodyPr anchor="ctr"/>
          <a:lstStyle/>
          <a:p>
            <a:r>
              <a:rPr lang="en-GB" sz="2400" dirty="0" smtClean="0">
                <a:latin typeface="+mj-lt"/>
              </a:rPr>
              <a:t>Media outreach so far</a:t>
            </a:r>
            <a:endParaRPr lang="en-GB" sz="2400" dirty="0">
              <a:latin typeface="+mj-lt"/>
            </a:endParaRPr>
          </a:p>
        </p:txBody>
      </p:sp>
      <p:pic>
        <p:nvPicPr>
          <p:cNvPr id="4" name="Picture 3"/>
          <p:cNvPicPr>
            <a:picLocks noChangeAspect="1"/>
          </p:cNvPicPr>
          <p:nvPr/>
        </p:nvPicPr>
        <p:blipFill>
          <a:blip r:embed="rId2"/>
          <a:stretch>
            <a:fillRect/>
          </a:stretch>
        </p:blipFill>
        <p:spPr>
          <a:xfrm>
            <a:off x="6411097" y="819984"/>
            <a:ext cx="3050858" cy="2838257"/>
          </a:xfrm>
          <a:prstGeom prst="rect">
            <a:avLst/>
          </a:prstGeom>
        </p:spPr>
      </p:pic>
      <p:pic>
        <p:nvPicPr>
          <p:cNvPr id="7" name="Picture 6"/>
          <p:cNvPicPr>
            <a:picLocks noChangeAspect="1"/>
          </p:cNvPicPr>
          <p:nvPr/>
        </p:nvPicPr>
        <p:blipFill>
          <a:blip r:embed="rId3"/>
          <a:stretch>
            <a:fillRect/>
          </a:stretch>
        </p:blipFill>
        <p:spPr>
          <a:xfrm>
            <a:off x="4761432" y="3132026"/>
            <a:ext cx="4095547" cy="2601510"/>
          </a:xfrm>
          <a:prstGeom prst="rect">
            <a:avLst/>
          </a:prstGeom>
        </p:spPr>
      </p:pic>
      <p:pic>
        <p:nvPicPr>
          <p:cNvPr id="6" name="Picture 5"/>
          <p:cNvPicPr>
            <a:picLocks noChangeAspect="1"/>
          </p:cNvPicPr>
          <p:nvPr/>
        </p:nvPicPr>
        <p:blipFill>
          <a:blip r:embed="rId4"/>
          <a:stretch>
            <a:fillRect/>
          </a:stretch>
        </p:blipFill>
        <p:spPr>
          <a:xfrm>
            <a:off x="6748306" y="4574638"/>
            <a:ext cx="2776695" cy="1710652"/>
          </a:xfrm>
          <a:prstGeom prst="rect">
            <a:avLst/>
          </a:prstGeom>
        </p:spPr>
      </p:pic>
      <p:pic>
        <p:nvPicPr>
          <p:cNvPr id="5" name="Content Placeholder 4"/>
          <p:cNvPicPr>
            <a:picLocks noGrp="1" noChangeAspect="1"/>
          </p:cNvPicPr>
          <p:nvPr>
            <p:ph sz="quarter" idx="11"/>
          </p:nvPr>
        </p:nvPicPr>
        <p:blipFill>
          <a:blip r:embed="rId5"/>
          <a:stretch>
            <a:fillRect/>
          </a:stretch>
        </p:blipFill>
        <p:spPr>
          <a:xfrm>
            <a:off x="718039" y="4574639"/>
            <a:ext cx="3117045" cy="1849641"/>
          </a:xfrm>
          <a:prstGeom prst="rect">
            <a:avLst/>
          </a:prstGeom>
        </p:spPr>
      </p:pic>
      <p:sp>
        <p:nvSpPr>
          <p:cNvPr id="9" name="Text Placeholder 1"/>
          <p:cNvSpPr>
            <a:spLocks noGrp="1"/>
          </p:cNvSpPr>
          <p:nvPr>
            <p:ph type="body" sz="quarter" idx="10"/>
          </p:nvPr>
        </p:nvSpPr>
        <p:spPr>
          <a:xfrm>
            <a:off x="677143" y="1116738"/>
            <a:ext cx="5424893" cy="3256086"/>
          </a:xfrm>
        </p:spPr>
        <p:txBody>
          <a:bodyPr/>
          <a:lstStyle/>
          <a:p>
            <a:r>
              <a:rPr lang="en-GB" b="0" dirty="0" smtClean="0">
                <a:solidFill>
                  <a:srgbClr val="006654"/>
                </a:solidFill>
              </a:rPr>
              <a:t>Over 1000 articles</a:t>
            </a:r>
          </a:p>
          <a:p>
            <a:r>
              <a:rPr lang="en-GB" b="0" dirty="0" smtClean="0">
                <a:solidFill>
                  <a:srgbClr val="006654"/>
                </a:solidFill>
              </a:rPr>
              <a:t>Potential </a:t>
            </a:r>
            <a:r>
              <a:rPr lang="en-GB" b="0" dirty="0">
                <a:solidFill>
                  <a:srgbClr val="006654"/>
                </a:solidFill>
              </a:rPr>
              <a:t>reach </a:t>
            </a:r>
            <a:r>
              <a:rPr lang="en-GB" b="0" dirty="0" smtClean="0">
                <a:solidFill>
                  <a:srgbClr val="006654"/>
                </a:solidFill>
              </a:rPr>
              <a:t>530-740 million</a:t>
            </a:r>
          </a:p>
          <a:p>
            <a:endParaRPr lang="en-GB" sz="1000" b="0" dirty="0">
              <a:solidFill>
                <a:srgbClr val="006654"/>
              </a:solidFill>
            </a:endParaRPr>
          </a:p>
          <a:p>
            <a:r>
              <a:rPr lang="en-GB" sz="2400" b="0" dirty="0">
                <a:solidFill>
                  <a:srgbClr val="006654"/>
                </a:solidFill>
              </a:rPr>
              <a:t>Major European print </a:t>
            </a:r>
          </a:p>
          <a:p>
            <a:r>
              <a:rPr lang="en-GB" sz="2400" b="0" dirty="0">
                <a:solidFill>
                  <a:srgbClr val="006654"/>
                </a:solidFill>
              </a:rPr>
              <a:t>and online media</a:t>
            </a:r>
          </a:p>
          <a:p>
            <a:r>
              <a:rPr lang="en-GB" sz="2400" b="0" dirty="0">
                <a:solidFill>
                  <a:srgbClr val="006654"/>
                </a:solidFill>
              </a:rPr>
              <a:t>Associated Press, Reuters, </a:t>
            </a:r>
          </a:p>
          <a:p>
            <a:r>
              <a:rPr lang="en-GB" sz="2400" b="0" dirty="0">
                <a:solidFill>
                  <a:srgbClr val="006654"/>
                </a:solidFill>
              </a:rPr>
              <a:t>Bloomberg, DPA, Xinhua</a:t>
            </a:r>
          </a:p>
          <a:p>
            <a:endParaRPr lang="en-GB" sz="2400" b="0" dirty="0">
              <a:solidFill>
                <a:srgbClr val="006654"/>
              </a:solidFill>
            </a:endParaRPr>
          </a:p>
        </p:txBody>
      </p:sp>
    </p:spTree>
    <p:extLst>
      <p:ext uri="{BB962C8B-B14F-4D97-AF65-F5344CB8AC3E}">
        <p14:creationId xmlns:p14="http://schemas.microsoft.com/office/powerpoint/2010/main" val="11247258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125" y="0"/>
            <a:ext cx="9277350" cy="795406"/>
          </a:xfrm>
        </p:spPr>
        <p:txBody>
          <a:bodyPr anchor="ctr"/>
          <a:lstStyle/>
          <a:p>
            <a:r>
              <a:rPr lang="en-GB" sz="2400" dirty="0" smtClean="0">
                <a:latin typeface="+mj-lt"/>
              </a:rPr>
              <a:t>Social media outreach </a:t>
            </a:r>
            <a:endParaRPr lang="en-GB" sz="2400" dirty="0">
              <a:latin typeface="+mj-lt"/>
            </a:endParaRPr>
          </a:p>
        </p:txBody>
      </p:sp>
      <p:sp>
        <p:nvSpPr>
          <p:cNvPr id="3" name="Content Placeholder 2"/>
          <p:cNvSpPr>
            <a:spLocks noGrp="1"/>
          </p:cNvSpPr>
          <p:nvPr>
            <p:ph sz="quarter" idx="11"/>
          </p:nvPr>
        </p:nvSpPr>
        <p:spPr>
          <a:xfrm>
            <a:off x="718039" y="1147763"/>
            <a:ext cx="4580951" cy="5126287"/>
          </a:xfrm>
        </p:spPr>
        <p:txBody>
          <a:bodyPr/>
          <a:lstStyle/>
          <a:p>
            <a:pPr marL="0" indent="0">
              <a:buNone/>
            </a:pPr>
            <a:r>
              <a:rPr lang="en-GB" sz="2000" dirty="0"/>
              <a:t>Twitter: 9 tweets</a:t>
            </a:r>
          </a:p>
          <a:p>
            <a:pPr lvl="0"/>
            <a:r>
              <a:rPr lang="en-GB" sz="2000" dirty="0"/>
              <a:t>69,650 impressions (number of views)</a:t>
            </a:r>
          </a:p>
          <a:p>
            <a:pPr lvl="0"/>
            <a:r>
              <a:rPr lang="en-GB" sz="2000" dirty="0"/>
              <a:t>1,441 engagements </a:t>
            </a:r>
            <a:r>
              <a:rPr lang="en-GB" sz="2000" dirty="0" smtClean="0"/>
              <a:t/>
            </a:r>
            <a:br>
              <a:rPr lang="en-GB" sz="2000" dirty="0" smtClean="0"/>
            </a:br>
            <a:r>
              <a:rPr lang="en-GB" sz="2000" dirty="0" smtClean="0"/>
              <a:t>(</a:t>
            </a:r>
            <a:r>
              <a:rPr lang="en-GB" sz="2000" dirty="0"/>
              <a:t>link click, replies, retweets, likes etc.)</a:t>
            </a:r>
          </a:p>
          <a:p>
            <a:pPr lvl="0"/>
            <a:r>
              <a:rPr lang="en-GB" sz="2000" dirty="0"/>
              <a:t>338 re-tweets</a:t>
            </a:r>
          </a:p>
          <a:p>
            <a:endParaRPr lang="en-GB" sz="2000" dirty="0"/>
          </a:p>
          <a:p>
            <a:pPr marL="0" indent="0">
              <a:buNone/>
            </a:pPr>
            <a:r>
              <a:rPr lang="en-GB" sz="2000" dirty="0"/>
              <a:t>Facebook: 5 posts</a:t>
            </a:r>
          </a:p>
          <a:p>
            <a:pPr lvl="0"/>
            <a:r>
              <a:rPr lang="en-GB" sz="2000" dirty="0"/>
              <a:t>168,695 impressions</a:t>
            </a:r>
          </a:p>
          <a:p>
            <a:r>
              <a:rPr lang="en-GB" sz="2000" dirty="0"/>
              <a:t>4,487 engaged users </a:t>
            </a:r>
          </a:p>
          <a:p>
            <a:endParaRPr lang="en-GB" sz="2000" dirty="0"/>
          </a:p>
          <a:p>
            <a:pPr marL="0" indent="0">
              <a:buNone/>
            </a:pPr>
            <a:r>
              <a:rPr lang="en-GB" sz="2000" dirty="0"/>
              <a:t>Facebook live video: </a:t>
            </a:r>
          </a:p>
          <a:p>
            <a:pPr marL="0" indent="0">
              <a:buNone/>
            </a:pPr>
            <a:r>
              <a:rPr lang="en-GB" sz="2000" dirty="0"/>
              <a:t>more than 1,000 unique viewers,</a:t>
            </a:r>
          </a:p>
          <a:p>
            <a:pPr marL="0" indent="0">
              <a:buNone/>
            </a:pPr>
            <a:r>
              <a:rPr lang="en-GB" sz="2000" dirty="0"/>
              <a:t> reaching more than </a:t>
            </a:r>
          </a:p>
          <a:p>
            <a:pPr marL="0" indent="0">
              <a:buNone/>
            </a:pPr>
            <a:r>
              <a:rPr lang="en-GB" sz="2000" dirty="0"/>
              <a:t>7,000 people within 36 hours</a:t>
            </a:r>
          </a:p>
        </p:txBody>
      </p:sp>
      <p:pic>
        <p:nvPicPr>
          <p:cNvPr id="8" name="Picture 7"/>
          <p:cNvPicPr>
            <a:picLocks noChangeAspect="1"/>
          </p:cNvPicPr>
          <p:nvPr/>
        </p:nvPicPr>
        <p:blipFill rotWithShape="1">
          <a:blip r:embed="rId2"/>
          <a:srcRect l="60679" t="19847" r="21018" b="4720"/>
          <a:stretch/>
        </p:blipFill>
        <p:spPr>
          <a:xfrm>
            <a:off x="6448426" y="1815028"/>
            <a:ext cx="3126995" cy="4349578"/>
          </a:xfrm>
          <a:prstGeom prst="rect">
            <a:avLst/>
          </a:prstGeom>
        </p:spPr>
      </p:pic>
      <p:pic>
        <p:nvPicPr>
          <p:cNvPr id="10" name="Picture 9"/>
          <p:cNvPicPr>
            <a:picLocks noChangeAspect="1"/>
          </p:cNvPicPr>
          <p:nvPr/>
        </p:nvPicPr>
        <p:blipFill rotWithShape="1">
          <a:blip r:embed="rId3"/>
          <a:srcRect l="56688" t="26289" r="27706" b="18501"/>
          <a:stretch/>
        </p:blipFill>
        <p:spPr>
          <a:xfrm>
            <a:off x="4511709" y="4061032"/>
            <a:ext cx="1936717" cy="2312447"/>
          </a:xfrm>
          <a:prstGeom prst="rect">
            <a:avLst/>
          </a:prstGeom>
        </p:spPr>
      </p:pic>
      <p:pic>
        <p:nvPicPr>
          <p:cNvPr id="7" name="Picture 6" descr="G:\COM\COM 3\Launches\Climate Change, Impact and Vulnerabilities\infomediasocialmediatophits.JPG"/>
          <p:cNvPicPr/>
          <p:nvPr/>
        </p:nvPicPr>
        <p:blipFill rotWithShape="1">
          <a:blip r:embed="rId4">
            <a:extLst>
              <a:ext uri="{28A0092B-C50C-407E-A947-70E740481C1C}">
                <a14:useLocalDpi xmlns:a14="http://schemas.microsoft.com/office/drawing/2010/main" val="0"/>
              </a:ext>
            </a:extLst>
          </a:blip>
          <a:srcRect l="-217" t="30463" r="874" b="45421"/>
          <a:stretch/>
        </p:blipFill>
        <p:spPr bwMode="auto">
          <a:xfrm>
            <a:off x="5298990" y="795406"/>
            <a:ext cx="4190525" cy="918065"/>
          </a:xfrm>
          <a:prstGeom prst="rect">
            <a:avLst/>
          </a:prstGeom>
          <a:noFill/>
          <a:ln>
            <a:noFill/>
          </a:ln>
        </p:spPr>
      </p:pic>
    </p:spTree>
    <p:extLst>
      <p:ext uri="{BB962C8B-B14F-4D97-AF65-F5344CB8AC3E}">
        <p14:creationId xmlns:p14="http://schemas.microsoft.com/office/powerpoint/2010/main" val="2356143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323850" y="1382949"/>
            <a:ext cx="9373043"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6000" b="1" dirty="0">
                <a:solidFill>
                  <a:srgbClr val="006654"/>
                </a:solidFill>
                <a:latin typeface="+mn-lt"/>
                <a:ea typeface="Verdana" panose="020B0604030504040204" pitchFamily="34" charset="0"/>
                <a:cs typeface="Verdana" panose="020B0604030504040204" pitchFamily="34" charset="0"/>
              </a:rPr>
              <a:t>Thank you</a:t>
            </a:r>
          </a:p>
          <a:p>
            <a:pPr eaLnBrk="1" hangingPunct="1">
              <a:spcBef>
                <a:spcPct val="0"/>
              </a:spcBef>
              <a:buFontTx/>
              <a:buNone/>
            </a:pPr>
            <a:endParaRPr lang="en-GB" altLang="en-US" b="1" dirty="0">
              <a:latin typeface="Verdana" panose="020B0604030504040204" pitchFamily="34" charset="0"/>
              <a:ea typeface="Verdana" panose="020B0604030504040204" pitchFamily="34" charset="0"/>
              <a:cs typeface="Verdana" panose="020B0604030504040204" pitchFamily="34" charset="0"/>
            </a:endParaRPr>
          </a:p>
          <a:p>
            <a:pPr>
              <a:spcBef>
                <a:spcPct val="0"/>
              </a:spcBef>
              <a:buNone/>
            </a:pPr>
            <a:r>
              <a:rPr lang="en-GB" altLang="en-US" sz="2400" dirty="0">
                <a:solidFill>
                  <a:srgbClr val="006654"/>
                </a:solidFill>
                <a:latin typeface="+mn-lt"/>
              </a:rPr>
              <a:t>The </a:t>
            </a:r>
            <a:r>
              <a:rPr lang="en-GB" altLang="en-US" sz="2400" dirty="0" smtClean="0">
                <a:solidFill>
                  <a:srgbClr val="006654"/>
                </a:solidFill>
                <a:latin typeface="+mn-lt"/>
              </a:rPr>
              <a:t>2016 EEA CCIV report </a:t>
            </a:r>
            <a:r>
              <a:rPr lang="en-GB" altLang="en-US" sz="2400" dirty="0">
                <a:solidFill>
                  <a:srgbClr val="006654"/>
                </a:solidFill>
                <a:latin typeface="+mn-lt"/>
              </a:rPr>
              <a:t>is available </a:t>
            </a:r>
            <a:r>
              <a:rPr lang="en-GB" altLang="en-US" sz="2400" dirty="0" smtClean="0">
                <a:solidFill>
                  <a:srgbClr val="006654"/>
                </a:solidFill>
                <a:latin typeface="+mn-lt"/>
              </a:rPr>
              <a:t>here:</a:t>
            </a:r>
            <a:endParaRPr lang="en-GB" altLang="en-US" sz="2400" dirty="0">
              <a:solidFill>
                <a:srgbClr val="006654"/>
              </a:solidFill>
              <a:latin typeface="+mn-lt"/>
            </a:endParaRPr>
          </a:p>
          <a:p>
            <a:pPr>
              <a:spcBef>
                <a:spcPts val="600"/>
              </a:spcBef>
              <a:spcAft>
                <a:spcPts val="600"/>
              </a:spcAft>
              <a:buNone/>
            </a:pPr>
            <a:r>
              <a:rPr lang="en-GB" altLang="en-US" sz="2000" dirty="0" smtClean="0">
                <a:ea typeface="Verdana" panose="020B0604030504040204" pitchFamily="34" charset="0"/>
                <a:cs typeface="Verdana" panose="020B0604030504040204" pitchFamily="34" charset="0"/>
                <a:hlinkClick r:id="rId3"/>
              </a:rPr>
              <a:t>eea.europa.eu/publications/climate-change-impacts-and-vulnerability-2016</a:t>
            </a:r>
            <a:r>
              <a:rPr lang="en-GB" altLang="en-US" sz="2000" dirty="0" smtClean="0">
                <a:ea typeface="Verdana" panose="020B0604030504040204" pitchFamily="34" charset="0"/>
                <a:cs typeface="Verdana" panose="020B0604030504040204" pitchFamily="34" charset="0"/>
              </a:rPr>
              <a:t> </a:t>
            </a:r>
            <a:endParaRPr lang="en-GB" altLang="en-US" sz="2000" dirty="0">
              <a:ea typeface="Verdana" panose="020B0604030504040204" pitchFamily="34" charset="0"/>
              <a:cs typeface="Verdana" panose="020B0604030504040204" pitchFamily="34" charset="0"/>
            </a:endParaRPr>
          </a:p>
          <a:p>
            <a:pPr>
              <a:spcBef>
                <a:spcPct val="0"/>
              </a:spcBef>
              <a:buNone/>
            </a:pPr>
            <a:endParaRPr lang="en-GB" altLang="en-US" sz="2400" dirty="0" smtClean="0">
              <a:solidFill>
                <a:srgbClr val="006654"/>
              </a:solidFill>
              <a:latin typeface="+mn-lt"/>
            </a:endParaRPr>
          </a:p>
          <a:p>
            <a:pPr>
              <a:spcBef>
                <a:spcPct val="0"/>
              </a:spcBef>
              <a:buNone/>
            </a:pPr>
            <a:r>
              <a:rPr lang="en-GB" altLang="en-US" sz="2400" dirty="0" smtClean="0">
                <a:solidFill>
                  <a:srgbClr val="006654"/>
                </a:solidFill>
                <a:latin typeface="+mn-lt"/>
              </a:rPr>
              <a:t>All indicators underlying this report are available online:</a:t>
            </a:r>
          </a:p>
          <a:p>
            <a:pPr>
              <a:spcBef>
                <a:spcPts val="600"/>
              </a:spcBef>
              <a:buNone/>
            </a:pPr>
            <a:r>
              <a:rPr lang="en-GB" altLang="en-US" sz="2000" u="sng" dirty="0" smtClean="0">
                <a:hlinkClick r:id="rId4"/>
              </a:rPr>
              <a:t>eea.europa.eu/data-and-maps/indicators</a:t>
            </a:r>
            <a:r>
              <a:rPr lang="en-GB" altLang="en-US" sz="2000" u="sng" dirty="0">
                <a:hlinkClick r:id="rId4"/>
              </a:rPr>
              <a:t>/#</a:t>
            </a:r>
            <a:r>
              <a:rPr lang="en-GB" altLang="en-US" sz="2000" u="sng" dirty="0" smtClean="0">
                <a:hlinkClick r:id="rId4"/>
              </a:rPr>
              <a:t>c5=climate-change-adaptation</a:t>
            </a:r>
            <a:r>
              <a:rPr lang="en-GB" altLang="en-US" sz="2000" u="sng" dirty="0" smtClean="0"/>
              <a:t> </a:t>
            </a:r>
          </a:p>
          <a:p>
            <a:pPr>
              <a:spcBef>
                <a:spcPct val="0"/>
              </a:spcBef>
              <a:buNone/>
            </a:pPr>
            <a:endParaRPr lang="en-GB" altLang="en-US" sz="2400" dirty="0" smtClean="0">
              <a:solidFill>
                <a:srgbClr val="006654"/>
              </a:solidFill>
            </a:endParaRPr>
          </a:p>
          <a:p>
            <a:pPr>
              <a:spcBef>
                <a:spcPct val="0"/>
              </a:spcBef>
              <a:buNone/>
            </a:pPr>
            <a:r>
              <a:rPr lang="en-GB" altLang="en-US" sz="2400" dirty="0" smtClean="0">
                <a:solidFill>
                  <a:srgbClr val="006654"/>
                </a:solidFill>
                <a:latin typeface="+mn-lt"/>
              </a:rPr>
              <a:t>Further information is available on Climate-ADAPT:</a:t>
            </a:r>
            <a:endParaRPr lang="en-GB" altLang="en-US" sz="2400" dirty="0">
              <a:solidFill>
                <a:srgbClr val="006654"/>
              </a:solidFill>
              <a:latin typeface="+mn-lt"/>
            </a:endParaRPr>
          </a:p>
          <a:p>
            <a:pPr>
              <a:spcBef>
                <a:spcPts val="600"/>
              </a:spcBef>
              <a:buNone/>
            </a:pPr>
            <a:r>
              <a:rPr lang="en-GB" altLang="en-US" sz="2000" u="sng" dirty="0" smtClean="0">
                <a:hlinkClick r:id="rId5"/>
              </a:rPr>
              <a:t>climate-adapt.eea.europa.eu</a:t>
            </a:r>
            <a:r>
              <a:rPr lang="en-GB" altLang="en-US" sz="2000" u="sng" dirty="0" smtClean="0"/>
              <a:t> </a:t>
            </a:r>
            <a:endParaRPr lang="en-GB" altLang="en-US" sz="2000" dirty="0"/>
          </a:p>
        </p:txBody>
      </p:sp>
      <p:sp>
        <p:nvSpPr>
          <p:cNvPr id="4" name="Rectangle 6"/>
          <p:cNvSpPr>
            <a:spLocks noChangeArrowheads="1"/>
          </p:cNvSpPr>
          <p:nvPr/>
        </p:nvSpPr>
        <p:spPr bwMode="auto">
          <a:xfrm>
            <a:off x="323850" y="6321425"/>
            <a:ext cx="2016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1800"/>
              </a:spcBef>
              <a:buFontTx/>
              <a:buNone/>
            </a:pPr>
            <a:r>
              <a:rPr lang="en-GB" altLang="en-US" sz="1800" dirty="0">
                <a:solidFill>
                  <a:srgbClr val="000000"/>
                </a:solidFill>
                <a:ea typeface="Verdana" panose="020B0604030504040204" pitchFamily="34" charset="0"/>
                <a:cs typeface="Verdana" panose="020B0604030504040204" pitchFamily="34" charset="0"/>
                <a:hlinkClick r:id="rId6"/>
              </a:rPr>
              <a:t>eea.europa.eu</a:t>
            </a:r>
            <a:endParaRPr lang="en-GB" altLang="en-US" sz="1800" dirty="0">
              <a:solidFill>
                <a:srgbClr val="000000"/>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49855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1012" y="0"/>
            <a:ext cx="9277350" cy="757646"/>
          </a:xfrm>
        </p:spPr>
        <p:txBody>
          <a:bodyPr anchor="ctr"/>
          <a:lstStyle/>
          <a:p>
            <a:pPr lvl="0" defTabSz="914400">
              <a:spcBef>
                <a:spcPct val="50000"/>
              </a:spcBef>
            </a:pPr>
            <a:r>
              <a:rPr lang="en-GB" sz="2400" dirty="0" smtClean="0">
                <a:solidFill>
                  <a:prstClr val="white"/>
                </a:solidFill>
                <a:latin typeface="+mj-lt"/>
                <a:cs typeface="Verdana"/>
              </a:rPr>
              <a:t>Timeline of 2016 EEA CCIV report</a:t>
            </a:r>
            <a:endParaRPr lang="en-GB" altLang="en-US" sz="2400" dirty="0">
              <a:solidFill>
                <a:prstClr val="white"/>
              </a:solidFill>
              <a:latin typeface="+mj-lt"/>
              <a:ea typeface="Verdana" panose="020B0604030504040204" pitchFamily="34" charset="0"/>
              <a:cs typeface="Verdana" panose="020B060403050404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622164283"/>
              </p:ext>
            </p:extLst>
          </p:nvPr>
        </p:nvGraphicFramePr>
        <p:xfrm>
          <a:off x="440609" y="962075"/>
          <a:ext cx="8938155" cy="5462016"/>
        </p:xfrm>
        <a:graphic>
          <a:graphicData uri="http://schemas.openxmlformats.org/drawingml/2006/table">
            <a:tbl>
              <a:tblPr firstRow="1" bandRow="1">
                <a:tableStyleId>{5C22544A-7EE6-4342-B048-85BDC9FD1C3A}</a:tableStyleId>
              </a:tblPr>
              <a:tblGrid>
                <a:gridCol w="1795517"/>
                <a:gridCol w="7142638"/>
              </a:tblGrid>
              <a:tr h="370840">
                <a:tc>
                  <a:txBody>
                    <a:bodyPr/>
                    <a:lstStyle/>
                    <a:p>
                      <a:pPr algn="l"/>
                      <a:r>
                        <a:rPr lang="de-DE" b="1" dirty="0" smtClean="0">
                          <a:solidFill>
                            <a:srgbClr val="017567"/>
                          </a:solidFill>
                        </a:rPr>
                        <a:t>June 2014</a:t>
                      </a:r>
                      <a:endParaRPr lang="en-GB" b="1" dirty="0">
                        <a:solidFill>
                          <a:srgbClr val="017567"/>
                        </a:solidFill>
                      </a:endParaRPr>
                    </a:p>
                  </a:txBody>
                  <a:tcPr>
                    <a:noFill/>
                  </a:tcPr>
                </a:tc>
                <a:tc>
                  <a:txBody>
                    <a:bodyPr/>
                    <a:lstStyle/>
                    <a:p>
                      <a:r>
                        <a:rPr lang="de-DE" b="1" dirty="0" smtClean="0">
                          <a:solidFill>
                            <a:srgbClr val="017567"/>
                          </a:solidFill>
                        </a:rPr>
                        <a:t>First</a:t>
                      </a:r>
                      <a:r>
                        <a:rPr lang="de-DE" b="1" baseline="0" dirty="0" smtClean="0">
                          <a:solidFill>
                            <a:srgbClr val="017567"/>
                          </a:solidFill>
                        </a:rPr>
                        <a:t> d</a:t>
                      </a:r>
                      <a:r>
                        <a:rPr lang="de-DE" b="1" dirty="0" smtClean="0">
                          <a:solidFill>
                            <a:srgbClr val="017567"/>
                          </a:solidFill>
                        </a:rPr>
                        <a:t>iscussion at Eionet</a:t>
                      </a:r>
                      <a:r>
                        <a:rPr lang="de-DE" b="1" baseline="0" dirty="0" smtClean="0">
                          <a:solidFill>
                            <a:srgbClr val="017567"/>
                          </a:solidFill>
                        </a:rPr>
                        <a:t> meeting</a:t>
                      </a:r>
                      <a:endParaRPr lang="en-GB" b="1" dirty="0">
                        <a:solidFill>
                          <a:srgbClr val="017567"/>
                        </a:solidFill>
                      </a:endParaRPr>
                    </a:p>
                  </a:txBody>
                  <a:tcPr>
                    <a:noFill/>
                  </a:tcPr>
                </a:tc>
              </a:tr>
              <a:tr h="370840">
                <a:tc>
                  <a:txBody>
                    <a:bodyPr/>
                    <a:lstStyle/>
                    <a:p>
                      <a:pPr algn="l"/>
                      <a:r>
                        <a:rPr lang="de-DE" b="1" dirty="0" smtClean="0">
                          <a:solidFill>
                            <a:srgbClr val="017567"/>
                          </a:solidFill>
                        </a:rPr>
                        <a:t>Sept. 2014</a:t>
                      </a:r>
                      <a:endParaRPr lang="en-GB" b="1" dirty="0">
                        <a:solidFill>
                          <a:srgbClr val="017567"/>
                        </a:solidFill>
                      </a:endParaRPr>
                    </a:p>
                  </a:txBody>
                  <a:tcPr>
                    <a:noFill/>
                  </a:tcPr>
                </a:tc>
                <a:tc>
                  <a:txBody>
                    <a:bodyPr/>
                    <a:lstStyle/>
                    <a:p>
                      <a:r>
                        <a:rPr lang="de-DE" b="1" dirty="0" smtClean="0">
                          <a:solidFill>
                            <a:srgbClr val="017567"/>
                          </a:solidFill>
                        </a:rPr>
                        <a:t>Stakeholder survey</a:t>
                      </a:r>
                      <a:endParaRPr lang="en-GB" b="1" dirty="0">
                        <a:solidFill>
                          <a:srgbClr val="017567"/>
                        </a:solidFill>
                      </a:endParaRPr>
                    </a:p>
                  </a:txBody>
                  <a:tcPr>
                    <a:noFill/>
                  </a:tcPr>
                </a:tc>
              </a:tr>
              <a:tr h="370840">
                <a:tc>
                  <a:txBody>
                    <a:bodyPr/>
                    <a:lstStyle/>
                    <a:p>
                      <a:pPr algn="l"/>
                      <a:r>
                        <a:rPr lang="de-DE" b="1" dirty="0" smtClean="0">
                          <a:solidFill>
                            <a:srgbClr val="017567"/>
                          </a:solidFill>
                        </a:rPr>
                        <a:t>Dec. 2014</a:t>
                      </a:r>
                      <a:endParaRPr lang="en-GB" b="1" dirty="0">
                        <a:solidFill>
                          <a:srgbClr val="017567"/>
                        </a:solidFill>
                      </a:endParaRPr>
                    </a:p>
                  </a:txBody>
                  <a:tcPr>
                    <a:noFill/>
                  </a:tcPr>
                </a:tc>
                <a:tc>
                  <a:txBody>
                    <a:bodyPr/>
                    <a:lstStyle/>
                    <a:p>
                      <a:r>
                        <a:rPr lang="de-DE" b="1" dirty="0" smtClean="0">
                          <a:solidFill>
                            <a:srgbClr val="017567"/>
                          </a:solidFill>
                        </a:rPr>
                        <a:t>Project plan agreed</a:t>
                      </a:r>
                      <a:endParaRPr lang="en-GB" b="1" dirty="0">
                        <a:solidFill>
                          <a:srgbClr val="017567"/>
                        </a:solidFill>
                      </a:endParaRPr>
                    </a:p>
                  </a:txBody>
                  <a:tcPr>
                    <a:noFill/>
                  </a:tcPr>
                </a:tc>
              </a:tr>
              <a:tr h="370840">
                <a:tc>
                  <a:txBody>
                    <a:bodyPr/>
                    <a:lstStyle/>
                    <a:p>
                      <a:pPr algn="l"/>
                      <a:r>
                        <a:rPr lang="de-DE" b="1" dirty="0" smtClean="0">
                          <a:solidFill>
                            <a:srgbClr val="017567"/>
                          </a:solidFill>
                        </a:rPr>
                        <a:t>Febr.</a:t>
                      </a:r>
                      <a:r>
                        <a:rPr lang="de-DE" b="1" baseline="0" dirty="0" smtClean="0">
                          <a:solidFill>
                            <a:srgbClr val="017567"/>
                          </a:solidFill>
                        </a:rPr>
                        <a:t> 2015</a:t>
                      </a:r>
                      <a:endParaRPr lang="en-GB" b="1" dirty="0">
                        <a:solidFill>
                          <a:srgbClr val="017567"/>
                        </a:solidFill>
                      </a:endParaRPr>
                    </a:p>
                  </a:txBody>
                  <a:tcPr>
                    <a:noFill/>
                  </a:tcPr>
                </a:tc>
                <a:tc>
                  <a:txBody>
                    <a:bodyPr/>
                    <a:lstStyle/>
                    <a:p>
                      <a:r>
                        <a:rPr lang="de-DE" b="1" dirty="0" smtClean="0">
                          <a:solidFill>
                            <a:srgbClr val="017567"/>
                          </a:solidFill>
                        </a:rPr>
                        <a:t>Presentation to EEA Scientific Committee</a:t>
                      </a:r>
                      <a:endParaRPr lang="en-GB" b="1" dirty="0">
                        <a:solidFill>
                          <a:srgbClr val="017567"/>
                        </a:solidFill>
                      </a:endParaRPr>
                    </a:p>
                  </a:txBody>
                  <a:tcPr>
                    <a:noFill/>
                  </a:tcPr>
                </a:tc>
              </a:tr>
              <a:tr h="370840">
                <a:tc>
                  <a:txBody>
                    <a:bodyPr/>
                    <a:lstStyle/>
                    <a:p>
                      <a:pPr algn="l"/>
                      <a:r>
                        <a:rPr lang="de-DE" b="1" dirty="0" smtClean="0">
                          <a:solidFill>
                            <a:srgbClr val="017567"/>
                          </a:solidFill>
                        </a:rPr>
                        <a:t>March 2015</a:t>
                      </a:r>
                      <a:endParaRPr lang="en-GB" b="1" dirty="0">
                        <a:solidFill>
                          <a:srgbClr val="017567"/>
                        </a:solidFill>
                      </a:endParaRPr>
                    </a:p>
                  </a:txBody>
                  <a:tcPr>
                    <a:noFill/>
                  </a:tcPr>
                </a:tc>
                <a:tc>
                  <a:txBody>
                    <a:bodyPr/>
                    <a:lstStyle/>
                    <a:p>
                      <a:pPr>
                        <a:lnSpc>
                          <a:spcPct val="120000"/>
                        </a:lnSpc>
                      </a:pPr>
                      <a:r>
                        <a:rPr lang="de-DE" b="1" dirty="0" smtClean="0">
                          <a:solidFill>
                            <a:srgbClr val="017567"/>
                          </a:solidFill>
                        </a:rPr>
                        <a:t>Expert workshop on extreme climate events</a:t>
                      </a:r>
                    </a:p>
                    <a:p>
                      <a:pPr>
                        <a:lnSpc>
                          <a:spcPct val="120000"/>
                        </a:lnSpc>
                      </a:pPr>
                      <a:r>
                        <a:rPr lang="de-DE" b="1" dirty="0" smtClean="0">
                          <a:solidFill>
                            <a:srgbClr val="017567"/>
                          </a:solidFill>
                        </a:rPr>
                        <a:t>First</a:t>
                      </a:r>
                      <a:r>
                        <a:rPr lang="de-DE" b="1" baseline="0" dirty="0" smtClean="0">
                          <a:solidFill>
                            <a:srgbClr val="017567"/>
                          </a:solidFill>
                        </a:rPr>
                        <a:t> meeting of Advisory Group</a:t>
                      </a:r>
                      <a:endParaRPr lang="en-GB" b="1" dirty="0">
                        <a:solidFill>
                          <a:srgbClr val="017567"/>
                        </a:solidFill>
                      </a:endParaRPr>
                    </a:p>
                  </a:txBody>
                  <a:tcPr>
                    <a:noFill/>
                  </a:tcPr>
                </a:tc>
              </a:tr>
              <a:tr h="370840">
                <a:tc>
                  <a:txBody>
                    <a:bodyPr/>
                    <a:lstStyle/>
                    <a:p>
                      <a:pPr algn="l"/>
                      <a:r>
                        <a:rPr lang="de-DE" b="1" dirty="0" smtClean="0">
                          <a:solidFill>
                            <a:srgbClr val="017567"/>
                          </a:solidFill>
                        </a:rPr>
                        <a:t>Sept.</a:t>
                      </a:r>
                      <a:r>
                        <a:rPr lang="de-DE" b="1" baseline="0" dirty="0" smtClean="0">
                          <a:solidFill>
                            <a:srgbClr val="017567"/>
                          </a:solidFill>
                        </a:rPr>
                        <a:t> 2015</a:t>
                      </a:r>
                      <a:endParaRPr lang="en-GB" b="1" dirty="0">
                        <a:solidFill>
                          <a:srgbClr val="017567"/>
                        </a:solidFill>
                      </a:endParaRPr>
                    </a:p>
                  </a:txBody>
                  <a:tcPr>
                    <a:noFill/>
                  </a:tcPr>
                </a:tc>
                <a:tc>
                  <a:txBody>
                    <a:bodyPr/>
                    <a:lstStyle/>
                    <a:p>
                      <a:r>
                        <a:rPr lang="de-DE" b="1" dirty="0" smtClean="0">
                          <a:solidFill>
                            <a:srgbClr val="017567"/>
                          </a:solidFill>
                        </a:rPr>
                        <a:t>First draft report sent for expert </a:t>
                      </a:r>
                      <a:r>
                        <a:rPr lang="de-DE" b="1" baseline="0" dirty="0" smtClean="0">
                          <a:solidFill>
                            <a:srgbClr val="017567"/>
                          </a:solidFill>
                        </a:rPr>
                        <a:t>review</a:t>
                      </a:r>
                      <a:endParaRPr lang="en-GB" b="1" dirty="0">
                        <a:solidFill>
                          <a:srgbClr val="017567"/>
                        </a:solidFill>
                      </a:endParaRPr>
                    </a:p>
                  </a:txBody>
                  <a:tcPr>
                    <a:noFill/>
                  </a:tcPr>
                </a:tc>
              </a:tr>
              <a:tr h="370840">
                <a:tc>
                  <a:txBody>
                    <a:bodyPr/>
                    <a:lstStyle/>
                    <a:p>
                      <a:pPr algn="l"/>
                      <a:r>
                        <a:rPr lang="de-DE" b="1" dirty="0" smtClean="0">
                          <a:solidFill>
                            <a:srgbClr val="017567"/>
                          </a:solidFill>
                        </a:rPr>
                        <a:t>Oct. 2015</a:t>
                      </a:r>
                      <a:endParaRPr lang="en-GB" b="1" dirty="0">
                        <a:solidFill>
                          <a:srgbClr val="017567"/>
                        </a:solidFill>
                      </a:endParaRPr>
                    </a:p>
                  </a:txBody>
                  <a:tcPr>
                    <a:noFill/>
                  </a:tcPr>
                </a:tc>
                <a:tc>
                  <a:txBody>
                    <a:bodyPr/>
                    <a:lstStyle/>
                    <a:p>
                      <a:r>
                        <a:rPr lang="de-DE" b="1" dirty="0" smtClean="0">
                          <a:solidFill>
                            <a:srgbClr val="017567"/>
                          </a:solidFill>
                        </a:rPr>
                        <a:t>Second meeting of Advisory Group</a:t>
                      </a:r>
                      <a:endParaRPr lang="en-GB" b="1" dirty="0">
                        <a:solidFill>
                          <a:srgbClr val="017567"/>
                        </a:solidFill>
                      </a:endParaRPr>
                    </a:p>
                  </a:txBody>
                  <a:tcPr>
                    <a:noFill/>
                  </a:tcPr>
                </a:tc>
              </a:tr>
              <a:tr h="0">
                <a:tc>
                  <a:txBody>
                    <a:bodyPr/>
                    <a:lstStyle/>
                    <a:p>
                      <a:pPr algn="l"/>
                      <a:r>
                        <a:rPr lang="de-DE" b="1" dirty="0" smtClean="0">
                          <a:solidFill>
                            <a:srgbClr val="017567"/>
                          </a:solidFill>
                        </a:rPr>
                        <a:t>Febr.</a:t>
                      </a:r>
                      <a:r>
                        <a:rPr lang="de-DE" b="1" baseline="0" dirty="0" smtClean="0">
                          <a:solidFill>
                            <a:srgbClr val="017567"/>
                          </a:solidFill>
                        </a:rPr>
                        <a:t> 2016</a:t>
                      </a:r>
                      <a:endParaRPr lang="en-GB" b="1" dirty="0">
                        <a:solidFill>
                          <a:srgbClr val="017567"/>
                        </a:solidFill>
                      </a:endParaRPr>
                    </a:p>
                  </a:txBody>
                  <a:tcPr>
                    <a:noFill/>
                  </a:tcPr>
                </a:tc>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lang="de-DE" b="1" dirty="0" smtClean="0">
                          <a:solidFill>
                            <a:srgbClr val="017567"/>
                          </a:solidFill>
                        </a:rPr>
                        <a:t>Second draft report sent for expert</a:t>
                      </a:r>
                      <a:r>
                        <a:rPr lang="de-DE" b="1" baseline="0" dirty="0" smtClean="0">
                          <a:solidFill>
                            <a:srgbClr val="017567"/>
                          </a:solidFill>
                        </a:rPr>
                        <a:t> and Eionet review</a:t>
                      </a:r>
                      <a:endParaRPr lang="en-GB" b="1" dirty="0" smtClean="0">
                        <a:solidFill>
                          <a:srgbClr val="017567"/>
                        </a:solidFill>
                      </a:endParaRPr>
                    </a:p>
                  </a:txBody>
                  <a:tcPr>
                    <a:noFill/>
                  </a:tcPr>
                </a:tc>
              </a:tr>
              <a:tr h="303953">
                <a:tc>
                  <a:txBody>
                    <a:bodyPr/>
                    <a:lstStyle/>
                    <a:p>
                      <a:pPr algn="l"/>
                      <a:r>
                        <a:rPr lang="de-DE" b="1" dirty="0" smtClean="0">
                          <a:solidFill>
                            <a:srgbClr val="017567"/>
                          </a:solidFill>
                        </a:rPr>
                        <a:t>June 2016</a:t>
                      </a:r>
                      <a:endParaRPr lang="en-GB" b="1" dirty="0">
                        <a:solidFill>
                          <a:srgbClr val="017567"/>
                        </a:solidFill>
                      </a:endParaRPr>
                    </a:p>
                  </a:txBody>
                  <a:tcPr>
                    <a:noFill/>
                  </a:tcPr>
                </a:tc>
                <a:tc>
                  <a:txBody>
                    <a:bodyPr/>
                    <a:lstStyle/>
                    <a:p>
                      <a:r>
                        <a:rPr lang="de-DE" b="1" dirty="0" smtClean="0">
                          <a:solidFill>
                            <a:srgbClr val="017567"/>
                          </a:solidFill>
                        </a:rPr>
                        <a:t>Final draft report sent for language editing</a:t>
                      </a:r>
                      <a:endParaRPr lang="en-GB" b="1" dirty="0">
                        <a:solidFill>
                          <a:srgbClr val="017567"/>
                        </a:solidFill>
                      </a:endParaRPr>
                    </a:p>
                  </a:txBody>
                  <a:tcPr>
                    <a:noFill/>
                  </a:tcPr>
                </a:tc>
              </a:tr>
              <a:tr h="242147">
                <a:tc>
                  <a:txBody>
                    <a:bodyPr/>
                    <a:lstStyle/>
                    <a:p>
                      <a:pPr algn="l"/>
                      <a:r>
                        <a:rPr lang="de-DE" b="1" dirty="0" smtClean="0">
                          <a:solidFill>
                            <a:srgbClr val="017567"/>
                          </a:solidFill>
                        </a:rPr>
                        <a:t>Sept. 2016</a:t>
                      </a:r>
                      <a:endParaRPr lang="en-GB" b="1" dirty="0">
                        <a:solidFill>
                          <a:srgbClr val="017567"/>
                        </a:solidFill>
                      </a:endParaRPr>
                    </a:p>
                  </a:txBody>
                  <a:tcPr>
                    <a:noFill/>
                  </a:tcPr>
                </a:tc>
                <a:tc>
                  <a:txBody>
                    <a:bodyPr/>
                    <a:lstStyle/>
                    <a:p>
                      <a:r>
                        <a:rPr lang="de-DE" b="1" dirty="0" smtClean="0">
                          <a:solidFill>
                            <a:srgbClr val="017567"/>
                          </a:solidFill>
                        </a:rPr>
                        <a:t>Final report sent for</a:t>
                      </a:r>
                      <a:r>
                        <a:rPr lang="de-DE" b="1" baseline="0" dirty="0" smtClean="0">
                          <a:solidFill>
                            <a:srgbClr val="017567"/>
                          </a:solidFill>
                        </a:rPr>
                        <a:t> layout</a:t>
                      </a:r>
                      <a:endParaRPr lang="en-GB" b="1" dirty="0">
                        <a:solidFill>
                          <a:srgbClr val="017567"/>
                        </a:solidFill>
                      </a:endParaRPr>
                    </a:p>
                  </a:txBody>
                  <a:tcPr>
                    <a:noFill/>
                  </a:tcPr>
                </a:tc>
              </a:tr>
              <a:tr h="180340">
                <a:tc>
                  <a:txBody>
                    <a:bodyPr/>
                    <a:lstStyle/>
                    <a:p>
                      <a:pPr algn="l"/>
                      <a:r>
                        <a:rPr lang="de-DE" b="1" dirty="0" smtClean="0">
                          <a:solidFill>
                            <a:srgbClr val="017567"/>
                          </a:solidFill>
                        </a:rPr>
                        <a:t>Dec. 2016</a:t>
                      </a:r>
                      <a:endParaRPr lang="en-GB" b="1" dirty="0">
                        <a:solidFill>
                          <a:srgbClr val="017567"/>
                        </a:solidFill>
                      </a:endParaRPr>
                    </a:p>
                  </a:txBody>
                  <a:tcPr>
                    <a:noFill/>
                  </a:tcPr>
                </a:tc>
                <a:tc>
                  <a:txBody>
                    <a:bodyPr/>
                    <a:lstStyle/>
                    <a:p>
                      <a:r>
                        <a:rPr lang="de-DE" b="1" dirty="0" smtClean="0">
                          <a:solidFill>
                            <a:srgbClr val="017567"/>
                          </a:solidFill>
                        </a:rPr>
                        <a:t>Report printed</a:t>
                      </a:r>
                    </a:p>
                    <a:p>
                      <a:r>
                        <a:rPr lang="de-DE" b="1" dirty="0" smtClean="0">
                          <a:solidFill>
                            <a:srgbClr val="017567"/>
                          </a:solidFill>
                        </a:rPr>
                        <a:t>35</a:t>
                      </a:r>
                      <a:r>
                        <a:rPr lang="de-DE" b="1" baseline="0" dirty="0" smtClean="0">
                          <a:solidFill>
                            <a:srgbClr val="017567"/>
                          </a:solidFill>
                        </a:rPr>
                        <a:t> indicators published online</a:t>
                      </a:r>
                      <a:endParaRPr lang="en-GB" b="1" dirty="0">
                        <a:solidFill>
                          <a:srgbClr val="017567"/>
                        </a:solidFill>
                      </a:endParaRPr>
                    </a:p>
                  </a:txBody>
                  <a:tcPr>
                    <a:noFill/>
                  </a:tcPr>
                </a:tc>
              </a:tr>
              <a:tr h="118533">
                <a:tc>
                  <a:txBody>
                    <a:bodyPr/>
                    <a:lstStyle/>
                    <a:p>
                      <a:pPr algn="l"/>
                      <a:r>
                        <a:rPr lang="de-DE" b="1" dirty="0" smtClean="0">
                          <a:solidFill>
                            <a:srgbClr val="017567"/>
                          </a:solidFill>
                        </a:rPr>
                        <a:t>Jan. 2017</a:t>
                      </a:r>
                      <a:endParaRPr lang="en-GB" b="1" dirty="0">
                        <a:solidFill>
                          <a:srgbClr val="017567"/>
                        </a:solidFill>
                      </a:endParaRPr>
                    </a:p>
                  </a:txBody>
                  <a:tcPr>
                    <a:noFill/>
                  </a:tcPr>
                </a:tc>
                <a:tc>
                  <a:txBody>
                    <a:bodyPr/>
                    <a:lstStyle/>
                    <a:p>
                      <a:pPr>
                        <a:lnSpc>
                          <a:spcPct val="120000"/>
                        </a:lnSpc>
                      </a:pPr>
                      <a:r>
                        <a:rPr lang="de-DE" b="1" dirty="0" smtClean="0">
                          <a:solidFill>
                            <a:srgbClr val="017567"/>
                          </a:solidFill>
                        </a:rPr>
                        <a:t>Brochure,</a:t>
                      </a:r>
                      <a:r>
                        <a:rPr lang="de-DE" b="1" baseline="0" dirty="0" smtClean="0">
                          <a:solidFill>
                            <a:srgbClr val="017567"/>
                          </a:solidFill>
                        </a:rPr>
                        <a:t> animation and press highlight (in all EEA languages)</a:t>
                      </a:r>
                    </a:p>
                    <a:p>
                      <a:pPr>
                        <a:lnSpc>
                          <a:spcPct val="120000"/>
                        </a:lnSpc>
                      </a:pPr>
                      <a:r>
                        <a:rPr lang="de-DE" b="1" baseline="0" dirty="0" smtClean="0">
                          <a:solidFill>
                            <a:srgbClr val="017567"/>
                          </a:solidFill>
                        </a:rPr>
                        <a:t>Launch event in Brussels</a:t>
                      </a:r>
                      <a:endParaRPr lang="en-GB" b="1" dirty="0">
                        <a:solidFill>
                          <a:srgbClr val="017567"/>
                        </a:solidFill>
                      </a:endParaRPr>
                    </a:p>
                  </a:txBody>
                  <a:tcPr>
                    <a:noFill/>
                  </a:tcPr>
                </a:tc>
              </a:tr>
            </a:tbl>
          </a:graphicData>
        </a:graphic>
      </p:graphicFrame>
    </p:spTree>
    <p:extLst>
      <p:ext uri="{BB962C8B-B14F-4D97-AF65-F5344CB8AC3E}">
        <p14:creationId xmlns:p14="http://schemas.microsoft.com/office/powerpoint/2010/main" val="21471661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1012" y="0"/>
            <a:ext cx="9277350" cy="757646"/>
          </a:xfrm>
        </p:spPr>
        <p:txBody>
          <a:bodyPr anchor="ctr"/>
          <a:lstStyle/>
          <a:p>
            <a:pPr lvl="0" defTabSz="914400">
              <a:spcBef>
                <a:spcPct val="50000"/>
              </a:spcBef>
            </a:pPr>
            <a:r>
              <a:rPr lang="en-GB" sz="2400" dirty="0" smtClean="0">
                <a:solidFill>
                  <a:prstClr val="white"/>
                </a:solidFill>
                <a:latin typeface="+mj-lt"/>
                <a:cs typeface="Verdana"/>
              </a:rPr>
              <a:t>What is new in the 2016 </a:t>
            </a:r>
            <a:r>
              <a:rPr lang="en-GB" sz="2400" dirty="0">
                <a:solidFill>
                  <a:prstClr val="white"/>
                </a:solidFill>
                <a:latin typeface="+mj-lt"/>
                <a:cs typeface="Verdana"/>
              </a:rPr>
              <a:t>EEA </a:t>
            </a:r>
            <a:r>
              <a:rPr lang="en-GB" sz="2400" dirty="0" smtClean="0">
                <a:solidFill>
                  <a:prstClr val="white"/>
                </a:solidFill>
                <a:latin typeface="+mj-lt"/>
                <a:cs typeface="Verdana"/>
              </a:rPr>
              <a:t>CCIV report ?</a:t>
            </a:r>
            <a:endParaRPr lang="en-GB" altLang="en-US" sz="2400" dirty="0">
              <a:solidFill>
                <a:prstClr val="white"/>
              </a:solidFill>
              <a:latin typeface="+mj-lt"/>
              <a:ea typeface="Verdana" panose="020B0604030504040204" pitchFamily="34" charset="0"/>
              <a:cs typeface="Verdana" panose="020B0604030504040204" pitchFamily="34" charset="0"/>
            </a:endParaRPr>
          </a:p>
        </p:txBody>
      </p:sp>
      <p:sp>
        <p:nvSpPr>
          <p:cNvPr id="12" name="Rectangle 11"/>
          <p:cNvSpPr/>
          <p:nvPr/>
        </p:nvSpPr>
        <p:spPr>
          <a:xfrm>
            <a:off x="148855" y="943523"/>
            <a:ext cx="9560223" cy="5293757"/>
          </a:xfrm>
          <a:prstGeom prst="rect">
            <a:avLst/>
          </a:prstGeom>
        </p:spPr>
        <p:txBody>
          <a:bodyPr wrap="square">
            <a:spAutoFit/>
          </a:bodyPr>
          <a:lstStyle/>
          <a:p>
            <a:pPr marL="457200" indent="-457200" defTabSz="449263" fontAlgn="base">
              <a:spcBef>
                <a:spcPts val="600"/>
              </a:spcBef>
              <a:spcAft>
                <a:spcPts val="600"/>
              </a:spcAft>
              <a:buSzPct val="100000"/>
              <a:buFont typeface="+mj-lt"/>
              <a:buAutoNum type="arabicPeriod"/>
            </a:pPr>
            <a:r>
              <a:rPr lang="en-GB" sz="2000" b="1" i="1" dirty="0" smtClean="0">
                <a:solidFill>
                  <a:srgbClr val="016357"/>
                </a:solidFill>
              </a:rPr>
              <a:t>All </a:t>
            </a:r>
            <a:r>
              <a:rPr lang="en-GB" sz="2000" b="1" i="1" dirty="0">
                <a:solidFill>
                  <a:srgbClr val="016357"/>
                </a:solidFill>
              </a:rPr>
              <a:t>key findings from </a:t>
            </a:r>
            <a:r>
              <a:rPr lang="en-GB" sz="2000" b="1" i="1" dirty="0" smtClean="0">
                <a:solidFill>
                  <a:srgbClr val="016357"/>
                </a:solidFill>
              </a:rPr>
              <a:t>the 2012 EEA CCIV report are </a:t>
            </a:r>
            <a:r>
              <a:rPr lang="en-GB" sz="2000" b="1" i="1" dirty="0">
                <a:solidFill>
                  <a:srgbClr val="016357"/>
                </a:solidFill>
              </a:rPr>
              <a:t>still </a:t>
            </a:r>
            <a:r>
              <a:rPr lang="en-GB" sz="2000" b="1" i="1" dirty="0" smtClean="0">
                <a:solidFill>
                  <a:srgbClr val="016357"/>
                </a:solidFill>
              </a:rPr>
              <a:t>valid</a:t>
            </a:r>
            <a:endParaRPr lang="en-GB" sz="2000" b="1" i="1" dirty="0">
              <a:solidFill>
                <a:srgbClr val="016357"/>
              </a:solidFill>
            </a:endParaRPr>
          </a:p>
          <a:p>
            <a:pPr marL="457200" indent="-457200" defTabSz="449263" fontAlgn="base">
              <a:spcBef>
                <a:spcPts val="600"/>
              </a:spcBef>
              <a:spcAft>
                <a:spcPts val="600"/>
              </a:spcAft>
              <a:buSzPct val="100000"/>
              <a:buFont typeface="+mj-lt"/>
              <a:buAutoNum type="arabicPeriod"/>
            </a:pPr>
            <a:r>
              <a:rPr lang="en-GB" sz="2000" b="1" dirty="0" smtClean="0">
                <a:solidFill>
                  <a:srgbClr val="016357"/>
                </a:solidFill>
              </a:rPr>
              <a:t>Several long-term climate </a:t>
            </a:r>
            <a:r>
              <a:rPr lang="en-GB" sz="2000" b="1" dirty="0">
                <a:solidFill>
                  <a:srgbClr val="016357"/>
                </a:solidFill>
              </a:rPr>
              <a:t>records </a:t>
            </a:r>
            <a:r>
              <a:rPr lang="en-GB" sz="2000" b="1" dirty="0" smtClean="0">
                <a:solidFill>
                  <a:srgbClr val="016357"/>
                </a:solidFill>
              </a:rPr>
              <a:t>have been broken since 2014 </a:t>
            </a:r>
            <a:br>
              <a:rPr lang="en-GB" sz="2000" b="1" dirty="0" smtClean="0">
                <a:solidFill>
                  <a:srgbClr val="016357"/>
                </a:solidFill>
              </a:rPr>
            </a:br>
            <a:r>
              <a:rPr lang="en-GB" sz="2000" dirty="0" smtClean="0">
                <a:solidFill>
                  <a:srgbClr val="016357"/>
                </a:solidFill>
              </a:rPr>
              <a:t>(</a:t>
            </a:r>
            <a:r>
              <a:rPr lang="en-GB" sz="2000" dirty="0">
                <a:solidFill>
                  <a:srgbClr val="016357"/>
                </a:solidFill>
              </a:rPr>
              <a:t>e.g. global and European </a:t>
            </a:r>
            <a:r>
              <a:rPr lang="en-GB" sz="2000" dirty="0" smtClean="0">
                <a:solidFill>
                  <a:srgbClr val="016357"/>
                </a:solidFill>
              </a:rPr>
              <a:t>temperatures, </a:t>
            </a:r>
            <a:r>
              <a:rPr lang="en-GB" sz="2000" dirty="0">
                <a:solidFill>
                  <a:srgbClr val="016357"/>
                </a:solidFill>
              </a:rPr>
              <a:t>global sea level, Arctic sea ice</a:t>
            </a:r>
            <a:r>
              <a:rPr lang="en-GB" sz="2000" dirty="0" smtClean="0">
                <a:solidFill>
                  <a:srgbClr val="016357"/>
                </a:solidFill>
              </a:rPr>
              <a:t>).</a:t>
            </a:r>
            <a:r>
              <a:rPr lang="en-GB" sz="2000" b="1" dirty="0" smtClean="0">
                <a:solidFill>
                  <a:srgbClr val="016357"/>
                </a:solidFill>
              </a:rPr>
              <a:t> </a:t>
            </a:r>
          </a:p>
          <a:p>
            <a:pPr marL="457200" indent="-457200" defTabSz="449263" fontAlgn="base">
              <a:spcBef>
                <a:spcPts val="600"/>
              </a:spcBef>
              <a:spcAft>
                <a:spcPts val="600"/>
              </a:spcAft>
              <a:buSzPct val="100000"/>
              <a:buFont typeface="+mj-lt"/>
              <a:buAutoNum type="arabicPeriod"/>
            </a:pPr>
            <a:r>
              <a:rPr lang="en-GB" sz="2000" b="1" dirty="0" smtClean="0">
                <a:solidFill>
                  <a:srgbClr val="016357"/>
                </a:solidFill>
              </a:rPr>
              <a:t>Attribution of observed changes in extreme </a:t>
            </a:r>
            <a:r>
              <a:rPr lang="en-GB" sz="2000" b="1" dirty="0">
                <a:solidFill>
                  <a:srgbClr val="016357"/>
                </a:solidFill>
              </a:rPr>
              <a:t>weather events </a:t>
            </a:r>
            <a:r>
              <a:rPr lang="en-GB" sz="2000" b="1" dirty="0" smtClean="0">
                <a:solidFill>
                  <a:srgbClr val="016357"/>
                </a:solidFill>
              </a:rPr>
              <a:t>to global climate change has improved</a:t>
            </a:r>
            <a:r>
              <a:rPr lang="en-GB" sz="2000" b="1" dirty="0">
                <a:solidFill>
                  <a:srgbClr val="016357"/>
                </a:solidFill>
              </a:rPr>
              <a:t> </a:t>
            </a:r>
            <a:r>
              <a:rPr lang="en-GB" sz="2000" dirty="0" smtClean="0">
                <a:solidFill>
                  <a:srgbClr val="016357"/>
                </a:solidFill>
              </a:rPr>
              <a:t>(e.g. observed increase in heavy precipitation)</a:t>
            </a:r>
            <a:endParaRPr lang="en-GB" sz="2000" dirty="0">
              <a:solidFill>
                <a:srgbClr val="016357"/>
              </a:solidFill>
            </a:endParaRPr>
          </a:p>
          <a:p>
            <a:pPr marL="457200" indent="-457200" defTabSz="449263" fontAlgn="base">
              <a:spcBef>
                <a:spcPts val="600"/>
              </a:spcBef>
              <a:spcAft>
                <a:spcPts val="600"/>
              </a:spcAft>
              <a:buSzPct val="100000"/>
              <a:buFont typeface="+mj-lt"/>
              <a:buAutoNum type="arabicPeriod"/>
            </a:pPr>
            <a:r>
              <a:rPr lang="en-GB" sz="2000" b="1" dirty="0" smtClean="0">
                <a:solidFill>
                  <a:srgbClr val="016357"/>
                </a:solidFill>
              </a:rPr>
              <a:t>Attribution of observed impacts to climate </a:t>
            </a:r>
            <a:r>
              <a:rPr lang="en-GB" sz="2000" b="1" dirty="0">
                <a:solidFill>
                  <a:srgbClr val="016357"/>
                </a:solidFill>
              </a:rPr>
              <a:t>change </a:t>
            </a:r>
            <a:r>
              <a:rPr lang="en-GB" sz="2000" b="1" dirty="0" smtClean="0">
                <a:solidFill>
                  <a:srgbClr val="016357"/>
                </a:solidFill>
              </a:rPr>
              <a:t>has improved </a:t>
            </a:r>
            <a:br>
              <a:rPr lang="en-GB" sz="2000" b="1" dirty="0" smtClean="0">
                <a:solidFill>
                  <a:srgbClr val="016357"/>
                </a:solidFill>
              </a:rPr>
            </a:br>
            <a:r>
              <a:rPr lang="en-NZ" dirty="0">
                <a:solidFill>
                  <a:srgbClr val="016357"/>
                </a:solidFill>
              </a:rPr>
              <a:t>(e.g. disease </a:t>
            </a:r>
            <a:r>
              <a:rPr lang="en-NZ" dirty="0" smtClean="0">
                <a:solidFill>
                  <a:srgbClr val="016357"/>
                </a:solidFill>
              </a:rPr>
              <a:t>outbreaks, </a:t>
            </a:r>
            <a:r>
              <a:rPr lang="en-NZ" dirty="0">
                <a:solidFill>
                  <a:srgbClr val="016357"/>
                </a:solidFill>
              </a:rPr>
              <a:t>migration of tree species, </a:t>
            </a:r>
            <a:r>
              <a:rPr lang="en-NZ" dirty="0" smtClean="0">
                <a:solidFill>
                  <a:srgbClr val="016357"/>
                </a:solidFill>
              </a:rPr>
              <a:t>establishment </a:t>
            </a:r>
            <a:r>
              <a:rPr lang="en-NZ" dirty="0">
                <a:solidFill>
                  <a:srgbClr val="016357"/>
                </a:solidFill>
              </a:rPr>
              <a:t>of invasive </a:t>
            </a:r>
            <a:r>
              <a:rPr lang="en-NZ" dirty="0" smtClean="0">
                <a:solidFill>
                  <a:srgbClr val="016357"/>
                </a:solidFill>
              </a:rPr>
              <a:t>species)</a:t>
            </a:r>
            <a:endParaRPr lang="en-NZ" dirty="0">
              <a:solidFill>
                <a:srgbClr val="016357"/>
              </a:solidFill>
            </a:endParaRPr>
          </a:p>
          <a:p>
            <a:pPr marL="457200" indent="-457200" defTabSz="449263" fontAlgn="base">
              <a:spcBef>
                <a:spcPts val="600"/>
              </a:spcBef>
              <a:spcAft>
                <a:spcPts val="600"/>
              </a:spcAft>
              <a:buSzPct val="100000"/>
              <a:buFont typeface="+mj-lt"/>
              <a:buAutoNum type="arabicPeriod"/>
            </a:pPr>
            <a:r>
              <a:rPr lang="en-NZ" sz="2000" b="1" dirty="0">
                <a:solidFill>
                  <a:srgbClr val="016357"/>
                </a:solidFill>
              </a:rPr>
              <a:t>Evidence of future increases of climatic hazards in </a:t>
            </a:r>
            <a:r>
              <a:rPr lang="en-NZ" sz="2000" b="1" dirty="0" smtClean="0">
                <a:solidFill>
                  <a:srgbClr val="016357"/>
                </a:solidFill>
              </a:rPr>
              <a:t>European </a:t>
            </a:r>
            <a:r>
              <a:rPr lang="en-NZ" sz="2000" b="1" dirty="0">
                <a:solidFill>
                  <a:srgbClr val="016357"/>
                </a:solidFill>
              </a:rPr>
              <a:t>regions has strengthened </a:t>
            </a:r>
            <a:r>
              <a:rPr lang="en-NZ" sz="2000" dirty="0">
                <a:solidFill>
                  <a:srgbClr val="016357"/>
                </a:solidFill>
              </a:rPr>
              <a:t>(e.g. heat waves, droughts, top wind speeds, storm surges) </a:t>
            </a:r>
          </a:p>
          <a:p>
            <a:pPr marL="457200" indent="-457200" defTabSz="449263" fontAlgn="base">
              <a:spcBef>
                <a:spcPts val="600"/>
              </a:spcBef>
              <a:spcAft>
                <a:spcPts val="600"/>
              </a:spcAft>
              <a:buSzPct val="100000"/>
              <a:buFont typeface="+mj-lt"/>
              <a:buAutoNum type="arabicPeriod"/>
            </a:pPr>
            <a:r>
              <a:rPr lang="en-GB" sz="2000" b="1" dirty="0" smtClean="0">
                <a:solidFill>
                  <a:srgbClr val="016357"/>
                </a:solidFill>
              </a:rPr>
              <a:t>Awareness </a:t>
            </a:r>
            <a:r>
              <a:rPr lang="en-GB" sz="2000" b="1" dirty="0">
                <a:solidFill>
                  <a:srgbClr val="016357"/>
                </a:solidFill>
              </a:rPr>
              <a:t>of Europe's vulnerability to </a:t>
            </a:r>
            <a:r>
              <a:rPr lang="en-GB" sz="2000" b="1" dirty="0" smtClean="0">
                <a:solidFill>
                  <a:srgbClr val="016357"/>
                </a:solidFill>
              </a:rPr>
              <a:t>climate events outside Europe has increased </a:t>
            </a:r>
            <a:r>
              <a:rPr lang="en-GB" sz="2000" dirty="0" smtClean="0">
                <a:solidFill>
                  <a:srgbClr val="016357"/>
                </a:solidFill>
              </a:rPr>
              <a:t>(e.g. droughts as a trigger for conflict and population displacement)</a:t>
            </a:r>
          </a:p>
          <a:p>
            <a:pPr marL="457200" indent="-457200" defTabSz="449263" fontAlgn="base">
              <a:spcBef>
                <a:spcPts val="600"/>
              </a:spcBef>
              <a:buSzPct val="100000"/>
              <a:buFont typeface="+mj-lt"/>
              <a:buAutoNum type="arabicPeriod"/>
            </a:pPr>
            <a:r>
              <a:rPr lang="de-DE" sz="2000" b="1" i="1" dirty="0" smtClean="0">
                <a:solidFill>
                  <a:srgbClr val="016357"/>
                </a:solidFill>
              </a:rPr>
              <a:t>Expanded content: </a:t>
            </a:r>
            <a:endParaRPr lang="de-DE" sz="2000" i="1" dirty="0">
              <a:solidFill>
                <a:srgbClr val="016357"/>
              </a:solidFill>
            </a:endParaRPr>
          </a:p>
          <a:p>
            <a:pPr marL="914400" lvl="1" indent="-457200" defTabSz="449263" fontAlgn="base">
              <a:buSzPct val="100000"/>
              <a:buFont typeface="Arial" panose="020B0604020202020204" pitchFamily="34" charset="0"/>
              <a:buChar char="•"/>
            </a:pPr>
            <a:r>
              <a:rPr lang="de-DE" sz="2000" i="1" dirty="0" smtClean="0">
                <a:solidFill>
                  <a:srgbClr val="016357"/>
                </a:solidFill>
              </a:rPr>
              <a:t>Policy context (global, European, transnational, national)</a:t>
            </a:r>
          </a:p>
          <a:p>
            <a:pPr marL="914400" lvl="1" indent="-457200" defTabSz="449263" fontAlgn="base">
              <a:buSzPct val="100000"/>
              <a:buFont typeface="Arial" panose="020B0604020202020204" pitchFamily="34" charset="0"/>
              <a:buChar char="•"/>
            </a:pPr>
            <a:r>
              <a:rPr lang="de-DE" sz="2000" i="1" dirty="0" smtClean="0">
                <a:solidFill>
                  <a:srgbClr val="016357"/>
                </a:solidFill>
              </a:rPr>
              <a:t>Multi-sectoral climate change assessments (European, transnational)</a:t>
            </a:r>
            <a:endParaRPr lang="en-GB" sz="2000" i="1" dirty="0" smtClean="0">
              <a:solidFill>
                <a:srgbClr val="016357"/>
              </a:solidFill>
            </a:endParaRPr>
          </a:p>
        </p:txBody>
      </p:sp>
    </p:spTree>
    <p:extLst>
      <p:ext uri="{BB962C8B-B14F-4D97-AF65-F5344CB8AC3E}">
        <p14:creationId xmlns:p14="http://schemas.microsoft.com/office/powerpoint/2010/main" val="23334704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6072" y="177930"/>
            <a:ext cx="9277350" cy="484094"/>
          </a:xfrm>
        </p:spPr>
        <p:txBody>
          <a:bodyPr/>
          <a:lstStyle/>
          <a:p>
            <a:r>
              <a:rPr lang="en-GB" sz="2400" dirty="0" smtClean="0">
                <a:latin typeface="+mj-lt"/>
              </a:rPr>
              <a:t>Climate change is breaking records globally and in Europe</a:t>
            </a:r>
            <a:endParaRPr lang="en-GB" sz="2400" dirty="0">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740" y="858449"/>
            <a:ext cx="6192759" cy="3210730"/>
          </a:xfrm>
          <a:prstGeom prst="rect">
            <a:avLst/>
          </a:prstGeom>
        </p:spPr>
      </p:pic>
      <p:sp>
        <p:nvSpPr>
          <p:cNvPr id="6" name="Rectangle 5"/>
          <p:cNvSpPr/>
          <p:nvPr/>
        </p:nvSpPr>
        <p:spPr>
          <a:xfrm>
            <a:off x="2629997" y="1003521"/>
            <a:ext cx="2364750" cy="646331"/>
          </a:xfrm>
          <a:prstGeom prst="rect">
            <a:avLst/>
          </a:prstGeom>
        </p:spPr>
        <p:txBody>
          <a:bodyPr wrap="none">
            <a:spAutoFit/>
          </a:bodyPr>
          <a:lstStyle/>
          <a:p>
            <a:pPr algn="ctr" defTabSz="449263" fontAlgn="base">
              <a:spcBef>
                <a:spcPts val="600"/>
              </a:spcBef>
              <a:buClr>
                <a:srgbClr val="000000"/>
              </a:buClr>
              <a:buSzPct val="125000"/>
            </a:pPr>
            <a:r>
              <a:rPr lang="de-DE" b="1" dirty="0" smtClean="0">
                <a:solidFill>
                  <a:srgbClr val="016357"/>
                </a:solidFill>
              </a:rPr>
              <a:t>Global temperature </a:t>
            </a:r>
            <a:br>
              <a:rPr lang="de-DE" b="1" dirty="0" smtClean="0">
                <a:solidFill>
                  <a:srgbClr val="016357"/>
                </a:solidFill>
              </a:rPr>
            </a:br>
            <a:r>
              <a:rPr lang="de-DE" dirty="0" smtClean="0">
                <a:solidFill>
                  <a:srgbClr val="016357"/>
                </a:solidFill>
              </a:rPr>
              <a:t>(1850–2015/16)</a:t>
            </a:r>
            <a:endParaRPr lang="de-DE" dirty="0">
              <a:solidFill>
                <a:srgbClr val="016357"/>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564" y="3708885"/>
            <a:ext cx="6040427" cy="3033744"/>
          </a:xfrm>
          <a:prstGeom prst="rect">
            <a:avLst/>
          </a:prstGeom>
        </p:spPr>
      </p:pic>
      <p:sp>
        <p:nvSpPr>
          <p:cNvPr id="8" name="Rectangle 7"/>
          <p:cNvSpPr/>
          <p:nvPr/>
        </p:nvSpPr>
        <p:spPr>
          <a:xfrm>
            <a:off x="2187568" y="3812114"/>
            <a:ext cx="3249608" cy="646331"/>
          </a:xfrm>
          <a:prstGeom prst="rect">
            <a:avLst/>
          </a:prstGeom>
        </p:spPr>
        <p:txBody>
          <a:bodyPr wrap="none">
            <a:spAutoFit/>
          </a:bodyPr>
          <a:lstStyle/>
          <a:p>
            <a:pPr algn="ctr" defTabSz="449263" fontAlgn="base">
              <a:spcBef>
                <a:spcPts val="600"/>
              </a:spcBef>
              <a:buClr>
                <a:srgbClr val="000000"/>
              </a:buClr>
              <a:buSzPct val="125000"/>
            </a:pPr>
            <a:r>
              <a:rPr lang="de-DE" b="1" dirty="0" smtClean="0">
                <a:solidFill>
                  <a:srgbClr val="016357"/>
                </a:solidFill>
              </a:rPr>
              <a:t>European land temperature </a:t>
            </a:r>
            <a:br>
              <a:rPr lang="de-DE" b="1" dirty="0" smtClean="0">
                <a:solidFill>
                  <a:srgbClr val="016357"/>
                </a:solidFill>
              </a:rPr>
            </a:br>
            <a:r>
              <a:rPr lang="de-DE" dirty="0" smtClean="0">
                <a:solidFill>
                  <a:srgbClr val="016357"/>
                </a:solidFill>
              </a:rPr>
              <a:t>(1850-2015)</a:t>
            </a:r>
            <a:endParaRPr lang="de-DE" dirty="0">
              <a:solidFill>
                <a:srgbClr val="016357"/>
              </a:solidFill>
            </a:endParaRPr>
          </a:p>
        </p:txBody>
      </p:sp>
      <p:cxnSp>
        <p:nvCxnSpPr>
          <p:cNvPr id="13" name="Straight Arrow Connector 12"/>
          <p:cNvCxnSpPr/>
          <p:nvPr/>
        </p:nvCxnSpPr>
        <p:spPr>
          <a:xfrm flipH="1" flipV="1">
            <a:off x="6844669" y="1006807"/>
            <a:ext cx="346830" cy="553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154991" y="892857"/>
            <a:ext cx="2520242" cy="584775"/>
          </a:xfrm>
          <a:prstGeom prst="rect">
            <a:avLst/>
          </a:prstGeom>
        </p:spPr>
        <p:txBody>
          <a:bodyPr wrap="none">
            <a:spAutoFit/>
          </a:bodyPr>
          <a:lstStyle/>
          <a:p>
            <a:pPr defTabSz="449263" fontAlgn="base">
              <a:spcBef>
                <a:spcPts val="600"/>
              </a:spcBef>
              <a:buClr>
                <a:srgbClr val="000000"/>
              </a:buClr>
              <a:buSzPct val="125000"/>
            </a:pPr>
            <a:r>
              <a:rPr lang="de-DE" sz="1600" dirty="0" smtClean="0">
                <a:solidFill>
                  <a:srgbClr val="016357"/>
                </a:solidFill>
              </a:rPr>
              <a:t>2016: 1.1–1.3 °C </a:t>
            </a:r>
            <a:br>
              <a:rPr lang="de-DE" sz="1600" dirty="0" smtClean="0">
                <a:solidFill>
                  <a:srgbClr val="016357"/>
                </a:solidFill>
              </a:rPr>
            </a:br>
            <a:r>
              <a:rPr lang="de-DE" sz="1600" dirty="0" smtClean="0">
                <a:solidFill>
                  <a:srgbClr val="016357"/>
                </a:solidFill>
              </a:rPr>
              <a:t>above pre-industrial level </a:t>
            </a:r>
            <a:endParaRPr lang="de-DE" sz="1600" dirty="0">
              <a:solidFill>
                <a:srgbClr val="016357"/>
              </a:solidFill>
            </a:endParaRPr>
          </a:p>
        </p:txBody>
      </p:sp>
      <p:sp>
        <p:nvSpPr>
          <p:cNvPr id="11" name="Rectangle 10"/>
          <p:cNvSpPr/>
          <p:nvPr/>
        </p:nvSpPr>
        <p:spPr>
          <a:xfrm>
            <a:off x="7468700" y="5092855"/>
            <a:ext cx="2091759" cy="830997"/>
          </a:xfrm>
          <a:prstGeom prst="rect">
            <a:avLst/>
          </a:prstGeom>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Sources: </a:t>
            </a:r>
            <a:br>
              <a:rPr lang="de-DE" sz="1200" dirty="0" smtClean="0">
                <a:solidFill>
                  <a:srgbClr val="016357"/>
                </a:solidFill>
              </a:rPr>
            </a:br>
            <a:r>
              <a:rPr lang="de-DE" sz="1200" dirty="0" smtClean="0">
                <a:solidFill>
                  <a:srgbClr val="016357"/>
                </a:solidFill>
              </a:rPr>
              <a:t>HadCRUT4 (Met Office), </a:t>
            </a:r>
            <a:br>
              <a:rPr lang="de-DE" sz="1200" dirty="0" smtClean="0">
                <a:solidFill>
                  <a:srgbClr val="016357"/>
                </a:solidFill>
              </a:rPr>
            </a:br>
            <a:r>
              <a:rPr lang="de-DE" sz="1200" dirty="0" smtClean="0">
                <a:solidFill>
                  <a:srgbClr val="016357"/>
                </a:solidFill>
              </a:rPr>
              <a:t>NOAA Global Temp, </a:t>
            </a:r>
            <a:br>
              <a:rPr lang="de-DE" sz="1200" dirty="0" smtClean="0">
                <a:solidFill>
                  <a:srgbClr val="016357"/>
                </a:solidFill>
              </a:rPr>
            </a:br>
            <a:r>
              <a:rPr lang="de-DE" sz="1200" dirty="0" smtClean="0">
                <a:solidFill>
                  <a:srgbClr val="016357"/>
                </a:solidFill>
              </a:rPr>
              <a:t>NASA GISTEMP </a:t>
            </a:r>
            <a:endParaRPr lang="de-DE" sz="1200" dirty="0">
              <a:solidFill>
                <a:srgbClr val="016357"/>
              </a:solidFill>
            </a:endParaRPr>
          </a:p>
        </p:txBody>
      </p:sp>
      <p:sp>
        <p:nvSpPr>
          <p:cNvPr id="14" name="Freeform 13"/>
          <p:cNvSpPr/>
          <p:nvPr/>
        </p:nvSpPr>
        <p:spPr>
          <a:xfrm>
            <a:off x="6765131" y="1009650"/>
            <a:ext cx="38100" cy="245269"/>
          </a:xfrm>
          <a:custGeom>
            <a:avLst/>
            <a:gdLst>
              <a:gd name="connsiteX0" fmla="*/ 0 w 38100"/>
              <a:gd name="connsiteY0" fmla="*/ 245269 h 245269"/>
              <a:gd name="connsiteX1" fmla="*/ 26194 w 38100"/>
              <a:gd name="connsiteY1" fmla="*/ 166688 h 245269"/>
              <a:gd name="connsiteX2" fmla="*/ 38100 w 38100"/>
              <a:gd name="connsiteY2" fmla="*/ 0 h 245269"/>
              <a:gd name="connsiteX3" fmla="*/ 0 w 38100"/>
              <a:gd name="connsiteY3" fmla="*/ 245269 h 245269"/>
            </a:gdLst>
            <a:ahLst/>
            <a:cxnLst>
              <a:cxn ang="0">
                <a:pos x="connsiteX0" y="connsiteY0"/>
              </a:cxn>
              <a:cxn ang="0">
                <a:pos x="connsiteX1" y="connsiteY1"/>
              </a:cxn>
              <a:cxn ang="0">
                <a:pos x="connsiteX2" y="connsiteY2"/>
              </a:cxn>
              <a:cxn ang="0">
                <a:pos x="connsiteX3" y="connsiteY3"/>
              </a:cxn>
            </a:cxnLst>
            <a:rect l="l" t="t" r="r" b="b"/>
            <a:pathLst>
              <a:path w="38100" h="245269">
                <a:moveTo>
                  <a:pt x="0" y="245269"/>
                </a:moveTo>
                <a:lnTo>
                  <a:pt x="26194" y="166688"/>
                </a:lnTo>
                <a:lnTo>
                  <a:pt x="38100" y="0"/>
                </a:lnTo>
                <a:lnTo>
                  <a:pt x="0" y="245269"/>
                </a:lnTo>
                <a:close/>
              </a:path>
            </a:pathLst>
          </a:custGeom>
          <a:solidFill>
            <a:srgbClr val="FF0000"/>
          </a:solidFill>
          <a:ln w="127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49391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6072" y="0"/>
            <a:ext cx="9277350" cy="766354"/>
          </a:xfrm>
        </p:spPr>
        <p:txBody>
          <a:bodyPr anchor="ctr"/>
          <a:lstStyle/>
          <a:p>
            <a:r>
              <a:rPr lang="en-GB" sz="2400" dirty="0" smtClean="0">
                <a:latin typeface="+mj-lt"/>
              </a:rPr>
              <a:t>Melting of polar ice sheets is speeding up sea level rise</a:t>
            </a:r>
            <a:endParaRPr lang="en-GB" sz="2400" dirty="0">
              <a:latin typeface="+mj-lt"/>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129" r="6472"/>
          <a:stretch/>
        </p:blipFill>
        <p:spPr>
          <a:xfrm>
            <a:off x="3862465" y="1429952"/>
            <a:ext cx="5770957" cy="414653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9978"/>
          <a:stretch/>
        </p:blipFill>
        <p:spPr>
          <a:xfrm>
            <a:off x="165402" y="4154126"/>
            <a:ext cx="3061520" cy="261518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49368"/>
          <a:stretch/>
        </p:blipFill>
        <p:spPr>
          <a:xfrm>
            <a:off x="165402" y="1417330"/>
            <a:ext cx="3098890" cy="2615184"/>
          </a:xfrm>
          <a:prstGeom prst="rect">
            <a:avLst/>
          </a:prstGeom>
        </p:spPr>
      </p:pic>
      <p:sp>
        <p:nvSpPr>
          <p:cNvPr id="8" name="Rectangle 7"/>
          <p:cNvSpPr/>
          <p:nvPr/>
        </p:nvSpPr>
        <p:spPr>
          <a:xfrm>
            <a:off x="731586" y="912640"/>
            <a:ext cx="2339102" cy="369332"/>
          </a:xfrm>
          <a:prstGeom prst="rect">
            <a:avLst/>
          </a:prstGeom>
        </p:spPr>
        <p:txBody>
          <a:bodyPr wrap="none">
            <a:spAutoFit/>
          </a:bodyPr>
          <a:lstStyle/>
          <a:p>
            <a:pPr defTabSz="449263" fontAlgn="base">
              <a:spcBef>
                <a:spcPts val="600"/>
              </a:spcBef>
              <a:buClr>
                <a:srgbClr val="000000"/>
              </a:buClr>
              <a:buSzPct val="125000"/>
            </a:pPr>
            <a:r>
              <a:rPr lang="de-DE" b="1" dirty="0" smtClean="0">
                <a:solidFill>
                  <a:srgbClr val="016357"/>
                </a:solidFill>
              </a:rPr>
              <a:t>Cumulative ice loss</a:t>
            </a:r>
            <a:endParaRPr lang="de-DE" dirty="0">
              <a:solidFill>
                <a:srgbClr val="016357"/>
              </a:solidFill>
            </a:endParaRPr>
          </a:p>
        </p:txBody>
      </p:sp>
      <p:sp>
        <p:nvSpPr>
          <p:cNvPr id="9" name="Rectangle 8"/>
          <p:cNvSpPr/>
          <p:nvPr/>
        </p:nvSpPr>
        <p:spPr>
          <a:xfrm>
            <a:off x="1238135" y="1403053"/>
            <a:ext cx="1492716" cy="646331"/>
          </a:xfrm>
          <a:prstGeom prst="rect">
            <a:avLst/>
          </a:prstGeom>
          <a:solidFill>
            <a:schemeClr val="bg1"/>
          </a:solidFill>
        </p:spPr>
        <p:txBody>
          <a:bodyPr wrap="none">
            <a:spAutoFit/>
          </a:bodyPr>
          <a:lstStyle/>
          <a:p>
            <a:pPr algn="ctr" defTabSz="449263" fontAlgn="base">
              <a:spcBef>
                <a:spcPts val="600"/>
              </a:spcBef>
              <a:buClr>
                <a:srgbClr val="000000"/>
              </a:buClr>
              <a:buSzPct val="125000"/>
            </a:pPr>
            <a:r>
              <a:rPr lang="de-DE" b="1" dirty="0" smtClean="0">
                <a:solidFill>
                  <a:srgbClr val="016357"/>
                </a:solidFill>
              </a:rPr>
              <a:t>Greenland </a:t>
            </a:r>
            <a:br>
              <a:rPr lang="de-DE" b="1" dirty="0" smtClean="0">
                <a:solidFill>
                  <a:srgbClr val="016357"/>
                </a:solidFill>
              </a:rPr>
            </a:br>
            <a:r>
              <a:rPr lang="de-DE" dirty="0">
                <a:solidFill>
                  <a:srgbClr val="016357"/>
                </a:solidFill>
              </a:rPr>
              <a:t>(1992–2015)</a:t>
            </a:r>
            <a:endParaRPr lang="de-DE" b="1" dirty="0">
              <a:solidFill>
                <a:srgbClr val="016357"/>
              </a:solidFill>
            </a:endParaRPr>
          </a:p>
        </p:txBody>
      </p:sp>
      <p:sp>
        <p:nvSpPr>
          <p:cNvPr id="10" name="Rectangle 9"/>
          <p:cNvSpPr/>
          <p:nvPr/>
        </p:nvSpPr>
        <p:spPr>
          <a:xfrm>
            <a:off x="1238135" y="4154126"/>
            <a:ext cx="1492716" cy="646331"/>
          </a:xfrm>
          <a:prstGeom prst="rect">
            <a:avLst/>
          </a:prstGeom>
          <a:solidFill>
            <a:schemeClr val="bg1"/>
          </a:solidFill>
        </p:spPr>
        <p:txBody>
          <a:bodyPr wrap="none">
            <a:spAutoFit/>
          </a:bodyPr>
          <a:lstStyle/>
          <a:p>
            <a:pPr algn="ctr" defTabSz="449263" fontAlgn="base">
              <a:spcBef>
                <a:spcPts val="600"/>
              </a:spcBef>
              <a:buClr>
                <a:srgbClr val="000000"/>
              </a:buClr>
              <a:buSzPct val="125000"/>
            </a:pPr>
            <a:r>
              <a:rPr lang="de-DE" b="1" dirty="0" smtClean="0">
                <a:solidFill>
                  <a:srgbClr val="016357"/>
                </a:solidFill>
              </a:rPr>
              <a:t>Antartica </a:t>
            </a:r>
            <a:br>
              <a:rPr lang="de-DE" b="1" dirty="0" smtClean="0">
                <a:solidFill>
                  <a:srgbClr val="016357"/>
                </a:solidFill>
              </a:rPr>
            </a:br>
            <a:r>
              <a:rPr lang="de-DE" dirty="0" smtClean="0">
                <a:solidFill>
                  <a:srgbClr val="016357"/>
                </a:solidFill>
              </a:rPr>
              <a:t>(</a:t>
            </a:r>
            <a:r>
              <a:rPr lang="de-DE" dirty="0">
                <a:solidFill>
                  <a:srgbClr val="016357"/>
                </a:solidFill>
              </a:rPr>
              <a:t>1992–2015)</a:t>
            </a:r>
            <a:endParaRPr lang="de-DE" b="1" dirty="0">
              <a:solidFill>
                <a:srgbClr val="016357"/>
              </a:solidFill>
            </a:endParaRPr>
          </a:p>
        </p:txBody>
      </p:sp>
      <p:sp>
        <p:nvSpPr>
          <p:cNvPr id="11" name="Rectangle 10"/>
          <p:cNvSpPr/>
          <p:nvPr/>
        </p:nvSpPr>
        <p:spPr>
          <a:xfrm>
            <a:off x="5165671" y="1079887"/>
            <a:ext cx="2796363" cy="646331"/>
          </a:xfrm>
          <a:prstGeom prst="rect">
            <a:avLst/>
          </a:prstGeom>
          <a:solidFill>
            <a:schemeClr val="bg1"/>
          </a:solidFill>
        </p:spPr>
        <p:txBody>
          <a:bodyPr wrap="square">
            <a:spAutoFit/>
          </a:bodyPr>
          <a:lstStyle/>
          <a:p>
            <a:pPr algn="ctr" defTabSz="449263" fontAlgn="base">
              <a:spcBef>
                <a:spcPts val="600"/>
              </a:spcBef>
              <a:buClr>
                <a:srgbClr val="000000"/>
              </a:buClr>
              <a:buSzPct val="125000"/>
            </a:pPr>
            <a:r>
              <a:rPr lang="de-DE" b="1" dirty="0" smtClean="0">
                <a:solidFill>
                  <a:srgbClr val="016357"/>
                </a:solidFill>
              </a:rPr>
              <a:t>Global mean sea level </a:t>
            </a:r>
            <a:br>
              <a:rPr lang="de-DE" b="1" dirty="0" smtClean="0">
                <a:solidFill>
                  <a:srgbClr val="016357"/>
                </a:solidFill>
              </a:rPr>
            </a:br>
            <a:r>
              <a:rPr lang="de-DE" dirty="0" smtClean="0">
                <a:solidFill>
                  <a:srgbClr val="016357"/>
                </a:solidFill>
              </a:rPr>
              <a:t>(1880–2015)</a:t>
            </a:r>
            <a:endParaRPr lang="de-DE" dirty="0">
              <a:solidFill>
                <a:srgbClr val="016357"/>
              </a:solidFill>
            </a:endParaRPr>
          </a:p>
        </p:txBody>
      </p:sp>
      <p:sp>
        <p:nvSpPr>
          <p:cNvPr id="12" name="Rectangle 11"/>
          <p:cNvSpPr/>
          <p:nvPr/>
        </p:nvSpPr>
        <p:spPr>
          <a:xfrm>
            <a:off x="3902150" y="5930893"/>
            <a:ext cx="2559600" cy="830997"/>
          </a:xfrm>
          <a:prstGeom prst="rect">
            <a:avLst/>
          </a:prstGeom>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Sources: </a:t>
            </a:r>
            <a:br>
              <a:rPr lang="de-DE" sz="1200" dirty="0" smtClean="0">
                <a:solidFill>
                  <a:srgbClr val="016357"/>
                </a:solidFill>
              </a:rPr>
            </a:br>
            <a:r>
              <a:rPr lang="de-DE" sz="1200" dirty="0" smtClean="0">
                <a:solidFill>
                  <a:srgbClr val="016357"/>
                </a:solidFill>
              </a:rPr>
              <a:t>Shepherd et al. (2015), </a:t>
            </a:r>
            <a:br>
              <a:rPr lang="de-DE" sz="1200" dirty="0" smtClean="0">
                <a:solidFill>
                  <a:srgbClr val="016357"/>
                </a:solidFill>
              </a:rPr>
            </a:br>
            <a:r>
              <a:rPr lang="de-DE" sz="1200" dirty="0" smtClean="0">
                <a:solidFill>
                  <a:srgbClr val="016357"/>
                </a:solidFill>
              </a:rPr>
              <a:t>Church and White (2011), </a:t>
            </a:r>
            <a:br>
              <a:rPr lang="de-DE" sz="1200" dirty="0" smtClean="0">
                <a:solidFill>
                  <a:srgbClr val="016357"/>
                </a:solidFill>
              </a:rPr>
            </a:br>
            <a:r>
              <a:rPr lang="de-DE" sz="1200" dirty="0" smtClean="0">
                <a:solidFill>
                  <a:srgbClr val="016357"/>
                </a:solidFill>
              </a:rPr>
              <a:t>Masters et al. (2012)</a:t>
            </a:r>
            <a:endParaRPr lang="de-DE" sz="1200" dirty="0">
              <a:solidFill>
                <a:srgbClr val="016357"/>
              </a:solidFill>
            </a:endParaRPr>
          </a:p>
        </p:txBody>
      </p:sp>
    </p:spTree>
    <p:extLst>
      <p:ext uri="{BB962C8B-B14F-4D97-AF65-F5344CB8AC3E}">
        <p14:creationId xmlns:p14="http://schemas.microsoft.com/office/powerpoint/2010/main" val="1712433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1340" y="0"/>
            <a:ext cx="9594659" cy="766354"/>
          </a:xfrm>
        </p:spPr>
        <p:txBody>
          <a:bodyPr anchor="ctr"/>
          <a:lstStyle/>
          <a:p>
            <a:r>
              <a:rPr lang="de-DE" sz="2400" dirty="0" smtClean="0">
                <a:latin typeface="+mj-lt"/>
              </a:rPr>
              <a:t>Differences between wet and dry regions will further increase</a:t>
            </a:r>
            <a:endParaRPr lang="en-GB" sz="2400" dirty="0">
              <a:latin typeface="+mj-lt"/>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9086" b="6251"/>
          <a:stretch/>
        </p:blipFill>
        <p:spPr>
          <a:xfrm>
            <a:off x="505607" y="1606974"/>
            <a:ext cx="8672376" cy="4653748"/>
          </a:xfrm>
          <a:prstGeom prst="rect">
            <a:avLst/>
          </a:prstGeom>
        </p:spPr>
      </p:pic>
      <p:sp>
        <p:nvSpPr>
          <p:cNvPr id="4" name="Rectangle 3"/>
          <p:cNvSpPr/>
          <p:nvPr/>
        </p:nvSpPr>
        <p:spPr>
          <a:xfrm>
            <a:off x="410956" y="6347240"/>
            <a:ext cx="5002057" cy="276999"/>
          </a:xfrm>
          <a:prstGeom prst="rect">
            <a:avLst/>
          </a:prstGeom>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EURO-CORDEX (Jacob et al., 2014)</a:t>
            </a:r>
            <a:endParaRPr lang="de-DE" sz="1200" dirty="0">
              <a:solidFill>
                <a:srgbClr val="016357"/>
              </a:solidFill>
            </a:endParaRPr>
          </a:p>
        </p:txBody>
      </p:sp>
      <p:sp>
        <p:nvSpPr>
          <p:cNvPr id="5" name="Rectangle 4"/>
          <p:cNvSpPr/>
          <p:nvPr/>
        </p:nvSpPr>
        <p:spPr>
          <a:xfrm>
            <a:off x="1931542" y="874125"/>
            <a:ext cx="5732979" cy="646331"/>
          </a:xfrm>
          <a:prstGeom prst="rect">
            <a:avLst/>
          </a:prstGeom>
        </p:spPr>
        <p:txBody>
          <a:bodyPr wrap="square">
            <a:spAutoFit/>
          </a:bodyPr>
          <a:lstStyle/>
          <a:p>
            <a:pPr algn="ctr" defTabSz="449263" fontAlgn="base">
              <a:spcBef>
                <a:spcPts val="600"/>
              </a:spcBef>
              <a:buClr>
                <a:srgbClr val="000000"/>
              </a:buClr>
              <a:buSzPct val="125000"/>
            </a:pPr>
            <a:r>
              <a:rPr lang="en-GB" b="1" dirty="0" smtClean="0">
                <a:solidFill>
                  <a:srgbClr val="016357"/>
                </a:solidFill>
              </a:rPr>
              <a:t>Precipitation</a:t>
            </a:r>
            <a:r>
              <a:rPr lang="en-GB" dirty="0" smtClean="0">
                <a:solidFill>
                  <a:srgbClr val="016357"/>
                </a:solidFill>
              </a:rPr>
              <a:t> </a:t>
            </a:r>
            <a:br>
              <a:rPr lang="en-GB" dirty="0" smtClean="0">
                <a:solidFill>
                  <a:srgbClr val="016357"/>
                </a:solidFill>
              </a:rPr>
            </a:br>
            <a:r>
              <a:rPr lang="en-GB" dirty="0" smtClean="0">
                <a:solidFill>
                  <a:srgbClr val="016357"/>
                </a:solidFill>
              </a:rPr>
              <a:t>(projected change for 2080s, RCP8.5)</a:t>
            </a:r>
            <a:endParaRPr lang="de-DE" dirty="0">
              <a:solidFill>
                <a:srgbClr val="016357"/>
              </a:solidFill>
            </a:endParaRPr>
          </a:p>
        </p:txBody>
      </p:sp>
    </p:spTree>
    <p:extLst>
      <p:ext uri="{BB962C8B-B14F-4D97-AF65-F5344CB8AC3E}">
        <p14:creationId xmlns:p14="http://schemas.microsoft.com/office/powerpoint/2010/main" val="1754787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6072" y="0"/>
            <a:ext cx="9277350" cy="754912"/>
          </a:xfrm>
        </p:spPr>
        <p:txBody>
          <a:bodyPr anchor="ctr"/>
          <a:lstStyle/>
          <a:p>
            <a:r>
              <a:rPr lang="en-GB" sz="2400" dirty="0" smtClean="0">
                <a:latin typeface="+mj-lt"/>
              </a:rPr>
              <a:t>Meteorological droughts are increasing in southern Europe</a:t>
            </a:r>
            <a:endParaRPr lang="en-GB" sz="2400" dirty="0">
              <a:latin typeface="+mj-lt"/>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32837"/>
          <a:stretch/>
        </p:blipFill>
        <p:spPr>
          <a:xfrm>
            <a:off x="710424" y="1639009"/>
            <a:ext cx="8568646" cy="357123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5132" t="75717" r="17984" b="737"/>
          <a:stretch/>
        </p:blipFill>
        <p:spPr>
          <a:xfrm>
            <a:off x="5543453" y="5354860"/>
            <a:ext cx="1459816" cy="1263223"/>
          </a:xfrm>
          <a:prstGeom prst="rect">
            <a:avLst/>
          </a:prstGeom>
        </p:spPr>
      </p:pic>
      <p:pic>
        <p:nvPicPr>
          <p:cNvPr id="4" name="Picture 3"/>
          <p:cNvPicPr>
            <a:picLocks noChangeAspect="1"/>
          </p:cNvPicPr>
          <p:nvPr/>
        </p:nvPicPr>
        <p:blipFill rotWithShape="1">
          <a:blip r:embed="rId4"/>
          <a:srcRect r="74187" b="4700"/>
          <a:stretch/>
        </p:blipFill>
        <p:spPr>
          <a:xfrm>
            <a:off x="1981876" y="5318356"/>
            <a:ext cx="1574170" cy="1263513"/>
          </a:xfrm>
          <a:prstGeom prst="rect">
            <a:avLst/>
          </a:prstGeom>
        </p:spPr>
      </p:pic>
      <p:sp>
        <p:nvSpPr>
          <p:cNvPr id="12" name="Rectangle 11"/>
          <p:cNvSpPr/>
          <p:nvPr/>
        </p:nvSpPr>
        <p:spPr>
          <a:xfrm>
            <a:off x="734474" y="896921"/>
            <a:ext cx="4068974" cy="646331"/>
          </a:xfrm>
          <a:prstGeom prst="rect">
            <a:avLst/>
          </a:prstGeom>
        </p:spPr>
        <p:txBody>
          <a:bodyPr wrap="square">
            <a:spAutoFit/>
          </a:bodyPr>
          <a:lstStyle/>
          <a:p>
            <a:pPr algn="ctr" defTabSz="449263" fontAlgn="base">
              <a:spcBef>
                <a:spcPts val="600"/>
              </a:spcBef>
              <a:buClr>
                <a:srgbClr val="000000"/>
              </a:buClr>
              <a:buSzPct val="125000"/>
            </a:pPr>
            <a:r>
              <a:rPr lang="de-DE" b="1" dirty="0" smtClean="0">
                <a:solidFill>
                  <a:srgbClr val="016357"/>
                </a:solidFill>
              </a:rPr>
              <a:t>Drought frequency </a:t>
            </a:r>
            <a:br>
              <a:rPr lang="de-DE" b="1" dirty="0" smtClean="0">
                <a:solidFill>
                  <a:srgbClr val="016357"/>
                </a:solidFill>
              </a:rPr>
            </a:br>
            <a:r>
              <a:rPr lang="de-DE" dirty="0" smtClean="0">
                <a:solidFill>
                  <a:srgbClr val="016357"/>
                </a:solidFill>
              </a:rPr>
              <a:t>(trend for 1950–2012)</a:t>
            </a:r>
            <a:endParaRPr lang="de-DE" dirty="0">
              <a:solidFill>
                <a:srgbClr val="016357"/>
              </a:solidFill>
            </a:endParaRPr>
          </a:p>
        </p:txBody>
      </p:sp>
      <p:sp>
        <p:nvSpPr>
          <p:cNvPr id="17" name="Rectangle 16"/>
          <p:cNvSpPr/>
          <p:nvPr/>
        </p:nvSpPr>
        <p:spPr>
          <a:xfrm>
            <a:off x="7715891" y="5354860"/>
            <a:ext cx="1454836" cy="461665"/>
          </a:xfrm>
          <a:prstGeom prst="rect">
            <a:avLst/>
          </a:prstGeom>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a:t>
            </a:r>
            <a:br>
              <a:rPr lang="de-DE" sz="1200" dirty="0" smtClean="0">
                <a:solidFill>
                  <a:srgbClr val="016357"/>
                </a:solidFill>
              </a:rPr>
            </a:br>
            <a:r>
              <a:rPr lang="de-DE" sz="1200" dirty="0" smtClean="0">
                <a:solidFill>
                  <a:srgbClr val="016357"/>
                </a:solidFill>
              </a:rPr>
              <a:t>JRC (2016)</a:t>
            </a:r>
            <a:endParaRPr lang="de-DE" sz="1200" dirty="0">
              <a:solidFill>
                <a:srgbClr val="016357"/>
              </a:solidFill>
            </a:endParaRPr>
          </a:p>
        </p:txBody>
      </p:sp>
      <p:sp>
        <p:nvSpPr>
          <p:cNvPr id="15" name="Rectangle 14"/>
          <p:cNvSpPr/>
          <p:nvPr/>
        </p:nvSpPr>
        <p:spPr>
          <a:xfrm>
            <a:off x="5071338" y="896920"/>
            <a:ext cx="4207732" cy="646331"/>
          </a:xfrm>
          <a:prstGeom prst="rect">
            <a:avLst/>
          </a:prstGeom>
        </p:spPr>
        <p:txBody>
          <a:bodyPr wrap="square">
            <a:spAutoFit/>
          </a:bodyPr>
          <a:lstStyle/>
          <a:p>
            <a:pPr algn="ctr" defTabSz="449263" fontAlgn="base">
              <a:spcBef>
                <a:spcPts val="600"/>
              </a:spcBef>
              <a:buClr>
                <a:srgbClr val="000000"/>
              </a:buClr>
              <a:buSzPct val="125000"/>
            </a:pPr>
            <a:r>
              <a:rPr lang="de-DE" b="1" dirty="0" smtClean="0">
                <a:solidFill>
                  <a:srgbClr val="016357"/>
                </a:solidFill>
              </a:rPr>
              <a:t>Drought severity</a:t>
            </a:r>
            <a:br>
              <a:rPr lang="de-DE" b="1" dirty="0" smtClean="0">
                <a:solidFill>
                  <a:srgbClr val="016357"/>
                </a:solidFill>
              </a:rPr>
            </a:br>
            <a:r>
              <a:rPr lang="de-DE" dirty="0" smtClean="0">
                <a:solidFill>
                  <a:srgbClr val="016357"/>
                </a:solidFill>
              </a:rPr>
              <a:t>(trend for 1950–2012)</a:t>
            </a:r>
            <a:endParaRPr lang="de-DE" dirty="0">
              <a:solidFill>
                <a:srgbClr val="016357"/>
              </a:solidFill>
            </a:endParaRPr>
          </a:p>
        </p:txBody>
      </p:sp>
    </p:spTree>
    <p:extLst>
      <p:ext uri="{BB962C8B-B14F-4D97-AF65-F5344CB8AC3E}">
        <p14:creationId xmlns:p14="http://schemas.microsoft.com/office/powerpoint/2010/main" val="22198047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6072" y="0"/>
            <a:ext cx="9277350" cy="766354"/>
          </a:xfrm>
        </p:spPr>
        <p:txBody>
          <a:bodyPr/>
          <a:lstStyle/>
          <a:p>
            <a:r>
              <a:rPr lang="en-GB" sz="2200" dirty="0" smtClean="0">
                <a:latin typeface="+mj-lt"/>
              </a:rPr>
              <a:t>European seas are rising, warming and acidifying;</a:t>
            </a:r>
            <a:br>
              <a:rPr lang="en-GB" sz="2200" dirty="0" smtClean="0">
                <a:latin typeface="+mj-lt"/>
              </a:rPr>
            </a:br>
            <a:r>
              <a:rPr lang="en-GB" sz="2200" dirty="0" smtClean="0">
                <a:latin typeface="+mj-lt"/>
              </a:rPr>
              <a:t>oxygen-depleted ‘dead zones’ are expanding</a:t>
            </a:r>
            <a:endParaRPr lang="en-GB" sz="2200" dirty="0">
              <a:latin typeface="+mj-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46" y="878320"/>
            <a:ext cx="4796595" cy="2891195"/>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8235"/>
          <a:stretch/>
        </p:blipFill>
        <p:spPr>
          <a:xfrm>
            <a:off x="5156791" y="878321"/>
            <a:ext cx="4476630" cy="2818674"/>
          </a:xfrm>
          <a:prstGeom prst="rect">
            <a:avLst/>
          </a:prstGeom>
        </p:spPr>
      </p:pic>
      <p:sp>
        <p:nvSpPr>
          <p:cNvPr id="6" name="Rectangle 5"/>
          <p:cNvSpPr/>
          <p:nvPr/>
        </p:nvSpPr>
        <p:spPr>
          <a:xfrm>
            <a:off x="2144111" y="934029"/>
            <a:ext cx="1502980" cy="923330"/>
          </a:xfrm>
          <a:prstGeom prst="rect">
            <a:avLst/>
          </a:prstGeom>
          <a:solidFill>
            <a:schemeClr val="bg1"/>
          </a:solidFill>
        </p:spPr>
        <p:txBody>
          <a:bodyPr wrap="square">
            <a:spAutoFit/>
          </a:bodyPr>
          <a:lstStyle/>
          <a:p>
            <a:pPr algn="ctr" defTabSz="449263" fontAlgn="base">
              <a:spcBef>
                <a:spcPts val="600"/>
              </a:spcBef>
              <a:buClr>
                <a:srgbClr val="000000"/>
              </a:buClr>
              <a:buSzPct val="125000"/>
            </a:pPr>
            <a:r>
              <a:rPr lang="de-DE" b="1" dirty="0" smtClean="0">
                <a:solidFill>
                  <a:srgbClr val="016357"/>
                </a:solidFill>
              </a:rPr>
              <a:t>Relative </a:t>
            </a:r>
            <a:br>
              <a:rPr lang="de-DE" b="1" dirty="0" smtClean="0">
                <a:solidFill>
                  <a:srgbClr val="016357"/>
                </a:solidFill>
              </a:rPr>
            </a:br>
            <a:r>
              <a:rPr lang="de-DE" b="1" dirty="0" smtClean="0">
                <a:solidFill>
                  <a:srgbClr val="016357"/>
                </a:solidFill>
              </a:rPr>
              <a:t>sea level  </a:t>
            </a:r>
            <a:br>
              <a:rPr lang="de-DE" b="1" dirty="0" smtClean="0">
                <a:solidFill>
                  <a:srgbClr val="016357"/>
                </a:solidFill>
              </a:rPr>
            </a:br>
            <a:r>
              <a:rPr lang="de-DE" dirty="0" smtClean="0">
                <a:solidFill>
                  <a:srgbClr val="016357"/>
                </a:solidFill>
              </a:rPr>
              <a:t>(1970–2014)</a:t>
            </a:r>
            <a:endParaRPr lang="de-DE" dirty="0">
              <a:solidFill>
                <a:srgbClr val="016357"/>
              </a:solidFill>
            </a:endParaRPr>
          </a:p>
        </p:txBody>
      </p:sp>
      <p:sp>
        <p:nvSpPr>
          <p:cNvPr id="7" name="Rectangle 6"/>
          <p:cNvSpPr/>
          <p:nvPr/>
        </p:nvSpPr>
        <p:spPr>
          <a:xfrm>
            <a:off x="5592726" y="846583"/>
            <a:ext cx="2941831" cy="646331"/>
          </a:xfrm>
          <a:prstGeom prst="rect">
            <a:avLst/>
          </a:prstGeom>
        </p:spPr>
        <p:txBody>
          <a:bodyPr wrap="none">
            <a:spAutoFit/>
          </a:bodyPr>
          <a:lstStyle/>
          <a:p>
            <a:pPr defTabSz="449263" fontAlgn="base">
              <a:spcBef>
                <a:spcPts val="600"/>
              </a:spcBef>
              <a:buClr>
                <a:srgbClr val="000000"/>
              </a:buClr>
              <a:buSzPct val="125000"/>
            </a:pPr>
            <a:r>
              <a:rPr lang="de-DE" b="1" dirty="0" smtClean="0">
                <a:solidFill>
                  <a:srgbClr val="016357"/>
                </a:solidFill>
              </a:rPr>
              <a:t>Sea surface temperature </a:t>
            </a:r>
            <a:br>
              <a:rPr lang="de-DE" b="1" dirty="0" smtClean="0">
                <a:solidFill>
                  <a:srgbClr val="016357"/>
                </a:solidFill>
              </a:rPr>
            </a:br>
            <a:r>
              <a:rPr lang="de-DE" dirty="0" smtClean="0">
                <a:solidFill>
                  <a:srgbClr val="016357"/>
                </a:solidFill>
              </a:rPr>
              <a:t>(1870-2015)</a:t>
            </a:r>
            <a:endParaRPr lang="de-DE" dirty="0">
              <a:solidFill>
                <a:srgbClr val="016357"/>
              </a:solidFill>
            </a:endParaRPr>
          </a:p>
        </p:txBody>
      </p:sp>
      <p:sp>
        <p:nvSpPr>
          <p:cNvPr id="8" name="Rectangle 7"/>
          <p:cNvSpPr/>
          <p:nvPr/>
        </p:nvSpPr>
        <p:spPr>
          <a:xfrm>
            <a:off x="96292" y="3937190"/>
            <a:ext cx="4929619" cy="369332"/>
          </a:xfrm>
          <a:prstGeom prst="rect">
            <a:avLst/>
          </a:prstGeom>
        </p:spPr>
        <p:txBody>
          <a:bodyPr wrap="none">
            <a:spAutoFit/>
          </a:bodyPr>
          <a:lstStyle/>
          <a:p>
            <a:pPr defTabSz="449263" fontAlgn="base">
              <a:spcBef>
                <a:spcPts val="600"/>
              </a:spcBef>
              <a:buClr>
                <a:srgbClr val="000000"/>
              </a:buClr>
              <a:buSzPct val="125000"/>
            </a:pPr>
            <a:r>
              <a:rPr lang="en-GB" b="1" dirty="0" smtClean="0">
                <a:solidFill>
                  <a:srgbClr val="016357"/>
                </a:solidFill>
              </a:rPr>
              <a:t>Ocean ‘dead zones’  </a:t>
            </a:r>
            <a:r>
              <a:rPr lang="en-GB" dirty="0" smtClean="0">
                <a:solidFill>
                  <a:srgbClr val="016357"/>
                </a:solidFill>
              </a:rPr>
              <a:t>(Baltic Sea, 1906</a:t>
            </a:r>
            <a:r>
              <a:rPr lang="de-DE" dirty="0">
                <a:solidFill>
                  <a:srgbClr val="016357"/>
                </a:solidFill>
              </a:rPr>
              <a:t>–</a:t>
            </a:r>
            <a:r>
              <a:rPr lang="en-GB" dirty="0" smtClean="0">
                <a:solidFill>
                  <a:srgbClr val="016357"/>
                </a:solidFill>
              </a:rPr>
              <a:t>2012)</a:t>
            </a:r>
            <a:endParaRPr lang="en-GB" dirty="0">
              <a:solidFill>
                <a:srgbClr val="016357"/>
              </a:solidFill>
            </a:endParaRPr>
          </a:p>
        </p:txBody>
      </p:sp>
      <p:grpSp>
        <p:nvGrpSpPr>
          <p:cNvPr id="9" name="Group 8"/>
          <p:cNvGrpSpPr/>
          <p:nvPr/>
        </p:nvGrpSpPr>
        <p:grpSpPr>
          <a:xfrm>
            <a:off x="5244662" y="4168551"/>
            <a:ext cx="4388758" cy="2125054"/>
            <a:chOff x="5156790" y="3881481"/>
            <a:chExt cx="4530277" cy="2125054"/>
          </a:xfrm>
        </p:grpSpPr>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3651" b="30201"/>
            <a:stretch/>
          </p:blipFill>
          <p:spPr>
            <a:xfrm>
              <a:off x="5156790" y="3881481"/>
              <a:ext cx="4530277" cy="195424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084" t="88160" b="4792"/>
            <a:stretch/>
          </p:blipFill>
          <p:spPr>
            <a:xfrm>
              <a:off x="5296525" y="5798305"/>
              <a:ext cx="4390542" cy="208230"/>
            </a:xfrm>
            <a:prstGeom prst="rect">
              <a:avLst/>
            </a:prstGeom>
          </p:spPr>
        </p:pic>
      </p:grpSp>
      <p:sp>
        <p:nvSpPr>
          <p:cNvPr id="10" name="Rectangle 9"/>
          <p:cNvSpPr/>
          <p:nvPr/>
        </p:nvSpPr>
        <p:spPr>
          <a:xfrm>
            <a:off x="5486900" y="3937190"/>
            <a:ext cx="4146520" cy="369332"/>
          </a:xfrm>
          <a:prstGeom prst="rect">
            <a:avLst/>
          </a:prstGeom>
        </p:spPr>
        <p:txBody>
          <a:bodyPr wrap="square">
            <a:spAutoFit/>
          </a:bodyPr>
          <a:lstStyle/>
          <a:p>
            <a:pPr algn="ctr" defTabSz="449263" fontAlgn="base">
              <a:spcBef>
                <a:spcPts val="600"/>
              </a:spcBef>
              <a:buClr>
                <a:srgbClr val="000000"/>
              </a:buClr>
              <a:buSzPct val="125000"/>
            </a:pPr>
            <a:r>
              <a:rPr lang="de-DE" b="1" dirty="0" smtClean="0">
                <a:solidFill>
                  <a:srgbClr val="016357"/>
                </a:solidFill>
              </a:rPr>
              <a:t>Ocean acidification  </a:t>
            </a:r>
            <a:r>
              <a:rPr lang="de-DE" dirty="0" smtClean="0">
                <a:solidFill>
                  <a:srgbClr val="016357"/>
                </a:solidFill>
              </a:rPr>
              <a:t>(1988-2014)</a:t>
            </a:r>
            <a:endParaRPr lang="de-DE" dirty="0">
              <a:solidFill>
                <a:srgbClr val="016357"/>
              </a:solidFill>
            </a:endParaRPr>
          </a:p>
        </p:txBody>
      </p:sp>
      <p:sp>
        <p:nvSpPr>
          <p:cNvPr id="12" name="Rectangle 11"/>
          <p:cNvSpPr/>
          <p:nvPr/>
        </p:nvSpPr>
        <p:spPr>
          <a:xfrm>
            <a:off x="5444859" y="5597410"/>
            <a:ext cx="2202334" cy="523220"/>
          </a:xfrm>
          <a:prstGeom prst="rect">
            <a:avLst/>
          </a:prstGeom>
        </p:spPr>
        <p:txBody>
          <a:bodyPr wrap="none">
            <a:spAutoFit/>
          </a:bodyPr>
          <a:lstStyle/>
          <a:p>
            <a:pPr defTabSz="449263" fontAlgn="base">
              <a:spcBef>
                <a:spcPts val="600"/>
              </a:spcBef>
              <a:buClr>
                <a:srgbClr val="000000"/>
              </a:buClr>
              <a:buSzPct val="125000"/>
            </a:pPr>
            <a:r>
              <a:rPr lang="de-DE" sz="1400" i="1" dirty="0" smtClean="0">
                <a:solidFill>
                  <a:srgbClr val="016357"/>
                </a:solidFill>
              </a:rPr>
              <a:t>A decreasing pH value </a:t>
            </a:r>
            <a:br>
              <a:rPr lang="de-DE" sz="1400" i="1" dirty="0" smtClean="0">
                <a:solidFill>
                  <a:srgbClr val="016357"/>
                </a:solidFill>
              </a:rPr>
            </a:br>
            <a:r>
              <a:rPr lang="de-DE" sz="1400" i="1" dirty="0" smtClean="0">
                <a:solidFill>
                  <a:srgbClr val="016357"/>
                </a:solidFill>
              </a:rPr>
              <a:t>implies </a:t>
            </a:r>
            <a:r>
              <a:rPr lang="de-DE" sz="1400" i="1" dirty="0">
                <a:solidFill>
                  <a:srgbClr val="016357"/>
                </a:solidFill>
              </a:rPr>
              <a:t>increasing </a:t>
            </a:r>
            <a:r>
              <a:rPr lang="de-DE" sz="1400" i="1" dirty="0" smtClean="0">
                <a:solidFill>
                  <a:srgbClr val="016357"/>
                </a:solidFill>
              </a:rPr>
              <a:t>acidity</a:t>
            </a:r>
            <a:endParaRPr lang="de-DE" sz="1400" i="1" dirty="0">
              <a:solidFill>
                <a:srgbClr val="016357"/>
              </a:solidFill>
            </a:endParaRPr>
          </a:p>
        </p:txBody>
      </p:sp>
      <p:sp>
        <p:nvSpPr>
          <p:cNvPr id="14" name="Rectangle 13"/>
          <p:cNvSpPr/>
          <p:nvPr/>
        </p:nvSpPr>
        <p:spPr>
          <a:xfrm>
            <a:off x="5158639" y="3937190"/>
            <a:ext cx="380232" cy="276999"/>
          </a:xfrm>
          <a:prstGeom prst="rect">
            <a:avLst/>
          </a:prstGeom>
        </p:spPr>
        <p:txBody>
          <a:bodyPr wrap="none">
            <a:spAutoFit/>
          </a:bodyPr>
          <a:lstStyle/>
          <a:p>
            <a:pPr defTabSz="449263" fontAlgn="base">
              <a:spcBef>
                <a:spcPts val="600"/>
              </a:spcBef>
              <a:buClr>
                <a:srgbClr val="000000"/>
              </a:buClr>
              <a:buSzPct val="125000"/>
            </a:pPr>
            <a:r>
              <a:rPr lang="de-DE" sz="1200" dirty="0" smtClean="0"/>
              <a:t>pH</a:t>
            </a:r>
            <a:endParaRPr lang="de-DE" sz="1200"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645" y="4374361"/>
            <a:ext cx="4819673" cy="2300134"/>
          </a:xfrm>
          <a:prstGeom prst="rect">
            <a:avLst/>
          </a:prstGeom>
          <a:solidFill>
            <a:schemeClr val="bg1"/>
          </a:solidFill>
        </p:spPr>
      </p:pic>
      <p:sp>
        <p:nvSpPr>
          <p:cNvPr id="16" name="Rectangle 15"/>
          <p:cNvSpPr/>
          <p:nvPr/>
        </p:nvSpPr>
        <p:spPr>
          <a:xfrm>
            <a:off x="3073324" y="6195656"/>
            <a:ext cx="1838917" cy="461665"/>
          </a:xfrm>
          <a:prstGeom prst="rect">
            <a:avLst/>
          </a:prstGeom>
          <a:solidFill>
            <a:schemeClr val="bg1"/>
          </a:solidFill>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a:t>
            </a:r>
            <a:br>
              <a:rPr lang="de-DE" sz="1200" dirty="0" smtClean="0">
                <a:solidFill>
                  <a:srgbClr val="016357"/>
                </a:solidFill>
              </a:rPr>
            </a:br>
            <a:r>
              <a:rPr lang="de-DE" sz="1200" dirty="0" smtClean="0">
                <a:solidFill>
                  <a:srgbClr val="016357"/>
                </a:solidFill>
              </a:rPr>
              <a:t>Carstensen et al. (2014)</a:t>
            </a:r>
            <a:endParaRPr lang="de-DE" sz="1200" dirty="0">
              <a:solidFill>
                <a:srgbClr val="016357"/>
              </a:solidFill>
            </a:endParaRPr>
          </a:p>
        </p:txBody>
      </p:sp>
      <p:sp>
        <p:nvSpPr>
          <p:cNvPr id="17" name="Rectangle 16"/>
          <p:cNvSpPr/>
          <p:nvPr/>
        </p:nvSpPr>
        <p:spPr>
          <a:xfrm>
            <a:off x="3730732" y="2994227"/>
            <a:ext cx="1181509" cy="461665"/>
          </a:xfrm>
          <a:prstGeom prst="rect">
            <a:avLst/>
          </a:prstGeom>
          <a:solidFill>
            <a:schemeClr val="bg1"/>
          </a:solidFill>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a:t>
            </a:r>
            <a:br>
              <a:rPr lang="de-DE" sz="1200" dirty="0" smtClean="0">
                <a:solidFill>
                  <a:srgbClr val="016357"/>
                </a:solidFill>
              </a:rPr>
            </a:br>
            <a:r>
              <a:rPr lang="de-DE" sz="1200" dirty="0" smtClean="0">
                <a:solidFill>
                  <a:srgbClr val="016357"/>
                </a:solidFill>
              </a:rPr>
              <a:t>PSMSL (2016)</a:t>
            </a:r>
            <a:endParaRPr lang="de-DE" sz="1200" dirty="0">
              <a:solidFill>
                <a:srgbClr val="016357"/>
              </a:solidFill>
            </a:endParaRPr>
          </a:p>
        </p:txBody>
      </p:sp>
      <p:sp>
        <p:nvSpPr>
          <p:cNvPr id="18" name="Rectangle 17"/>
          <p:cNvSpPr/>
          <p:nvPr/>
        </p:nvSpPr>
        <p:spPr>
          <a:xfrm>
            <a:off x="5356955" y="6290994"/>
            <a:ext cx="2052838" cy="461665"/>
          </a:xfrm>
          <a:prstGeom prst="rect">
            <a:avLst/>
          </a:prstGeom>
          <a:solidFill>
            <a:schemeClr val="bg1"/>
          </a:solidFill>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 </a:t>
            </a:r>
            <a:br>
              <a:rPr lang="de-DE" sz="1200" dirty="0" smtClean="0">
                <a:solidFill>
                  <a:srgbClr val="016357"/>
                </a:solidFill>
              </a:rPr>
            </a:br>
            <a:r>
              <a:rPr lang="de-DE" sz="1200" dirty="0" smtClean="0">
                <a:solidFill>
                  <a:srgbClr val="016357"/>
                </a:solidFill>
              </a:rPr>
              <a:t>Updated from Dore (2012)</a:t>
            </a:r>
            <a:endParaRPr lang="de-DE" sz="1200" dirty="0">
              <a:solidFill>
                <a:srgbClr val="016357"/>
              </a:solidFill>
            </a:endParaRPr>
          </a:p>
        </p:txBody>
      </p:sp>
      <p:sp>
        <p:nvSpPr>
          <p:cNvPr id="19" name="Rectangle 18"/>
          <p:cNvSpPr/>
          <p:nvPr/>
        </p:nvSpPr>
        <p:spPr>
          <a:xfrm>
            <a:off x="8909498" y="2410201"/>
            <a:ext cx="968472" cy="646331"/>
          </a:xfrm>
          <a:prstGeom prst="rect">
            <a:avLst/>
          </a:prstGeom>
          <a:solidFill>
            <a:schemeClr val="bg1"/>
          </a:solidFill>
        </p:spPr>
        <p:txBody>
          <a:bodyPr wrap="square">
            <a:spAutoFit/>
          </a:bodyPr>
          <a:lstStyle/>
          <a:p>
            <a:pPr defTabSz="449263" fontAlgn="base">
              <a:spcBef>
                <a:spcPts val="600"/>
              </a:spcBef>
              <a:buClr>
                <a:srgbClr val="000000"/>
              </a:buClr>
              <a:buSzPct val="125000"/>
            </a:pPr>
            <a:r>
              <a:rPr lang="de-DE" sz="1200" dirty="0" smtClean="0">
                <a:solidFill>
                  <a:srgbClr val="016357"/>
                </a:solidFill>
              </a:rPr>
              <a:t>Sources: </a:t>
            </a:r>
            <a:br>
              <a:rPr lang="de-DE" sz="1200" dirty="0" smtClean="0">
                <a:solidFill>
                  <a:srgbClr val="016357"/>
                </a:solidFill>
              </a:rPr>
            </a:br>
            <a:r>
              <a:rPr lang="de-DE" sz="1200" dirty="0" smtClean="0">
                <a:solidFill>
                  <a:srgbClr val="016357"/>
                </a:solidFill>
              </a:rPr>
              <a:t>HadISST1, </a:t>
            </a:r>
            <a:br>
              <a:rPr lang="de-DE" sz="1200" dirty="0" smtClean="0">
                <a:solidFill>
                  <a:srgbClr val="016357"/>
                </a:solidFill>
              </a:rPr>
            </a:br>
            <a:r>
              <a:rPr lang="de-DE" sz="1200" dirty="0" smtClean="0">
                <a:solidFill>
                  <a:srgbClr val="016357"/>
                </a:solidFill>
              </a:rPr>
              <a:t>CMEMS</a:t>
            </a:r>
            <a:endParaRPr lang="de-DE" sz="1200" dirty="0">
              <a:solidFill>
                <a:srgbClr val="016357"/>
              </a:solidFill>
            </a:endParaRPr>
          </a:p>
        </p:txBody>
      </p:sp>
    </p:spTree>
    <p:extLst>
      <p:ext uri="{BB962C8B-B14F-4D97-AF65-F5344CB8AC3E}">
        <p14:creationId xmlns:p14="http://schemas.microsoft.com/office/powerpoint/2010/main" val="2753216795"/>
      </p:ext>
    </p:extLst>
  </p:cSld>
  <p:clrMapOvr>
    <a:masterClrMapping/>
  </p:clrMapOvr>
  <p:timing>
    <p:tnLst>
      <p:par>
        <p:cTn id="1" dur="indefinite" restart="never" nodeType="tmRoot"/>
      </p:par>
    </p:tnLst>
  </p:timing>
</p:sld>
</file>

<file path=ppt/theme/theme1.xml><?xml version="1.0" encoding="utf-8"?>
<a:theme xmlns:a="http://schemas.openxmlformats.org/drawingml/2006/main" name="16_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EA_PPT_template_2_2015_4x3_format [Read-Only]" id="{E0C218DD-5E1F-42BA-A1AD-D0FF7C3402A5}" vid="{E8400FEF-6AB1-4311-90B4-5C6FACAF02B8}"/>
    </a:ext>
  </a:extLst>
</a:theme>
</file>

<file path=ppt/theme/theme2.xml><?xml version="1.0" encoding="utf-8"?>
<a:theme xmlns:a="http://schemas.openxmlformats.org/drawingml/2006/main" name="17_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EA_PPT_template_2_2015_4x3_format [Read-Only]" id="{E0C218DD-5E1F-42BA-A1AD-D0FF7C3402A5}" vid="{E8400FEF-6AB1-4311-90B4-5C6FACAF02B8}"/>
    </a:ext>
  </a:extLst>
</a:theme>
</file>

<file path=ppt/theme/theme3.xml><?xml version="1.0" encoding="utf-8"?>
<a:theme xmlns:a="http://schemas.openxmlformats.org/drawingml/2006/main" name="6_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over">
  <a:themeElements>
    <a:clrScheme name="Personnalisée 1">
      <a:dk1>
        <a:srgbClr val="113A6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2_4x3_white background" id="{F2E2C89E-AB0C-4D56-8679-2F48603914E1}" vid="{871D1D54-0666-420E-A068-79459AD295CD}"/>
    </a:ext>
  </a:extLst>
</a:theme>
</file>

<file path=ppt/theme/theme5.xml><?xml version="1.0" encoding="utf-8"?>
<a:theme xmlns:a="http://schemas.openxmlformats.org/drawingml/2006/main" name="51_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8_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EA_Climate_ADAPT_workshop_080915 (3)" id="{A154A26B-7D81-4B80-836E-0C8687C4FA54}" vid="{38308E4A-3804-423D-A1DE-63E18CE08B5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7F15DE60A8BF499B02750A5595B614" ma:contentTypeVersion="" ma:contentTypeDescription="Create a new document." ma:contentTypeScope="" ma:versionID="f237e1672e1561b80923898a2b9c95f4">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690C57F-9DC3-4C49-9C69-96EF5B9287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D16AAB9-57EC-4BF5-8C3B-853AB3FB7F27}">
  <ds:schemaRefs>
    <ds:schemaRef ds:uri="http://schemas.microsoft.com/sharepoint/v3/contenttype/forms"/>
  </ds:schemaRefs>
</ds:datastoreItem>
</file>

<file path=customXml/itemProps3.xml><?xml version="1.0" encoding="utf-8"?>
<ds:datastoreItem xmlns:ds="http://schemas.openxmlformats.org/officeDocument/2006/customXml" ds:itemID="{3D3F4151-8780-49DF-B86D-A335ABAF7571}">
  <ds:schemaRefs>
    <ds:schemaRef ds:uri="http://www.w3.org/XML/1998/namespace"/>
    <ds:schemaRef ds:uri="http://purl.org/dc/elements/1.1/"/>
    <ds:schemaRef ds:uri="http://purl.org/dc/dcmitype/"/>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EEA_PPT_template_2_2015_4x3_format</Template>
  <TotalTime>5752</TotalTime>
  <Words>1913</Words>
  <Application>Microsoft Office PowerPoint</Application>
  <PresentationFormat>A4 Paper (210x297 mm)</PresentationFormat>
  <Paragraphs>332</Paragraphs>
  <Slides>27</Slides>
  <Notes>25</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27</vt:i4>
      </vt:variant>
    </vt:vector>
  </HeadingPairs>
  <TitlesOfParts>
    <vt:vector size="40" baseType="lpstr">
      <vt:lpstr>ＭＳ Ｐゴシック</vt:lpstr>
      <vt:lpstr>Arial</vt:lpstr>
      <vt:lpstr>Calibri</vt:lpstr>
      <vt:lpstr>Open Sans</vt:lpstr>
      <vt:lpstr>Open Sans Extrabold</vt:lpstr>
      <vt:lpstr>Open Sans Semibold</vt:lpstr>
      <vt:lpstr>Verdana</vt:lpstr>
      <vt:lpstr>16_Sections</vt:lpstr>
      <vt:lpstr>17_Sections</vt:lpstr>
      <vt:lpstr>6_Sections</vt:lpstr>
      <vt:lpstr>1_Cover</vt:lpstr>
      <vt:lpstr>51_Sections</vt:lpstr>
      <vt:lpstr>18_Sections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European Environment Agency</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Hans-Martin Füssel</dc:creator>
  <cp:lastModifiedBy>Hans-Martin Füssel</cp:lastModifiedBy>
  <cp:revision>529</cp:revision>
  <cp:lastPrinted>2017-01-16T18:33:44Z</cp:lastPrinted>
  <dcterms:created xsi:type="dcterms:W3CDTF">2015-08-03T11:49:52Z</dcterms:created>
  <dcterms:modified xsi:type="dcterms:W3CDTF">2017-02-06T09:07:58Z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0x010100977F15DE60A8BF499B02750A5595B614</vt:lpwstr>
  </property>
</Properties>
</file>