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  <p:sldMasterId id="2147483698" r:id="rId3"/>
    <p:sldMasterId id="2147483692" r:id="rId4"/>
  </p:sldMasterIdLst>
  <p:notesMasterIdLst>
    <p:notesMasterId r:id="rId29"/>
  </p:notesMasterIdLst>
  <p:handoutMasterIdLst>
    <p:handoutMasterId r:id="rId30"/>
  </p:handoutMasterIdLst>
  <p:sldIdLst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59" r:id="rId25"/>
    <p:sldId id="460" r:id="rId26"/>
    <p:sldId id="461" r:id="rId27"/>
    <p:sldId id="462" r:id="rId28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567"/>
    <a:srgbClr val="008173"/>
    <a:srgbClr val="006654"/>
    <a:srgbClr val="113A60"/>
    <a:srgbClr val="016357"/>
    <a:srgbClr val="001746"/>
    <a:srgbClr val="007635"/>
    <a:srgbClr val="001C54"/>
    <a:srgbClr val="202661"/>
    <a:srgbClr val="364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5" autoAdjust="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43" d="100"/>
          <a:sy n="143" d="100"/>
        </p:scale>
        <p:origin x="-1832" y="-10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936189"/>
            <a:ext cx="10779125" cy="14420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  <a:p>
            <a:pPr lvl="0"/>
            <a:r>
              <a:rPr lang="en-US" dirty="0"/>
              <a:t>Max two 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11200" y="365747"/>
            <a:ext cx="2164080" cy="322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Speaker | Date | Venue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77564" y="2110710"/>
            <a:ext cx="10774041" cy="31845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7564" y="272472"/>
            <a:ext cx="10773577" cy="1322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  <a:br>
              <a:rPr lang="en-US" dirty="0"/>
            </a:br>
            <a:r>
              <a:rPr lang="en-US" dirty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36000"/>
            <a:ext cx="11246369" cy="6761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37" indent="0">
              <a:buNone/>
              <a:defRPr/>
            </a:lvl2pPr>
            <a:lvl3pPr marL="1125472" indent="0">
              <a:buNone/>
              <a:defRPr/>
            </a:lvl3pPr>
            <a:lvl4pPr marL="1688207" indent="0">
              <a:buNone/>
              <a:defRPr/>
            </a:lvl4pPr>
            <a:lvl5pPr marL="2250944" indent="0">
              <a:buNone/>
              <a:defRPr/>
            </a:lvl5pPr>
          </a:lstStyle>
          <a:p>
            <a:pPr lvl="0"/>
            <a:r>
              <a:rPr lang="en-US" dirty="0"/>
              <a:t>Slide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8313" y="1431925"/>
            <a:ext cx="11245850" cy="375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98488" y="6250565"/>
            <a:ext cx="368300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rgbClr val="00817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000">
                <a:solidFill>
                  <a:srgbClr val="006654"/>
                </a:solidFill>
              </a:defRPr>
            </a:lvl2pPr>
            <a:lvl3pPr>
              <a:defRPr sz="1000">
                <a:solidFill>
                  <a:srgbClr val="006654"/>
                </a:solidFill>
              </a:defRPr>
            </a:lvl3pPr>
            <a:lvl4pPr>
              <a:defRPr sz="1000">
                <a:solidFill>
                  <a:srgbClr val="006654"/>
                </a:solidFill>
              </a:defRPr>
            </a:lvl4pPr>
            <a:lvl5pPr>
              <a:defRPr sz="1000">
                <a:solidFill>
                  <a:srgbClr val="006654"/>
                </a:solidFill>
              </a:defRPr>
            </a:lvl5pPr>
          </a:lstStyle>
          <a:p>
            <a:pPr lvl="0"/>
            <a:r>
              <a:rPr lang="en-US" dirty="0"/>
              <a:t>Source reference for illustration</a:t>
            </a:r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483402" cy="68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790732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48340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5"/>
            <a:ext cx="12192000" cy="778149"/>
          </a:xfrm>
          <a:prstGeom prst="rect">
            <a:avLst/>
          </a:prstGeom>
          <a:solidFill>
            <a:srgbClr val="0081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15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000" y="5940000"/>
            <a:ext cx="2483402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d.eionet.europa.eu/datasets/latest/BWD_2006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dr.eionet.europa.eu/help/BW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bwd.helpdesk@eionet.europa.eu" TargetMode="External"/><Relationship Id="rId2" Type="http://schemas.openxmlformats.org/officeDocument/2006/relationships/hyperlink" Target="http://cdr.eionet.europa.eu/help/BWD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drsandbox.eionet.europa.e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11199" y="1850589"/>
            <a:ext cx="10779125" cy="1442085"/>
          </a:xfrm>
        </p:spPr>
        <p:txBody>
          <a:bodyPr/>
          <a:lstStyle/>
          <a:p>
            <a:r>
              <a:rPr lang="en-GB" b="0" dirty="0" err="1"/>
              <a:t>BWD</a:t>
            </a:r>
            <a:r>
              <a:rPr lang="en-GB" b="0" dirty="0"/>
              <a:t> reporting on 2020 season</a:t>
            </a:r>
            <a:r>
              <a:rPr lang="sl-SI" b="0" dirty="0"/>
              <a:t>:</a:t>
            </a:r>
          </a:p>
          <a:p>
            <a:r>
              <a:rPr lang="en-GB" dirty="0"/>
              <a:t>Monitoring and Classification of Bathing Waters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11199" y="365747"/>
            <a:ext cx="4151745" cy="322350"/>
          </a:xfrm>
        </p:spPr>
        <p:txBody>
          <a:bodyPr/>
          <a:lstStyle/>
          <a:p>
            <a:r>
              <a:rPr lang="sl-SI" sz="1050" dirty="0"/>
              <a:t>Gašper Šubelj | 17 November 2020 | </a:t>
            </a:r>
            <a:r>
              <a:rPr lang="sl-SI" sz="1050" dirty="0" err="1"/>
              <a:t>BWD</a:t>
            </a:r>
            <a:r>
              <a:rPr lang="sl-SI" sz="1050" dirty="0"/>
              <a:t> 2020 </a:t>
            </a:r>
            <a:r>
              <a:rPr lang="sl-SI" sz="1050" dirty="0" err="1"/>
              <a:t>reporting</a:t>
            </a:r>
            <a:r>
              <a:rPr lang="sl-SI" sz="1050" dirty="0"/>
              <a:t> </a:t>
            </a:r>
            <a:r>
              <a:rPr lang="sl-SI" sz="1050" dirty="0" err="1"/>
              <a:t>webinar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96271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B6F753-7219-456F-AEDD-76D8689FD0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dataset: Characterisation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04430-9FD7-4BD4-997F-3FA8A7936B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2733D06-F6E0-4353-A87B-55F8EACC3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4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7F0377-16A2-4EE2-8FF0-2453E6CBB856}"/>
              </a:ext>
            </a:extLst>
          </p:cNvPr>
          <p:cNvSpPr txBox="1"/>
          <p:nvPr/>
        </p:nvSpPr>
        <p:spPr>
          <a:xfrm>
            <a:off x="6325984" y="5589240"/>
            <a:ext cx="5275357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en-GB" sz="1400" dirty="0"/>
              <a:t>Remarks, comments or explanatory notes.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r>
              <a:rPr lang="sl-SI" sz="1400" dirty="0"/>
              <a:t>, 0-1000 </a:t>
            </a:r>
            <a:r>
              <a:rPr lang="sl-SI" sz="1400" dirty="0" err="1"/>
              <a:t>characters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2BEA92-4703-4139-91F6-86086D9F1390}"/>
              </a:ext>
            </a:extLst>
          </p:cNvPr>
          <p:cNvCxnSpPr/>
          <p:nvPr/>
        </p:nvCxnSpPr>
        <p:spPr>
          <a:xfrm flipV="1">
            <a:off x="11671070" y="3616041"/>
            <a:ext cx="0" cy="24964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33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E4C5F1-1078-4483-A530-78424C55FD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SeasonalPeriod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8BD7-5C94-4230-B5A2-CB72B4E587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07CFCBA-08AD-491A-8174-852706820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480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00959D-A9FE-4FAF-A542-6722CA2224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SeasonalPeriod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DA41E-0E83-48BA-B8AA-C3A8EF9067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C9E8694-F6E6-48CE-8D09-918DF1427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E4C4D2-0B9E-4227-8D04-D49B6DBBEB04}"/>
              </a:ext>
            </a:extLst>
          </p:cNvPr>
          <p:cNvSpPr txBox="1"/>
          <p:nvPr/>
        </p:nvSpPr>
        <p:spPr>
          <a:xfrm>
            <a:off x="3549535" y="4238263"/>
            <a:ext cx="502920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s</a:t>
            </a:r>
            <a:r>
              <a:rPr lang="en-GB" sz="1400" dirty="0" err="1"/>
              <a:t>pecifies</a:t>
            </a:r>
            <a:r>
              <a:rPr lang="en-GB" sz="1400" dirty="0"/>
              <a:t> the type of seasonal period.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endParaRPr lang="sl-SI" sz="1400" dirty="0"/>
          </a:p>
          <a:p>
            <a:pPr marL="989013" indent="-989013"/>
            <a:r>
              <a:rPr lang="sl-SI" sz="1400" b="1" dirty="0" err="1"/>
              <a:t>Codes</a:t>
            </a:r>
            <a:r>
              <a:rPr lang="sl-SI" sz="1400" b="1" dirty="0"/>
              <a:t>:	• </a:t>
            </a:r>
            <a:r>
              <a:rPr lang="sl-SI" sz="1400" dirty="0" err="1"/>
              <a:t>bathingSeason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bathingProhibition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shortTermPollution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abnormalSituation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inaccessible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qualityChanges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cyanobacteriaBloom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delisted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other</a:t>
            </a:r>
            <a:endParaRPr lang="en-GB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38AAF8-1288-4F4C-8801-C4E235BBB4EA}"/>
              </a:ext>
            </a:extLst>
          </p:cNvPr>
          <p:cNvCxnSpPr/>
          <p:nvPr/>
        </p:nvCxnSpPr>
        <p:spPr>
          <a:xfrm flipV="1">
            <a:off x="3466408" y="3557848"/>
            <a:ext cx="0" cy="31281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4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E7FB65-52E9-4D32-A35B-A1CD9AA397E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SeasonalPeriod</a:t>
            </a:r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5165C02-2169-4A1B-8DAD-4B494C175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D79C77-8A2B-4E00-B924-F57D9847CDD9}"/>
              </a:ext>
            </a:extLst>
          </p:cNvPr>
          <p:cNvSpPr txBox="1"/>
          <p:nvPr/>
        </p:nvSpPr>
        <p:spPr>
          <a:xfrm>
            <a:off x="4871864" y="5731867"/>
            <a:ext cx="710677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s</a:t>
            </a:r>
            <a:r>
              <a:rPr lang="en-GB" sz="1400" dirty="0"/>
              <a:t>tart date (</a:t>
            </a:r>
            <a:r>
              <a:rPr lang="en-GB" sz="1400" dirty="0" err="1"/>
              <a:t>YYYY</a:t>
            </a:r>
            <a:r>
              <a:rPr lang="en-GB" sz="1400" dirty="0"/>
              <a:t>-MM-DD) of the seasonal period.</a:t>
            </a:r>
            <a:r>
              <a:rPr lang="sl-SI" sz="1400" dirty="0"/>
              <a:t> </a:t>
            </a:r>
            <a:r>
              <a:rPr lang="en-GB" sz="1400" dirty="0"/>
              <a:t>For some period types if the </a:t>
            </a:r>
            <a:r>
              <a:rPr lang="en-GB" sz="1400" dirty="0" err="1"/>
              <a:t>startDate</a:t>
            </a:r>
            <a:r>
              <a:rPr lang="en-GB" sz="1400" dirty="0"/>
              <a:t> is unknown or is yet undetermined, the conventional value '9999-12-31' should be reported.</a:t>
            </a:r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date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D231A6-18DF-42E9-9229-E57641CD1EC3}"/>
              </a:ext>
            </a:extLst>
          </p:cNvPr>
          <p:cNvCxnSpPr/>
          <p:nvPr/>
        </p:nvCxnSpPr>
        <p:spPr>
          <a:xfrm flipV="1">
            <a:off x="4788131" y="3557848"/>
            <a:ext cx="0" cy="31281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16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2B8BB7-5D41-40F3-8215-6870A213B7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SeasonalPeriod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DB97A-2887-459C-922F-14DD790DF6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CF47974-A932-4597-BD33-CB00A358F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BE3D18-ACDA-4CE2-9C97-C34C589DA841}"/>
              </a:ext>
            </a:extLst>
          </p:cNvPr>
          <p:cNvSpPr txBox="1"/>
          <p:nvPr/>
        </p:nvSpPr>
        <p:spPr>
          <a:xfrm>
            <a:off x="274320" y="5615489"/>
            <a:ext cx="843741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en-GB" sz="1400" dirty="0"/>
              <a:t>Description of significant management measures taken in the scope of reported seasonal period. Additional information must be reported in the </a:t>
            </a:r>
            <a:r>
              <a:rPr lang="en-GB" sz="1400" dirty="0" err="1"/>
              <a:t>managementMeasures</a:t>
            </a:r>
            <a:r>
              <a:rPr lang="en-GB" sz="1400" dirty="0"/>
              <a:t> element for all period types except '</a:t>
            </a:r>
            <a:r>
              <a:rPr lang="en-GB" sz="1400" dirty="0" err="1"/>
              <a:t>bathingPeriod</a:t>
            </a:r>
            <a:r>
              <a:rPr lang="en-GB" sz="1400" dirty="0"/>
              <a:t>'.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r>
              <a:rPr lang="sl-SI" sz="1400" dirty="0"/>
              <a:t>, 0-5000 </a:t>
            </a:r>
            <a:r>
              <a:rPr lang="sl-SI" sz="1400" dirty="0" err="1"/>
              <a:t>characters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2AF706-7D86-47E9-B64F-BAA0C4A6D7FA}"/>
              </a:ext>
            </a:extLst>
          </p:cNvPr>
          <p:cNvCxnSpPr/>
          <p:nvPr/>
        </p:nvCxnSpPr>
        <p:spPr>
          <a:xfrm flipV="1">
            <a:off x="8778240" y="3557848"/>
            <a:ext cx="0" cy="30117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777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9D5AF4-50C5-4632-A3D6-855A71D0DF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MonitoringResult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179A0-4CA2-4408-8621-025056AE6D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63E6BE-3373-4915-BA32-D271243C3583}"/>
              </a:ext>
            </a:extLst>
          </p:cNvPr>
          <p:cNvSpPr txBox="1"/>
          <p:nvPr/>
        </p:nvSpPr>
        <p:spPr>
          <a:xfrm>
            <a:off x="3568929" y="1398163"/>
            <a:ext cx="254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/>
              <a:t>*</a:t>
            </a:r>
            <a:endParaRPr lang="en-GB" sz="105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52AD3CC-87D7-4CD2-A536-103BC3136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1999" cy="365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13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99C945-76D9-4F96-AD3B-3C8027A4FE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MonitoringResult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6E5B9-118F-4966-95E0-4071E15D8F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715CDE-E31E-43E1-B29D-4DC3B3AD1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5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034F62-B6BB-4E69-A317-5789BA3355F8}"/>
              </a:ext>
            </a:extLst>
          </p:cNvPr>
          <p:cNvSpPr txBox="1"/>
          <p:nvPr/>
        </p:nvSpPr>
        <p:spPr>
          <a:xfrm>
            <a:off x="2910061" y="5831619"/>
            <a:ext cx="404769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	</a:t>
            </a:r>
            <a:r>
              <a:rPr lang="sl-SI" sz="1400" dirty="0" err="1"/>
              <a:t>sampling</a:t>
            </a:r>
            <a:r>
              <a:rPr lang="sl-SI" sz="1400" dirty="0"/>
              <a:t> </a:t>
            </a:r>
            <a:r>
              <a:rPr lang="sl-SI" sz="1400" dirty="0" err="1"/>
              <a:t>date</a:t>
            </a:r>
            <a:r>
              <a:rPr lang="sl-SI" sz="1400" dirty="0"/>
              <a:t> (</a:t>
            </a:r>
            <a:r>
              <a:rPr lang="sl-SI" sz="1400" dirty="0" err="1"/>
              <a:t>YYYY</a:t>
            </a:r>
            <a:r>
              <a:rPr lang="sl-SI" sz="1400" dirty="0"/>
              <a:t>-</a:t>
            </a:r>
            <a:r>
              <a:rPr lang="sl-SI" sz="1400" dirty="0" err="1"/>
              <a:t>MM</a:t>
            </a:r>
            <a:r>
              <a:rPr lang="sl-SI" sz="1400" dirty="0"/>
              <a:t>-</a:t>
            </a:r>
            <a:r>
              <a:rPr lang="sl-SI" sz="1400" dirty="0" err="1"/>
              <a:t>DD</a:t>
            </a:r>
            <a:r>
              <a:rPr lang="sl-SI" sz="1400" dirty="0"/>
              <a:t>).</a:t>
            </a:r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date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B12115-A830-4FCB-93A8-94BB9DF1C518}"/>
              </a:ext>
            </a:extLst>
          </p:cNvPr>
          <p:cNvCxnSpPr/>
          <p:nvPr/>
        </p:nvCxnSpPr>
        <p:spPr>
          <a:xfrm flipV="1">
            <a:off x="2826328" y="3782292"/>
            <a:ext cx="0" cy="25725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201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86BB5BC-E37B-4322-9673-C7629F6D21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MonitoringResult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44571-63C0-49B2-8345-57B857D2C3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661B93B-C986-4F34-8911-833BB4A58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5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4FFC13-091E-40E4-A004-94B124940BB0}"/>
              </a:ext>
            </a:extLst>
          </p:cNvPr>
          <p:cNvSpPr txBox="1"/>
          <p:nvPr/>
        </p:nvSpPr>
        <p:spPr>
          <a:xfrm>
            <a:off x="4289367" y="5831619"/>
            <a:ext cx="7031962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	</a:t>
            </a:r>
            <a:r>
              <a:rPr lang="en-GB" sz="1400" dirty="0"/>
              <a:t>Measured concentration of </a:t>
            </a:r>
            <a:r>
              <a:rPr lang="sl-SI" sz="1400" dirty="0" err="1"/>
              <a:t>bacteria</a:t>
            </a:r>
            <a:r>
              <a:rPr lang="sl-SI" sz="1400" dirty="0"/>
              <a:t> </a:t>
            </a:r>
            <a:r>
              <a:rPr lang="en-GB" sz="1400" dirty="0"/>
              <a:t>per sample in "colony forming unit" per 100 ml (</a:t>
            </a:r>
            <a:r>
              <a:rPr lang="en-GB" sz="1400" dirty="0" err="1"/>
              <a:t>cfu</a:t>
            </a:r>
            <a:r>
              <a:rPr lang="en-GB" sz="1400" dirty="0"/>
              <a:t>/100ml).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integer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2FD592-2A23-4E83-A792-34BC37E56E43}"/>
              </a:ext>
            </a:extLst>
          </p:cNvPr>
          <p:cNvCxnSpPr/>
          <p:nvPr/>
        </p:nvCxnSpPr>
        <p:spPr>
          <a:xfrm flipV="1">
            <a:off x="4214553" y="3782293"/>
            <a:ext cx="0" cy="27879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594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DC4565-DCF8-4D7F-B62A-9D34026F22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MonitoringResult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006B9-43CF-48C1-B620-7CB0E8272F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DDF38E7-6B79-4493-A396-E2778EDFF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5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2347FF-D500-4413-BCEE-A945CA2DFC3F}"/>
              </a:ext>
            </a:extLst>
          </p:cNvPr>
          <p:cNvSpPr txBox="1"/>
          <p:nvPr/>
        </p:nvSpPr>
        <p:spPr>
          <a:xfrm>
            <a:off x="266007" y="4969845"/>
            <a:ext cx="7031962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	i</a:t>
            </a:r>
            <a:r>
              <a:rPr lang="en-GB" sz="1400" dirty="0" err="1"/>
              <a:t>nformation</a:t>
            </a:r>
            <a:r>
              <a:rPr lang="en-GB" sz="1400" dirty="0"/>
              <a:t> regarding missing samples,</a:t>
            </a:r>
            <a:r>
              <a:rPr lang="sl-SI" sz="1400" dirty="0"/>
              <a:t> </a:t>
            </a:r>
            <a:r>
              <a:rPr lang="sl-SI" sz="1400" dirty="0" err="1"/>
              <a:t>specific</a:t>
            </a:r>
            <a:r>
              <a:rPr lang="sl-SI" sz="1400" dirty="0"/>
              <a:t> </a:t>
            </a:r>
            <a:r>
              <a:rPr lang="sl-SI" sz="1400" dirty="0" err="1"/>
              <a:t>circumstances</a:t>
            </a:r>
            <a:r>
              <a:rPr lang="sl-SI" sz="1400" dirty="0"/>
              <a:t> </a:t>
            </a:r>
            <a:r>
              <a:rPr lang="sl-SI" sz="1400" dirty="0" err="1"/>
              <a:t>of</a:t>
            </a:r>
            <a:r>
              <a:rPr lang="sl-SI" sz="1400" dirty="0"/>
              <a:t> </a:t>
            </a:r>
            <a:r>
              <a:rPr lang="sl-SI" sz="1400" dirty="0" err="1"/>
              <a:t>samples</a:t>
            </a:r>
            <a:r>
              <a:rPr lang="sl-SI" sz="1400" dirty="0"/>
              <a:t> </a:t>
            </a:r>
            <a:r>
              <a:rPr lang="sl-SI" sz="1400" dirty="0" err="1"/>
              <a:t>etc</a:t>
            </a:r>
            <a:r>
              <a:rPr lang="sl-SI" sz="1400" dirty="0"/>
              <a:t>.</a:t>
            </a:r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endParaRPr lang="sl-SI" sz="1400" dirty="0"/>
          </a:p>
          <a:p>
            <a:pPr marL="989013" indent="-989013"/>
            <a:r>
              <a:rPr lang="sl-SI" sz="1400" b="1" dirty="0" err="1"/>
              <a:t>Codes</a:t>
            </a:r>
            <a:r>
              <a:rPr lang="sl-SI" sz="1400" b="1" dirty="0"/>
              <a:t>:	• </a:t>
            </a:r>
            <a:r>
              <a:rPr lang="sl-SI" sz="1400" dirty="0" err="1"/>
              <a:t>missingSample</a:t>
            </a:r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sl-SI" sz="1400" dirty="0" err="1">
                <a:solidFill>
                  <a:schemeClr val="bg1">
                    <a:lumMod val="50000"/>
                  </a:schemeClr>
                </a:solidFill>
              </a:rPr>
              <a:t>highest</a:t>
            </a:r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sz="1400" dirty="0" err="1">
                <a:solidFill>
                  <a:schemeClr val="bg1">
                    <a:lumMod val="50000"/>
                  </a:schemeClr>
                </a:solidFill>
              </a:rPr>
              <a:t>importance</a:t>
            </a:r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confirmationSample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shortTermPollutionSample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replacementSample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preSeasonSample</a:t>
            </a:r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sl-SI" sz="1400" dirty="0" err="1">
                <a:solidFill>
                  <a:schemeClr val="bg1">
                    <a:lumMod val="50000"/>
                  </a:schemeClr>
                </a:solidFill>
              </a:rPr>
              <a:t>lowest</a:t>
            </a:r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l-SI" sz="1400" dirty="0" err="1">
                <a:solidFill>
                  <a:schemeClr val="bg1">
                    <a:lumMod val="50000"/>
                  </a:schemeClr>
                </a:solidFill>
              </a:rPr>
              <a:t>importance</a:t>
            </a:r>
            <a:r>
              <a:rPr lang="sl-SI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E2B9A3-BC0D-4369-88E8-718E3A047420}"/>
              </a:ext>
            </a:extLst>
          </p:cNvPr>
          <p:cNvCxnSpPr/>
          <p:nvPr/>
        </p:nvCxnSpPr>
        <p:spPr>
          <a:xfrm flipV="1">
            <a:off x="7356764" y="3782293"/>
            <a:ext cx="0" cy="30034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800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4A9CDD-5BD7-496B-982E-124A1D0A3C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  <a:r>
              <a:rPr lang="sl-SI" dirty="0"/>
              <a:t>: </a:t>
            </a:r>
            <a:r>
              <a:rPr lang="sl-SI" dirty="0" err="1"/>
              <a:t>MonitoringResult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D5518-F1CD-4B55-BC1E-4BF4DA82D1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4E868EC-C171-46F9-B465-318CF7378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0058"/>
            <a:ext cx="12192000" cy="365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CFA463-7902-4502-AC9A-8B06D2682931}"/>
              </a:ext>
            </a:extLst>
          </p:cNvPr>
          <p:cNvSpPr txBox="1"/>
          <p:nvPr/>
        </p:nvSpPr>
        <p:spPr>
          <a:xfrm>
            <a:off x="3890356" y="5326605"/>
            <a:ext cx="5112325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	i</a:t>
            </a:r>
            <a:r>
              <a:rPr lang="en-GB" sz="1400" dirty="0" err="1"/>
              <a:t>nformation</a:t>
            </a:r>
            <a:r>
              <a:rPr lang="en-GB" sz="1400" dirty="0"/>
              <a:t> regarding </a:t>
            </a:r>
            <a:r>
              <a:rPr lang="sl-SI" sz="1400" dirty="0" err="1"/>
              <a:t>specific</a:t>
            </a:r>
            <a:r>
              <a:rPr lang="sl-SI" sz="1400" dirty="0"/>
              <a:t> </a:t>
            </a:r>
            <a:r>
              <a:rPr lang="sl-SI" sz="1400" dirty="0" err="1"/>
              <a:t>bacteria</a:t>
            </a:r>
            <a:r>
              <a:rPr lang="sl-SI" sz="1400" dirty="0"/>
              <a:t> </a:t>
            </a:r>
            <a:r>
              <a:rPr lang="sl-SI" sz="1400" dirty="0" err="1"/>
              <a:t>value</a:t>
            </a:r>
            <a:r>
              <a:rPr lang="sl-SI" sz="1400" dirty="0"/>
              <a:t>.</a:t>
            </a:r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endParaRPr lang="sl-SI" sz="1400" dirty="0"/>
          </a:p>
          <a:p>
            <a:pPr marL="989013" indent="-989013"/>
            <a:r>
              <a:rPr lang="sl-SI" sz="1400" b="1" dirty="0" err="1"/>
              <a:t>Codes</a:t>
            </a:r>
            <a:r>
              <a:rPr lang="sl-SI" sz="1400" b="1" dirty="0"/>
              <a:t>:	• </a:t>
            </a:r>
            <a:r>
              <a:rPr lang="sl-SI" sz="1400" dirty="0" err="1"/>
              <a:t>confirmedValue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limitOfDetectionValue</a:t>
            </a:r>
            <a:endParaRPr lang="sl-SI" sz="1400" dirty="0"/>
          </a:p>
          <a:p>
            <a:pPr marL="989013" indent="-989013"/>
            <a:r>
              <a:rPr lang="sl-SI" sz="1400" dirty="0"/>
              <a:t>	• </a:t>
            </a:r>
            <a:r>
              <a:rPr lang="sl-SI" sz="1400" dirty="0" err="1"/>
              <a:t>missingValue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3128685-2725-49A6-A81D-6D92EE1D05CF}"/>
              </a:ext>
            </a:extLst>
          </p:cNvPr>
          <p:cNvCxnSpPr/>
          <p:nvPr/>
        </p:nvCxnSpPr>
        <p:spPr>
          <a:xfrm flipV="1">
            <a:off x="9069186" y="3782293"/>
            <a:ext cx="0" cy="2713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62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EB5923-0D0A-463E-8281-FF49EBB1ED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dirty="0" err="1"/>
              <a:t>Composition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dataset</a:t>
            </a:r>
            <a:r>
              <a:rPr lang="sl-SI" dirty="0"/>
              <a:t>: Data </a:t>
            </a:r>
            <a:r>
              <a:rPr lang="sl-SI" dirty="0" err="1"/>
              <a:t>Dictionary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4F94E-3405-4709-9E43-07C5A6E130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FD8119BD-71F9-43CA-A5C0-8EA0FFDF366E}"/>
              </a:ext>
            </a:extLst>
          </p:cNvPr>
          <p:cNvSpPr txBox="1">
            <a:spLocks/>
          </p:cNvSpPr>
          <p:nvPr/>
        </p:nvSpPr>
        <p:spPr>
          <a:xfrm>
            <a:off x="449386" y="1147766"/>
            <a:ext cx="11418277" cy="4846634"/>
          </a:xfrm>
          <a:prstGeom prst="rect">
            <a:avLst/>
          </a:prstGeom>
        </p:spPr>
        <p:txBody>
          <a:bodyPr/>
          <a:lstStyle>
            <a:lvl1pPr marL="422051" indent="-422051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46" indent="-351710" algn="l" defTabSz="11254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683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575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2312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5047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783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51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254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sl-SI" sz="2400"/>
              <a:t>Download the </a:t>
            </a:r>
            <a:r>
              <a:rPr lang="sl-SI" sz="2400" b="1"/>
              <a:t>reporting template</a:t>
            </a:r>
            <a:r>
              <a:rPr lang="sl-SI" sz="2400"/>
              <a:t> from the </a:t>
            </a:r>
            <a:r>
              <a:rPr lang="en-GB" sz="2400"/>
              <a:t>Data Dictionary</a:t>
            </a:r>
            <a:r>
              <a:rPr lang="sl-SI" sz="2400"/>
              <a:t>:</a:t>
            </a:r>
            <a:r>
              <a:rPr lang="en-GB" sz="2400"/>
              <a:t> </a:t>
            </a:r>
            <a:r>
              <a:rPr lang="en-GB" sz="2400">
                <a:hlinkClick r:id="rId2"/>
              </a:rPr>
              <a:t>http://dd.eionet.europa.eu/datasets/latest/BWD_2006</a:t>
            </a:r>
            <a:endParaRPr lang="sl-SI" sz="2400" b="1"/>
          </a:p>
          <a:p>
            <a:endParaRPr lang="sl-SI" sz="2400" b="1"/>
          </a:p>
          <a:p>
            <a:endParaRPr lang="sl-SI" sz="2400" b="1"/>
          </a:p>
          <a:p>
            <a:endParaRPr lang="sl-SI" sz="2400" b="1"/>
          </a:p>
          <a:p>
            <a:endParaRPr lang="en-GB" sz="2400" b="1"/>
          </a:p>
          <a:p>
            <a:pPr marL="0" indent="0">
              <a:buFont typeface="Arial" pitchFamily="34" charset="0"/>
              <a:buNone/>
            </a:pPr>
            <a:endParaRPr lang="en-US" sz="2400" b="1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</p:txBody>
      </p:sp>
      <p:pic>
        <p:nvPicPr>
          <p:cNvPr id="7" name="Imagen 23">
            <a:extLst>
              <a:ext uri="{FF2B5EF4-FFF2-40B4-BE49-F238E27FC236}">
                <a16:creationId xmlns:a16="http://schemas.microsoft.com/office/drawing/2014/main" id="{99BCF55E-9908-4C6A-98FF-2C17B4D7D25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97" y="2325190"/>
            <a:ext cx="6847220" cy="340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577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0FA31-F0DB-41A5-A295-CAD3ED1B74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384" y="173616"/>
            <a:ext cx="11101757" cy="1322647"/>
          </a:xfrm>
        </p:spPr>
        <p:txBody>
          <a:bodyPr/>
          <a:lstStyle/>
          <a:p>
            <a:r>
              <a:rPr lang="sl-SI" b="0" dirty="0" err="1"/>
              <a:t>Specific</a:t>
            </a:r>
            <a:r>
              <a:rPr lang="sl-SI" b="0" dirty="0"/>
              <a:t> </a:t>
            </a:r>
            <a:r>
              <a:rPr lang="sl-SI" b="0" dirty="0" err="1"/>
              <a:t>issues</a:t>
            </a:r>
            <a:r>
              <a:rPr lang="sl-SI" b="0" dirty="0"/>
              <a:t> in </a:t>
            </a:r>
            <a:r>
              <a:rPr lang="sl-SI" b="0" dirty="0" err="1"/>
              <a:t>BWD</a:t>
            </a:r>
            <a:r>
              <a:rPr lang="sl-SI" b="0" dirty="0"/>
              <a:t> </a:t>
            </a:r>
            <a:r>
              <a:rPr lang="sl-SI" b="0" dirty="0" err="1"/>
              <a:t>reporting</a:t>
            </a:r>
            <a:r>
              <a:rPr lang="sl-SI" b="0" dirty="0"/>
              <a:t>:</a:t>
            </a:r>
          </a:p>
          <a:p>
            <a:r>
              <a:rPr lang="sl-SI" dirty="0"/>
              <a:t>Management </a:t>
            </a:r>
            <a:r>
              <a:rPr lang="sl-SI" dirty="0" err="1"/>
              <a:t>periods</a:t>
            </a:r>
            <a:r>
              <a:rPr lang="sl-SI" dirty="0"/>
              <a:t>, </a:t>
            </a:r>
            <a:r>
              <a:rPr lang="sl-SI" dirty="0" err="1"/>
              <a:t>delisting</a:t>
            </a:r>
            <a:r>
              <a:rPr lang="sl-SI" dirty="0"/>
              <a:t> a </a:t>
            </a:r>
            <a:r>
              <a:rPr lang="sl-SI" dirty="0" err="1"/>
              <a:t>bathing</a:t>
            </a:r>
            <a:r>
              <a:rPr lang="sl-SI" dirty="0"/>
              <a:t> </a:t>
            </a:r>
            <a:r>
              <a:rPr lang="sl-SI" dirty="0" err="1"/>
              <a:t>water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C68177-C822-429D-A047-5DAC6D8BE17C}"/>
              </a:ext>
            </a:extLst>
          </p:cNvPr>
          <p:cNvSpPr txBox="1">
            <a:spLocks/>
          </p:cNvSpPr>
          <p:nvPr/>
        </p:nvSpPr>
        <p:spPr>
          <a:xfrm>
            <a:off x="449384" y="2028305"/>
            <a:ext cx="11418277" cy="1400695"/>
          </a:xfrm>
          <a:prstGeom prst="rect">
            <a:avLst/>
          </a:prstGeom>
        </p:spPr>
        <p:txBody>
          <a:bodyPr/>
          <a:lstStyle>
            <a:lvl1pPr marL="0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4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6273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3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5472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820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0944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5047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783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51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254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rgbClr val="017567"/>
                </a:solidFill>
              </a:rPr>
              <a:t>Bathing waters with disturbances in operation and management should be reported through different periods, namely: </a:t>
            </a:r>
            <a:r>
              <a:rPr lang="en-GB" sz="1800" b="0" dirty="0" err="1">
                <a:solidFill>
                  <a:srgbClr val="017567"/>
                </a:solidFill>
              </a:rPr>
              <a:t>bathingProhibition</a:t>
            </a:r>
            <a:r>
              <a:rPr lang="en-GB" sz="1800" b="0" dirty="0">
                <a:solidFill>
                  <a:srgbClr val="017567"/>
                </a:solidFill>
              </a:rPr>
              <a:t>, inaccessible, delisted.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rgbClr val="017567"/>
                </a:solidFill>
              </a:rPr>
              <a:t>The term "closed" is not used any more!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rgbClr val="017567"/>
                </a:solidFill>
              </a:rPr>
              <a:t>More than one period can be reported for describing the same situation/event.</a:t>
            </a:r>
            <a:endParaRPr lang="sl-SI" sz="1800" b="0" dirty="0">
              <a:solidFill>
                <a:srgbClr val="017567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E09C9A5-5BD8-47A7-8B2D-1C61C325D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897143"/>
              </p:ext>
            </p:extLst>
          </p:nvPr>
        </p:nvGraphicFramePr>
        <p:xfrm>
          <a:off x="603562" y="3541223"/>
          <a:ext cx="11139054" cy="3017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9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91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 err="1">
                          <a:effectLst/>
                        </a:rPr>
                        <a:t>periodType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Possible reasons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b="1" u="none" strike="noStrike" dirty="0" err="1">
                          <a:effectLst/>
                        </a:rPr>
                        <a:t>Related</a:t>
                      </a:r>
                      <a:r>
                        <a:rPr lang="sl-SI" sz="1400" b="1" u="none" strike="noStrike" dirty="0">
                          <a:effectLst/>
                        </a:rPr>
                        <a:t> </a:t>
                      </a:r>
                      <a:r>
                        <a:rPr lang="en-GB" sz="1400" b="1" u="none" strike="noStrike" dirty="0">
                          <a:effectLst/>
                        </a:rPr>
                        <a:t>to water quality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>
                          <a:effectLst/>
                        </a:rPr>
                        <a:t>Still officially identified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Duration of the period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94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 err="1">
                          <a:effectLst/>
                        </a:rPr>
                        <a:t>bathingProhibition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Short-term pollution, poor quality annual status, or expected pollution due to foreseen reasons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Yes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Yes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Temporary or permanent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1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inaccessible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Physical inaccessibility due to earthquake, eroded path, construction on the site; or legal reasons that impede bathing and monitoring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No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Yes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Temporary or permanent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9193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delisted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Decreased number of bathers, implementation of protected area that does not allow bathing, long-term poor quality (more than four years)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>
                          <a:effectLst/>
                        </a:rPr>
                        <a:t>Yes or no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effectLst/>
                        </a:rPr>
                        <a:t>No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Permanent - no identification planned for the future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996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0FA31-F0DB-41A5-A295-CAD3ED1B74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384" y="173616"/>
            <a:ext cx="11101757" cy="1322647"/>
          </a:xfrm>
        </p:spPr>
        <p:txBody>
          <a:bodyPr/>
          <a:lstStyle/>
          <a:p>
            <a:r>
              <a:rPr lang="sl-SI" b="0" dirty="0" err="1"/>
              <a:t>Specific</a:t>
            </a:r>
            <a:r>
              <a:rPr lang="sl-SI" b="0" dirty="0"/>
              <a:t> </a:t>
            </a:r>
            <a:r>
              <a:rPr lang="sl-SI" b="0" dirty="0" err="1"/>
              <a:t>issues</a:t>
            </a:r>
            <a:r>
              <a:rPr lang="sl-SI" b="0" dirty="0"/>
              <a:t> in </a:t>
            </a:r>
            <a:r>
              <a:rPr lang="sl-SI" b="0" dirty="0" err="1"/>
              <a:t>BWD</a:t>
            </a:r>
            <a:r>
              <a:rPr lang="sl-SI" b="0" dirty="0"/>
              <a:t> </a:t>
            </a:r>
            <a:r>
              <a:rPr lang="sl-SI" b="0" dirty="0" err="1"/>
              <a:t>reporting</a:t>
            </a:r>
            <a:r>
              <a:rPr lang="sl-SI" b="0" dirty="0"/>
              <a:t>:</a:t>
            </a:r>
          </a:p>
          <a:p>
            <a:r>
              <a:rPr lang="sl-SI" dirty="0"/>
              <a:t>Management </a:t>
            </a:r>
            <a:r>
              <a:rPr lang="sl-SI" dirty="0" err="1"/>
              <a:t>periods</a:t>
            </a:r>
            <a:r>
              <a:rPr lang="sl-SI" dirty="0"/>
              <a:t>, </a:t>
            </a:r>
            <a:r>
              <a:rPr lang="sl-SI" dirty="0" err="1"/>
              <a:t>delisting</a:t>
            </a:r>
            <a:r>
              <a:rPr lang="sl-SI" dirty="0"/>
              <a:t> a </a:t>
            </a:r>
            <a:r>
              <a:rPr lang="sl-SI" dirty="0" err="1"/>
              <a:t>bathing</a:t>
            </a:r>
            <a:r>
              <a:rPr lang="sl-SI" dirty="0"/>
              <a:t> </a:t>
            </a:r>
            <a:r>
              <a:rPr lang="sl-SI" dirty="0" err="1"/>
              <a:t>water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CBCD45-8DDE-430A-A492-AA94C1F2E1B6}"/>
              </a:ext>
            </a:extLst>
          </p:cNvPr>
          <p:cNvSpPr txBox="1">
            <a:spLocks/>
          </p:cNvSpPr>
          <p:nvPr/>
        </p:nvSpPr>
        <p:spPr>
          <a:xfrm>
            <a:off x="449384" y="2319861"/>
            <a:ext cx="11418277" cy="622845"/>
          </a:xfrm>
          <a:prstGeom prst="rect">
            <a:avLst/>
          </a:prstGeom>
        </p:spPr>
        <p:txBody>
          <a:bodyPr/>
          <a:lstStyle>
            <a:lvl1pPr marL="0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4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6273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3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25472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88207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50944" indent="0" algn="l" defTabSz="1125472" rtl="0" eaLnBrk="1" latinLnBrk="0" hangingPunct="1">
              <a:spcBef>
                <a:spcPct val="20000"/>
              </a:spcBef>
              <a:buFont typeface="Arial" pitchFamily="34" charset="0"/>
              <a:buNone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5047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783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519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254" indent="-281368" algn="l" defTabSz="11254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rgbClr val="017567"/>
                </a:solidFill>
              </a:rPr>
              <a:t>More than one period can be reported for describing the same situation/event.</a:t>
            </a:r>
            <a:r>
              <a:rPr lang="sl-SI" sz="1800" dirty="0">
                <a:solidFill>
                  <a:srgbClr val="017567"/>
                </a:solidFill>
              </a:rPr>
              <a:t> List </a:t>
            </a:r>
            <a:r>
              <a:rPr lang="sl-SI" sz="1800" dirty="0" err="1">
                <a:solidFill>
                  <a:srgbClr val="017567"/>
                </a:solidFill>
              </a:rPr>
              <a:t>of</a:t>
            </a:r>
            <a:r>
              <a:rPr lang="sl-SI" sz="1800" dirty="0">
                <a:solidFill>
                  <a:srgbClr val="017567"/>
                </a:solidFill>
              </a:rPr>
              <a:t> </a:t>
            </a:r>
            <a:r>
              <a:rPr lang="sl-SI" sz="1800" dirty="0" err="1">
                <a:solidFill>
                  <a:srgbClr val="017567"/>
                </a:solidFill>
              </a:rPr>
              <a:t>the</a:t>
            </a:r>
            <a:r>
              <a:rPr lang="sl-SI" sz="1800" dirty="0">
                <a:solidFill>
                  <a:srgbClr val="017567"/>
                </a:solidFill>
              </a:rPr>
              <a:t> </a:t>
            </a:r>
            <a:r>
              <a:rPr lang="sl-SI" sz="1800" dirty="0" err="1">
                <a:solidFill>
                  <a:srgbClr val="017567"/>
                </a:solidFill>
              </a:rPr>
              <a:t>available</a:t>
            </a:r>
            <a:r>
              <a:rPr lang="sl-SI" sz="1800" dirty="0">
                <a:solidFill>
                  <a:srgbClr val="017567"/>
                </a:solidFill>
              </a:rPr>
              <a:t> </a:t>
            </a:r>
            <a:r>
              <a:rPr lang="sl-SI" sz="1800" dirty="0" err="1">
                <a:solidFill>
                  <a:srgbClr val="017567"/>
                </a:solidFill>
              </a:rPr>
              <a:t>periods</a:t>
            </a:r>
            <a:r>
              <a:rPr lang="sl-SI" sz="1800" dirty="0">
                <a:solidFill>
                  <a:srgbClr val="017567"/>
                </a:solidFill>
              </a:rPr>
              <a:t> in </a:t>
            </a:r>
            <a:r>
              <a:rPr lang="sl-SI" sz="1800" dirty="0" err="1">
                <a:solidFill>
                  <a:srgbClr val="017567"/>
                </a:solidFill>
              </a:rPr>
              <a:t>the</a:t>
            </a:r>
            <a:r>
              <a:rPr lang="sl-SI" sz="1800" dirty="0">
                <a:solidFill>
                  <a:srgbClr val="017567"/>
                </a:solidFill>
              </a:rPr>
              <a:t> </a:t>
            </a:r>
            <a:r>
              <a:rPr lang="sl-SI" sz="1800" dirty="0" err="1">
                <a:solidFill>
                  <a:srgbClr val="017567"/>
                </a:solidFill>
              </a:rPr>
              <a:t>DD</a:t>
            </a:r>
            <a:r>
              <a:rPr lang="sl-SI" sz="1800" dirty="0">
                <a:solidFill>
                  <a:srgbClr val="017567"/>
                </a:solidFill>
              </a:rPr>
              <a:t>, </a:t>
            </a:r>
            <a:r>
              <a:rPr lang="sl-SI" sz="1800" dirty="0" err="1">
                <a:solidFill>
                  <a:srgbClr val="017567"/>
                </a:solidFill>
              </a:rPr>
              <a:t>accessible</a:t>
            </a:r>
            <a:r>
              <a:rPr lang="sl-SI" sz="1800" dirty="0">
                <a:solidFill>
                  <a:srgbClr val="017567"/>
                </a:solidFill>
              </a:rPr>
              <a:t> </a:t>
            </a:r>
            <a:r>
              <a:rPr lang="sl-SI" sz="1800" dirty="0" err="1">
                <a:solidFill>
                  <a:srgbClr val="017567"/>
                </a:solidFill>
              </a:rPr>
              <a:t>through</a:t>
            </a:r>
            <a:r>
              <a:rPr lang="sl-SI" sz="1800" dirty="0">
                <a:solidFill>
                  <a:srgbClr val="017567"/>
                </a:solidFill>
              </a:rPr>
              <a:t> </a:t>
            </a:r>
            <a:r>
              <a:rPr lang="sl-SI" sz="1800" dirty="0" err="1">
                <a:solidFill>
                  <a:srgbClr val="017567"/>
                </a:solidFill>
                <a:hlinkClick r:id="rId2"/>
              </a:rPr>
              <a:t>BWD</a:t>
            </a:r>
            <a:r>
              <a:rPr lang="sl-SI" sz="1800" dirty="0">
                <a:solidFill>
                  <a:srgbClr val="017567"/>
                </a:solidFill>
                <a:hlinkClick r:id="rId2"/>
              </a:rPr>
              <a:t> </a:t>
            </a:r>
            <a:r>
              <a:rPr lang="sl-SI" sz="1800" dirty="0" err="1">
                <a:solidFill>
                  <a:srgbClr val="017567"/>
                </a:solidFill>
                <a:hlinkClick r:id="rId2"/>
              </a:rPr>
              <a:t>Help</a:t>
            </a:r>
            <a:r>
              <a:rPr lang="sl-SI" sz="1800" dirty="0">
                <a:solidFill>
                  <a:srgbClr val="017567"/>
                </a:solidFill>
                <a:hlinkClick r:id="rId2"/>
              </a:rPr>
              <a:t> </a:t>
            </a:r>
            <a:r>
              <a:rPr lang="sl-SI" sz="1800" dirty="0" err="1">
                <a:solidFill>
                  <a:srgbClr val="017567"/>
                </a:solidFill>
                <a:hlinkClick r:id="rId2"/>
              </a:rPr>
              <a:t>section</a:t>
            </a:r>
            <a:r>
              <a:rPr lang="sl-SI" sz="1800" dirty="0">
                <a:solidFill>
                  <a:srgbClr val="017567"/>
                </a:solidFill>
              </a:rPr>
              <a:t>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DD0A570-6DCE-4701-8B1E-37C911F53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3953"/>
            <a:ext cx="12192000" cy="172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FB96DF-A1AD-43CF-BB6A-22D1FBDCE745}"/>
              </a:ext>
            </a:extLst>
          </p:cNvPr>
          <p:cNvSpPr txBox="1"/>
          <p:nvPr/>
        </p:nvSpPr>
        <p:spPr>
          <a:xfrm>
            <a:off x="0" y="3239147"/>
            <a:ext cx="376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seasonalPeriod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“: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93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0FA31-F0DB-41A5-A295-CAD3ED1B74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384" y="173616"/>
            <a:ext cx="11101757" cy="1322647"/>
          </a:xfrm>
        </p:spPr>
        <p:txBody>
          <a:bodyPr/>
          <a:lstStyle/>
          <a:p>
            <a:r>
              <a:rPr lang="sl-SI" b="0" dirty="0" err="1"/>
              <a:t>Specific</a:t>
            </a:r>
            <a:r>
              <a:rPr lang="sl-SI" b="0" dirty="0"/>
              <a:t> </a:t>
            </a:r>
            <a:r>
              <a:rPr lang="sl-SI" b="0" dirty="0" err="1"/>
              <a:t>issues</a:t>
            </a:r>
            <a:r>
              <a:rPr lang="sl-SI" b="0" dirty="0"/>
              <a:t> in </a:t>
            </a:r>
            <a:r>
              <a:rPr lang="sl-SI" b="0" dirty="0" err="1"/>
              <a:t>BWD</a:t>
            </a:r>
            <a:r>
              <a:rPr lang="sl-SI" b="0" dirty="0"/>
              <a:t> </a:t>
            </a:r>
            <a:r>
              <a:rPr lang="sl-SI" b="0" dirty="0" err="1"/>
              <a:t>reporting</a:t>
            </a:r>
            <a:r>
              <a:rPr lang="sl-SI" b="0" dirty="0"/>
              <a:t>:</a:t>
            </a:r>
          </a:p>
          <a:p>
            <a:r>
              <a:rPr lang="sl-SI" dirty="0"/>
              <a:t>Short-term </a:t>
            </a:r>
            <a:r>
              <a:rPr lang="sl-SI" dirty="0" err="1"/>
              <a:t>pollution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4FDB86-E5C6-4F7F-A794-7ECCF3BA1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7194"/>
            <a:ext cx="12192000" cy="879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347A73AD-BAD7-4776-AF2F-ACA3DA9B7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2192000" cy="513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07C896F-8612-4E09-9938-0C137E5C22D1}"/>
              </a:ext>
            </a:extLst>
          </p:cNvPr>
          <p:cNvSpPr txBox="1"/>
          <p:nvPr/>
        </p:nvSpPr>
        <p:spPr>
          <a:xfrm>
            <a:off x="338743" y="2354484"/>
            <a:ext cx="92790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/>
            <a:r>
              <a:rPr lang="sl-SI" b="1" dirty="0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sl-SI" b="1" dirty="0" err="1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reported</a:t>
            </a:r>
            <a:r>
              <a:rPr lang="sl-SI" b="1" dirty="0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period, </a:t>
            </a:r>
            <a:r>
              <a:rPr lang="sl-SI" b="1" dirty="0" err="1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lang="sl-SI" b="1" dirty="0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1" dirty="0" err="1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reported</a:t>
            </a:r>
            <a:r>
              <a:rPr lang="sl-SI" b="1" dirty="0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b="1" dirty="0" err="1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samples</a:t>
            </a:r>
            <a:r>
              <a:rPr lang="sl-SI" b="1" dirty="0">
                <a:solidFill>
                  <a:srgbClr val="0175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A995E9-D10B-484A-B41C-D4C0CFF12461}"/>
              </a:ext>
            </a:extLst>
          </p:cNvPr>
          <p:cNvSpPr txBox="1"/>
          <p:nvPr/>
        </p:nvSpPr>
        <p:spPr>
          <a:xfrm>
            <a:off x="0" y="3091393"/>
            <a:ext cx="376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seasonalPeriod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“: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315C6C-18A7-4EB7-B678-6417E104C4B0}"/>
              </a:ext>
            </a:extLst>
          </p:cNvPr>
          <p:cNvSpPr txBox="1"/>
          <p:nvPr/>
        </p:nvSpPr>
        <p:spPr>
          <a:xfrm>
            <a:off x="-1" y="4309777"/>
            <a:ext cx="376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MonitoringResult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“: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163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0FA31-F0DB-41A5-A295-CAD3ED1B74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384" y="173616"/>
            <a:ext cx="11101757" cy="1322647"/>
          </a:xfrm>
        </p:spPr>
        <p:txBody>
          <a:bodyPr/>
          <a:lstStyle/>
          <a:p>
            <a:r>
              <a:rPr lang="sl-SI" b="0" dirty="0" err="1"/>
              <a:t>Specific</a:t>
            </a:r>
            <a:r>
              <a:rPr lang="sl-SI" b="0" dirty="0"/>
              <a:t> </a:t>
            </a:r>
            <a:r>
              <a:rPr lang="sl-SI" b="0" dirty="0" err="1"/>
              <a:t>issues</a:t>
            </a:r>
            <a:r>
              <a:rPr lang="sl-SI" b="0" dirty="0"/>
              <a:t> in </a:t>
            </a:r>
            <a:r>
              <a:rPr lang="sl-SI" b="0" dirty="0" err="1"/>
              <a:t>BWD</a:t>
            </a:r>
            <a:r>
              <a:rPr lang="sl-SI" b="0" dirty="0"/>
              <a:t> </a:t>
            </a:r>
            <a:r>
              <a:rPr lang="sl-SI" b="0" dirty="0" err="1"/>
              <a:t>reporting</a:t>
            </a:r>
            <a:r>
              <a:rPr lang="sl-SI" b="0" dirty="0"/>
              <a:t>:</a:t>
            </a:r>
          </a:p>
          <a:p>
            <a:r>
              <a:rPr lang="sl-SI" dirty="0" err="1"/>
              <a:t>Bathing</a:t>
            </a:r>
            <a:r>
              <a:rPr lang="sl-SI" dirty="0"/>
              <a:t> </a:t>
            </a:r>
            <a:r>
              <a:rPr lang="sl-SI" dirty="0" err="1"/>
              <a:t>water</a:t>
            </a:r>
            <a:r>
              <a:rPr lang="sl-SI" dirty="0"/>
              <a:t> </a:t>
            </a:r>
            <a:r>
              <a:rPr lang="sl-SI" dirty="0" err="1"/>
              <a:t>groups</a:t>
            </a:r>
            <a:endParaRPr lang="en-GB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2964B0B-AC75-4C31-A759-5ED20A72A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4282"/>
            <a:ext cx="12192000" cy="69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A94A7B1D-5EBC-4695-BF9D-B4DBBAA59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14761"/>
            <a:ext cx="12192000" cy="125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F9E9F56E-0EB7-4369-8085-9B551BF14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37063"/>
            <a:ext cx="12192000" cy="69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527D67-40A6-4CB8-8C03-F9393180E6CE}"/>
              </a:ext>
            </a:extLst>
          </p:cNvPr>
          <p:cNvSpPr txBox="1"/>
          <p:nvPr/>
        </p:nvSpPr>
        <p:spPr>
          <a:xfrm>
            <a:off x="0" y="1957283"/>
            <a:ext cx="376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Characterisation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“: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08FC4D-9B38-498A-BEE0-E0335CFCE9AC}"/>
              </a:ext>
            </a:extLst>
          </p:cNvPr>
          <p:cNvSpPr txBox="1"/>
          <p:nvPr/>
        </p:nvSpPr>
        <p:spPr>
          <a:xfrm>
            <a:off x="-1" y="3049385"/>
            <a:ext cx="376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seasonalPeriod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“: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C4FBA7-FD12-4767-AA49-461FE887FC77}"/>
              </a:ext>
            </a:extLst>
          </p:cNvPr>
          <p:cNvSpPr txBox="1"/>
          <p:nvPr/>
        </p:nvSpPr>
        <p:spPr>
          <a:xfrm>
            <a:off x="-2" y="4218537"/>
            <a:ext cx="3765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sl-SI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MonitoringResult</a:t>
            </a:r>
            <a:r>
              <a:rPr lang="sl-SI" sz="1200" b="1" dirty="0">
                <a:latin typeface="Calibri" panose="020F0502020204030204" pitchFamily="34" charset="0"/>
                <a:cs typeface="Calibri" panose="020F0502020204030204" pitchFamily="34" charset="0"/>
              </a:rPr>
              <a:t>“:</a:t>
            </a:r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50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D78EFC-D69D-45E9-A37D-3D2C7DA868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support</a:t>
            </a:r>
            <a:r>
              <a:rPr lang="sl-SI" dirty="0"/>
              <a:t> </a:t>
            </a:r>
            <a:r>
              <a:rPr lang="sl-SI" dirty="0" err="1"/>
              <a:t>you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58886-B167-459C-89CF-D95763EA5F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3600" b="1" dirty="0" err="1"/>
              <a:t>BWD</a:t>
            </a:r>
            <a:r>
              <a:rPr lang="sl-SI" sz="3600" b="1" dirty="0"/>
              <a:t> </a:t>
            </a:r>
            <a:r>
              <a:rPr lang="sl-SI" sz="3600" b="1" dirty="0" err="1"/>
              <a:t>Help</a:t>
            </a:r>
            <a:r>
              <a:rPr lang="sl-SI" sz="3600" b="1" dirty="0"/>
              <a:t> </a:t>
            </a:r>
            <a:r>
              <a:rPr lang="sl-SI" sz="3600" b="1" dirty="0" err="1"/>
              <a:t>section</a:t>
            </a:r>
            <a:endParaRPr lang="sl-SI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>
                <a:hlinkClick r:id="rId2"/>
              </a:rPr>
              <a:t>http://cdr.eionet.europa.eu/help/BWD/</a:t>
            </a:r>
            <a:endParaRPr lang="sl-SI" sz="3600" dirty="0"/>
          </a:p>
          <a:p>
            <a:pPr marL="0" indent="0">
              <a:spcBef>
                <a:spcPts val="3000"/>
              </a:spcBef>
              <a:buNone/>
            </a:pPr>
            <a:r>
              <a:rPr lang="sl-SI" sz="3600" b="1" dirty="0" err="1"/>
              <a:t>BWD</a:t>
            </a:r>
            <a:r>
              <a:rPr lang="sl-SI" sz="3600" b="1" dirty="0"/>
              <a:t> </a:t>
            </a:r>
            <a:r>
              <a:rPr lang="sl-SI" sz="3600" b="1" dirty="0" err="1"/>
              <a:t>Helpdesk</a:t>
            </a:r>
            <a:endParaRPr lang="sl-SI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>
                <a:hlinkClick r:id="rId3"/>
              </a:rPr>
              <a:t>bwd.helpdesk@eionet.europa.eu</a:t>
            </a:r>
            <a:endParaRPr lang="sl-SI" sz="3600" dirty="0"/>
          </a:p>
          <a:p>
            <a:pPr marL="0" indent="0">
              <a:spcBef>
                <a:spcPts val="3000"/>
              </a:spcBef>
              <a:buNone/>
            </a:pPr>
            <a:r>
              <a:rPr lang="sl-SI" sz="3600" b="1" dirty="0" err="1"/>
              <a:t>CDR</a:t>
            </a:r>
            <a:r>
              <a:rPr lang="sl-SI" sz="3600" b="1" dirty="0"/>
              <a:t> </a:t>
            </a:r>
            <a:r>
              <a:rPr lang="sl-SI" sz="3600" b="1" dirty="0" err="1"/>
              <a:t>Sandbox</a:t>
            </a:r>
            <a:endParaRPr lang="sl-SI" sz="36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3600" dirty="0">
                <a:hlinkClick r:id="rId4"/>
              </a:rPr>
              <a:t>https://cdrsandbox.eionet.europa.eu/</a:t>
            </a:r>
            <a:r>
              <a:rPr lang="sl-SI" sz="3600" dirty="0"/>
              <a:t> </a:t>
            </a:r>
          </a:p>
          <a:p>
            <a:pPr marL="0" indent="0">
              <a:buNone/>
            </a:pP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datareporter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sl-SI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l-SI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datareporter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269F5-1AAE-4FA7-995F-71972EA2E9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47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A81D1CC-ACEF-48B7-8787-555F6DB9F0D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08A2E-DAC7-4485-BC2F-12CA95350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799654-0963-4ACD-AEB0-89FE91E8C2C2}"/>
              </a:ext>
            </a:extLst>
          </p:cNvPr>
          <p:cNvSpPr txBox="1"/>
          <p:nvPr/>
        </p:nvSpPr>
        <p:spPr>
          <a:xfrm>
            <a:off x="764771" y="6092461"/>
            <a:ext cx="4738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b="1" dirty="0" err="1"/>
              <a:t>Characterisation</a:t>
            </a:r>
            <a:r>
              <a:rPr lang="sl-SI" sz="1200" b="1" dirty="0"/>
              <a:t> </a:t>
            </a:r>
            <a:r>
              <a:rPr lang="sl-SI" sz="1200" b="1" dirty="0" err="1"/>
              <a:t>of</a:t>
            </a:r>
            <a:r>
              <a:rPr lang="sl-SI" sz="1200" b="1" dirty="0"/>
              <a:t> </a:t>
            </a:r>
            <a:r>
              <a:rPr lang="sl-SI" sz="1200" b="1" dirty="0" err="1"/>
              <a:t>the</a:t>
            </a:r>
            <a:r>
              <a:rPr lang="sl-SI" sz="1200" b="1" dirty="0"/>
              <a:t> </a:t>
            </a:r>
            <a:r>
              <a:rPr lang="sl-SI" sz="1200" b="1" dirty="0" err="1"/>
              <a:t>bathing</a:t>
            </a:r>
            <a:r>
              <a:rPr lang="sl-SI" sz="1200" b="1" dirty="0"/>
              <a:t> </a:t>
            </a:r>
            <a:r>
              <a:rPr lang="sl-SI" sz="1200" b="1" dirty="0" err="1"/>
              <a:t>water</a:t>
            </a:r>
            <a:endParaRPr lang="en-GB" sz="1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EED10D-FA71-40A0-953B-98E9AA54A5D2}"/>
              </a:ext>
            </a:extLst>
          </p:cNvPr>
          <p:cNvSpPr txBox="1"/>
          <p:nvPr/>
        </p:nvSpPr>
        <p:spPr>
          <a:xfrm>
            <a:off x="1493520" y="5722529"/>
            <a:ext cx="5860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Description of the bathing water season and other applicable periods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45D0C2-305D-4C92-A636-51321FE8F60E}"/>
              </a:ext>
            </a:extLst>
          </p:cNvPr>
          <p:cNvSpPr txBox="1"/>
          <p:nvPr/>
        </p:nvSpPr>
        <p:spPr>
          <a:xfrm>
            <a:off x="2252749" y="5320908"/>
            <a:ext cx="5860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Monitoring</a:t>
            </a:r>
            <a:r>
              <a:rPr lang="it-IT" sz="1200" b="1" dirty="0"/>
              <a:t> </a:t>
            </a:r>
            <a:r>
              <a:rPr lang="it-IT" sz="1200" b="1" dirty="0" err="1"/>
              <a:t>results</a:t>
            </a:r>
            <a:r>
              <a:rPr lang="it-IT" sz="1200" b="1" dirty="0"/>
              <a:t> on </a:t>
            </a:r>
            <a:r>
              <a:rPr lang="it-IT" sz="1200" b="1" dirty="0" err="1"/>
              <a:t>intestinal</a:t>
            </a:r>
            <a:r>
              <a:rPr lang="it-IT" sz="1200" b="1" dirty="0"/>
              <a:t> </a:t>
            </a:r>
            <a:r>
              <a:rPr lang="it-IT" sz="1200" b="1" dirty="0" err="1"/>
              <a:t>Enterococci</a:t>
            </a:r>
            <a:r>
              <a:rPr lang="it-IT" sz="1200" b="1" dirty="0"/>
              <a:t> and Escherichia coli</a:t>
            </a:r>
            <a:endParaRPr lang="en-GB" sz="1200" b="1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5D008DE-26D2-4EDC-982C-2D6B9783037C}"/>
              </a:ext>
            </a:extLst>
          </p:cNvPr>
          <p:cNvCxnSpPr/>
          <p:nvPr/>
        </p:nvCxnSpPr>
        <p:spPr>
          <a:xfrm flipV="1">
            <a:off x="764771" y="5097783"/>
            <a:ext cx="0" cy="11997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9ADACF-0893-4154-B510-CA4807AAF7FD}"/>
              </a:ext>
            </a:extLst>
          </p:cNvPr>
          <p:cNvCxnSpPr/>
          <p:nvPr/>
        </p:nvCxnSpPr>
        <p:spPr>
          <a:xfrm flipV="1">
            <a:off x="1493520" y="5097783"/>
            <a:ext cx="0" cy="845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2A2A86F-36CF-4B4A-B6D8-4EFA99C1883A}"/>
              </a:ext>
            </a:extLst>
          </p:cNvPr>
          <p:cNvCxnSpPr/>
          <p:nvPr/>
        </p:nvCxnSpPr>
        <p:spPr>
          <a:xfrm flipV="1">
            <a:off x="2252749" y="5097783"/>
            <a:ext cx="0" cy="4225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>
            <a:extLst>
              <a:ext uri="{FF2B5EF4-FFF2-40B4-BE49-F238E27FC236}">
                <a16:creationId xmlns:a16="http://schemas.microsoft.com/office/drawing/2014/main" id="{86FF7D5C-C8F8-457C-9007-896922FA8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5"/>
            <a:ext cx="12191999" cy="366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7F6599-225D-48B3-A70F-5BF04E0B665C}"/>
              </a:ext>
            </a:extLst>
          </p:cNvPr>
          <p:cNvSpPr/>
          <p:nvPr/>
        </p:nvSpPr>
        <p:spPr>
          <a:xfrm>
            <a:off x="468000" y="5052063"/>
            <a:ext cx="60876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35CEF8-1086-4056-82B2-354AA8F4D16E}"/>
              </a:ext>
            </a:extLst>
          </p:cNvPr>
          <p:cNvSpPr/>
          <p:nvPr/>
        </p:nvSpPr>
        <p:spPr>
          <a:xfrm>
            <a:off x="1178735" y="5052062"/>
            <a:ext cx="60876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FB43B8-99F1-452E-B6BD-C6F7CE79A830}"/>
              </a:ext>
            </a:extLst>
          </p:cNvPr>
          <p:cNvSpPr/>
          <p:nvPr/>
        </p:nvSpPr>
        <p:spPr>
          <a:xfrm>
            <a:off x="1948367" y="5052061"/>
            <a:ext cx="608764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0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6D7DA0-1483-4411-9551-5B5CD5ABCE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dataset: Characterisation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1B630-9ECC-409B-9FA8-FEB0ED6A28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185ACA-411C-4833-8811-D22E7CE3B4AD}"/>
              </a:ext>
            </a:extLst>
          </p:cNvPr>
          <p:cNvSpPr txBox="1"/>
          <p:nvPr/>
        </p:nvSpPr>
        <p:spPr>
          <a:xfrm>
            <a:off x="706582" y="5470256"/>
            <a:ext cx="428105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y</a:t>
            </a:r>
            <a:r>
              <a:rPr lang="en-GB" sz="1400" dirty="0"/>
              <a:t>ear of the bathing season</a:t>
            </a:r>
            <a:endParaRPr lang="sl-SI" sz="1400" dirty="0"/>
          </a:p>
          <a:p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</a:t>
            </a:r>
            <a:r>
              <a:rPr lang="sl-SI" sz="1400" dirty="0" err="1"/>
              <a:t>integer</a:t>
            </a:r>
            <a:r>
              <a:rPr lang="sl-SI" sz="1400" dirty="0"/>
              <a:t> (</a:t>
            </a:r>
            <a:r>
              <a:rPr lang="sl-SI" sz="1400" dirty="0" err="1"/>
              <a:t>gYear</a:t>
            </a:r>
            <a:r>
              <a:rPr lang="sl-SI" sz="1400" dirty="0"/>
              <a:t>)</a:t>
            </a:r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87C98F-A443-4072-B423-041AC77A4A36}"/>
              </a:ext>
            </a:extLst>
          </p:cNvPr>
          <p:cNvSpPr txBox="1"/>
          <p:nvPr/>
        </p:nvSpPr>
        <p:spPr>
          <a:xfrm>
            <a:off x="4475017" y="1409820"/>
            <a:ext cx="254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/>
              <a:t>*</a:t>
            </a:r>
            <a:endParaRPr lang="en-GB" sz="105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BCDAA4-FD49-450C-9254-5F9472C5D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4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9A2039-AB4A-4B14-83A9-61CBF25D81D2}"/>
              </a:ext>
            </a:extLst>
          </p:cNvPr>
          <p:cNvCxnSpPr/>
          <p:nvPr/>
        </p:nvCxnSpPr>
        <p:spPr>
          <a:xfrm flipV="1">
            <a:off x="623455" y="3616039"/>
            <a:ext cx="0" cy="23774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57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4BF8C9-51CE-4E8B-BFC8-395F2CF5DB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dataset: Characterisation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EE473-111A-4FD1-B317-824E76E291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F18F1B5-E597-416E-B5E6-9184C1912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4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90473E-C6B0-4B12-A672-AC9BC0150674}"/>
              </a:ext>
            </a:extLst>
          </p:cNvPr>
          <p:cNvSpPr txBox="1"/>
          <p:nvPr/>
        </p:nvSpPr>
        <p:spPr>
          <a:xfrm>
            <a:off x="1820488" y="5569526"/>
            <a:ext cx="9518072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u</a:t>
            </a:r>
            <a:r>
              <a:rPr lang="en-GB" sz="1400" dirty="0" err="1"/>
              <a:t>nique</a:t>
            </a:r>
            <a:r>
              <a:rPr lang="en-GB" sz="1400" dirty="0"/>
              <a:t> identifier of </a:t>
            </a:r>
            <a:r>
              <a:rPr lang="sl-SI" sz="1400" dirty="0"/>
              <a:t>a </a:t>
            </a:r>
            <a:r>
              <a:rPr lang="en-GB" sz="1400" dirty="0"/>
              <a:t>bathing wate</a:t>
            </a:r>
            <a:r>
              <a:rPr lang="sl-SI" sz="1400" dirty="0"/>
              <a:t>r. </a:t>
            </a:r>
            <a:r>
              <a:rPr lang="en-GB" sz="1400" dirty="0"/>
              <a:t>Must be a valid bathing water identifier in the</a:t>
            </a:r>
            <a:r>
              <a:rPr lang="sl-SI" sz="1400" dirty="0"/>
              <a:t> P</a:t>
            </a:r>
            <a:r>
              <a:rPr lang="en-GB" sz="1400" dirty="0" err="1"/>
              <a:t>rotected</a:t>
            </a:r>
            <a:r>
              <a:rPr lang="sl-SI" sz="1400" dirty="0"/>
              <a:t> </a:t>
            </a:r>
            <a:r>
              <a:rPr lang="en-GB" sz="1400" dirty="0"/>
              <a:t>Area</a:t>
            </a:r>
            <a:r>
              <a:rPr lang="sl-SI" sz="1400" dirty="0"/>
              <a:t> </a:t>
            </a:r>
            <a:r>
              <a:rPr lang="en-GB" sz="1400" dirty="0"/>
              <a:t>registry.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r>
              <a:rPr lang="sl-SI" sz="1400" dirty="0"/>
              <a:t>, 3-43 </a:t>
            </a:r>
            <a:r>
              <a:rPr lang="sl-SI" sz="1400" dirty="0" err="1"/>
              <a:t>characters</a:t>
            </a:r>
            <a:endParaRPr lang="en-GB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5D7C3E-9E30-4CE0-88B0-6332AEBB24C5}"/>
              </a:ext>
            </a:extLst>
          </p:cNvPr>
          <p:cNvCxnSpPr/>
          <p:nvPr/>
        </p:nvCxnSpPr>
        <p:spPr>
          <a:xfrm flipV="1">
            <a:off x="1753986" y="3616040"/>
            <a:ext cx="0" cy="2692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72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19F99A-221B-4836-8DB4-4A5F5537837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dataset: Characterisation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267C3-0B52-4466-B162-86B1AA5A4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FA0D1DE-A4A4-4CB2-86AB-6529A7002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4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288997-EF33-4B59-B6F8-C610E6426111}"/>
              </a:ext>
            </a:extLst>
          </p:cNvPr>
          <p:cNvSpPr txBox="1"/>
          <p:nvPr/>
        </p:nvSpPr>
        <p:spPr>
          <a:xfrm>
            <a:off x="3158837" y="5569526"/>
            <a:ext cx="728194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u</a:t>
            </a:r>
            <a:r>
              <a:rPr lang="en-GB" sz="1400" dirty="0" err="1"/>
              <a:t>nique</a:t>
            </a:r>
            <a:r>
              <a:rPr lang="en-GB" sz="1400" dirty="0"/>
              <a:t> identifier of the group of bathing waters</a:t>
            </a:r>
            <a:r>
              <a:rPr lang="sl-SI" sz="1400" dirty="0"/>
              <a:t>. </a:t>
            </a:r>
            <a:r>
              <a:rPr lang="en-GB" sz="1400" dirty="0"/>
              <a:t>The identifier must follow the syntax rules set for the WISE identifiers.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r>
              <a:rPr lang="sl-SI" sz="1400" dirty="0"/>
              <a:t>, 3-43 </a:t>
            </a:r>
            <a:r>
              <a:rPr lang="sl-SI" sz="1400" dirty="0" err="1"/>
              <a:t>characters</a:t>
            </a:r>
            <a:endParaRPr lang="en-GB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6F841F-979A-49FB-9589-FC48EEB63E58}"/>
              </a:ext>
            </a:extLst>
          </p:cNvPr>
          <p:cNvCxnSpPr/>
          <p:nvPr/>
        </p:nvCxnSpPr>
        <p:spPr>
          <a:xfrm flipV="1">
            <a:off x="3100648" y="3616040"/>
            <a:ext cx="0" cy="2692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09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D9BAA2-9BAD-4F71-B161-F3A46FE9A9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dataset: Characterisation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6D4EE-563A-49C6-A53F-0D242DFF7A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285F05FB-BC39-449E-B64A-9DB75F543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4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5D03E2-0337-4AA1-BD7B-B9152DCC25FC}"/>
              </a:ext>
            </a:extLst>
          </p:cNvPr>
          <p:cNvSpPr txBox="1"/>
          <p:nvPr/>
        </p:nvSpPr>
        <p:spPr>
          <a:xfrm>
            <a:off x="4414059" y="4707752"/>
            <a:ext cx="5428210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n</a:t>
            </a:r>
            <a:r>
              <a:rPr lang="en-GB" sz="1400" dirty="0" err="1"/>
              <a:t>ational</a:t>
            </a:r>
            <a:r>
              <a:rPr lang="en-GB" sz="1400" dirty="0"/>
              <a:t> bathing water quality classification.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integer</a:t>
            </a:r>
            <a:endParaRPr lang="sl-SI" sz="1400" dirty="0"/>
          </a:p>
          <a:p>
            <a:pPr marL="989013" indent="-989013"/>
            <a:r>
              <a:rPr lang="sl-SI" sz="1400" b="1" dirty="0" err="1"/>
              <a:t>Codes</a:t>
            </a:r>
            <a:r>
              <a:rPr lang="sl-SI" sz="1400" b="1" dirty="0"/>
              <a:t>:	• </a:t>
            </a:r>
            <a:r>
              <a:rPr lang="sl-SI" sz="1400" dirty="0"/>
              <a:t>0 – not </a:t>
            </a:r>
            <a:r>
              <a:rPr lang="sl-SI" sz="1400" dirty="0" err="1"/>
              <a:t>classified</a:t>
            </a:r>
            <a:endParaRPr lang="sl-SI" sz="1400" dirty="0"/>
          </a:p>
          <a:p>
            <a:pPr marL="989013" indent="-989013"/>
            <a:r>
              <a:rPr lang="sl-SI" sz="1400" dirty="0"/>
              <a:t>	• 1 – </a:t>
            </a:r>
            <a:r>
              <a:rPr lang="sl-SI" sz="1400" dirty="0" err="1"/>
              <a:t>excellent</a:t>
            </a:r>
            <a:endParaRPr lang="sl-SI" sz="1400" dirty="0"/>
          </a:p>
          <a:p>
            <a:pPr marL="989013" indent="-989013"/>
            <a:r>
              <a:rPr lang="sl-SI" sz="1400" dirty="0"/>
              <a:t>	• 2 – </a:t>
            </a:r>
            <a:r>
              <a:rPr lang="sl-SI" sz="1400" dirty="0" err="1"/>
              <a:t>good</a:t>
            </a:r>
            <a:endParaRPr lang="sl-SI" sz="1400" dirty="0"/>
          </a:p>
          <a:p>
            <a:pPr marL="989013" indent="-989013"/>
            <a:r>
              <a:rPr lang="sl-SI" sz="1400" dirty="0"/>
              <a:t>	• 3 – </a:t>
            </a:r>
            <a:r>
              <a:rPr lang="sl-SI" sz="1400" dirty="0" err="1"/>
              <a:t>sufficient</a:t>
            </a:r>
            <a:endParaRPr lang="sl-SI" sz="1400" dirty="0"/>
          </a:p>
          <a:p>
            <a:pPr marL="989013" indent="-989013"/>
            <a:r>
              <a:rPr lang="sl-SI" sz="1400" dirty="0"/>
              <a:t>	• 4 – </a:t>
            </a:r>
            <a:r>
              <a:rPr lang="sl-SI" sz="1400" dirty="0" err="1"/>
              <a:t>poor</a:t>
            </a:r>
            <a:endParaRPr lang="en-GB" sz="14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AA6285-8B69-4240-ADD1-BA125BF99B69}"/>
              </a:ext>
            </a:extLst>
          </p:cNvPr>
          <p:cNvCxnSpPr/>
          <p:nvPr/>
        </p:nvCxnSpPr>
        <p:spPr>
          <a:xfrm flipV="1">
            <a:off x="4355870" y="3616040"/>
            <a:ext cx="0" cy="26921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1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B160C59-D95D-4EC6-BFFF-2E8A585E9E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dataset: Characterisation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4B130-ED9D-494B-9257-0F5F9EF6A5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F606126-BCC5-49C2-8F5E-8A487D31B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4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B637A9-7E38-4478-B4A1-914EC55159C4}"/>
              </a:ext>
            </a:extLst>
          </p:cNvPr>
          <p:cNvSpPr txBox="1"/>
          <p:nvPr/>
        </p:nvSpPr>
        <p:spPr>
          <a:xfrm>
            <a:off x="303570" y="5138638"/>
            <a:ext cx="557640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en-GB" sz="1400" dirty="0"/>
              <a:t>whether the bathing water is situated in a region subject to special geographical constraints in accordance with Annex IV of </a:t>
            </a:r>
            <a:r>
              <a:rPr lang="en-GB" sz="1400" dirty="0" err="1"/>
              <a:t>BWD</a:t>
            </a:r>
            <a:r>
              <a:rPr lang="en-GB" sz="1400" dirty="0"/>
              <a:t>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boolean</a:t>
            </a:r>
            <a:r>
              <a:rPr lang="sl-SI" sz="1400" dirty="0"/>
              <a:t> (</a:t>
            </a:r>
            <a:r>
              <a:rPr lang="sl-SI" sz="1400" dirty="0" err="1"/>
              <a:t>yes</a:t>
            </a:r>
            <a:r>
              <a:rPr lang="sl-SI" sz="1400" dirty="0"/>
              <a:t>/no)</a:t>
            </a:r>
          </a:p>
          <a:p>
            <a:pPr marL="989013" indent="-989013"/>
            <a:r>
              <a:rPr lang="sl-SI" sz="1400" b="1" dirty="0" err="1"/>
              <a:t>Codes</a:t>
            </a:r>
            <a:r>
              <a:rPr lang="sl-SI" sz="1400" b="1" dirty="0"/>
              <a:t>:</a:t>
            </a:r>
            <a:r>
              <a:rPr lang="sl-SI" sz="1400" dirty="0"/>
              <a:t>	• 0 – no</a:t>
            </a:r>
          </a:p>
          <a:p>
            <a:pPr marL="989013" indent="-989013"/>
            <a:r>
              <a:rPr lang="sl-SI" sz="1400" dirty="0"/>
              <a:t>	• 1 – </a:t>
            </a:r>
            <a:r>
              <a:rPr lang="sl-SI" sz="1400" dirty="0" err="1"/>
              <a:t>yes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A1B14E-E57B-40F0-8E09-3467A011FF0D}"/>
              </a:ext>
            </a:extLst>
          </p:cNvPr>
          <p:cNvCxnSpPr/>
          <p:nvPr/>
        </p:nvCxnSpPr>
        <p:spPr>
          <a:xfrm flipV="1">
            <a:off x="5951914" y="3616040"/>
            <a:ext cx="0" cy="29075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21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C19A07-DA49-4880-962D-1A4D6CB51B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Composition of the dataset: Characterisation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BB5BB-4619-40AF-B3E1-E2EFA5116E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FEE685E-7D6A-4029-AFDB-6334816A5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514"/>
            <a:ext cx="12192000" cy="36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E60957-2FEF-4406-A5D2-84B6C91BB1C0}"/>
              </a:ext>
            </a:extLst>
          </p:cNvPr>
          <p:cNvSpPr txBox="1"/>
          <p:nvPr/>
        </p:nvSpPr>
        <p:spPr>
          <a:xfrm>
            <a:off x="1631504" y="5589240"/>
            <a:ext cx="7367954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89013" indent="-989013"/>
            <a:r>
              <a:rPr lang="sl-SI" sz="1400" b="1" dirty="0" err="1"/>
              <a:t>Definition</a:t>
            </a:r>
            <a:r>
              <a:rPr lang="sl-SI" sz="1400" b="1" dirty="0"/>
              <a:t>:</a:t>
            </a:r>
            <a:r>
              <a:rPr lang="sl-SI" sz="1400" dirty="0"/>
              <a:t> 	h</a:t>
            </a:r>
            <a:r>
              <a:rPr lang="en-GB" sz="1400" dirty="0" err="1"/>
              <a:t>yperlink</a:t>
            </a:r>
            <a:r>
              <a:rPr lang="en-GB" sz="1400" dirty="0"/>
              <a:t> to document or web pages with the bathing water profile established in accordance with Article 6 and Annex III of </a:t>
            </a:r>
            <a:r>
              <a:rPr lang="en-GB" sz="1400" dirty="0" err="1"/>
              <a:t>BWD</a:t>
            </a:r>
            <a:r>
              <a:rPr lang="en-GB" sz="1400" dirty="0"/>
              <a:t>.</a:t>
            </a:r>
            <a:endParaRPr lang="sl-SI" sz="1400" dirty="0"/>
          </a:p>
          <a:p>
            <a:pPr marL="989013" indent="-989013"/>
            <a:r>
              <a:rPr lang="sl-SI" sz="1400" b="1" dirty="0" err="1"/>
              <a:t>Type</a:t>
            </a:r>
            <a:r>
              <a:rPr lang="sl-SI" sz="1400" b="1" dirty="0"/>
              <a:t>:</a:t>
            </a:r>
            <a:r>
              <a:rPr lang="sl-SI" sz="1400" dirty="0"/>
              <a:t> 	</a:t>
            </a:r>
            <a:r>
              <a:rPr lang="sl-SI" sz="1400" dirty="0" err="1"/>
              <a:t>string</a:t>
            </a:r>
            <a:r>
              <a:rPr lang="sl-SI" sz="1400" dirty="0"/>
              <a:t>, 0-2083 </a:t>
            </a:r>
            <a:r>
              <a:rPr lang="sl-SI" sz="1400" dirty="0" err="1"/>
              <a:t>characters</a:t>
            </a:r>
            <a:endParaRPr lang="sl-SI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8EC803-3FC2-4794-9F37-A205A9DC2CCC}"/>
              </a:ext>
            </a:extLst>
          </p:cNvPr>
          <p:cNvCxnSpPr/>
          <p:nvPr/>
        </p:nvCxnSpPr>
        <p:spPr>
          <a:xfrm flipV="1">
            <a:off x="9052561" y="3616042"/>
            <a:ext cx="0" cy="2711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43408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89E79B58-ABE2-4166-89C3-C75C983A48C1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5975FBB0-496A-43E2-A5DA-5DB4EBFC696E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7097CE30-2B87-416D-81F8-909722110CD4}" vid="{24C33E74-93FE-4D40-9AC0-464A583A4EB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BDF9629-DC7C-4F17-AF95-390B356B1263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2_16x9_white background</Template>
  <TotalTime>200</TotalTime>
  <Words>937</Words>
  <Application>Microsoft Office PowerPoint</Application>
  <PresentationFormat>Widescreen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Ove Caspersen</dc:creator>
  <cp:keywords/>
  <dc:description/>
  <cp:lastModifiedBy>Gašper Šubelj</cp:lastModifiedBy>
  <cp:revision>17</cp:revision>
  <cp:lastPrinted>2015-02-09T14:13:52Z</cp:lastPrinted>
  <dcterms:created xsi:type="dcterms:W3CDTF">2016-03-17T09:23:53Z</dcterms:created>
  <dcterms:modified xsi:type="dcterms:W3CDTF">2020-11-17T08:58:36Z</dcterms:modified>
  <cp:category/>
</cp:coreProperties>
</file>