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2"/>
    <p:sldMasterId id="2147483700" r:id="rId23"/>
    <p:sldMasterId id="2147483720" r:id="rId24"/>
  </p:sldMasterIdLst>
  <p:notesMasterIdLst>
    <p:notesMasterId r:id="rId35"/>
  </p:notesMasterIdLst>
  <p:handoutMasterIdLst>
    <p:handoutMasterId r:id="rId36"/>
  </p:handoutMasterIdLst>
  <p:sldIdLst>
    <p:sldId id="492" r:id="rId25"/>
    <p:sldId id="600" r:id="rId26"/>
    <p:sldId id="609" r:id="rId27"/>
    <p:sldId id="611" r:id="rId28"/>
    <p:sldId id="610" r:id="rId29"/>
    <p:sldId id="612" r:id="rId30"/>
    <p:sldId id="613" r:id="rId31"/>
    <p:sldId id="614" r:id="rId32"/>
    <p:sldId id="616" r:id="rId33"/>
    <p:sldId id="615" r:id="rId34"/>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2D05"/>
    <a:srgbClr val="3F5418"/>
    <a:srgbClr val="FDC1B1"/>
    <a:srgbClr val="FEDDD4"/>
    <a:srgbClr val="FF7C80"/>
    <a:srgbClr val="FCA6F0"/>
    <a:srgbClr val="DCE105"/>
    <a:srgbClr val="CE18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629" autoAdjust="0"/>
  </p:normalViewPr>
  <p:slideViewPr>
    <p:cSldViewPr snapToGrid="0">
      <p:cViewPr varScale="1">
        <p:scale>
          <a:sx n="90" d="100"/>
          <a:sy n="90" d="100"/>
        </p:scale>
        <p:origin x="1332" y="96"/>
      </p:cViewPr>
      <p:guideLst>
        <p:guide orient="horz" pos="2160"/>
        <p:guide pos="3840"/>
      </p:guideLst>
    </p:cSldViewPr>
  </p:slideViewPr>
  <p:outlineViewPr>
    <p:cViewPr>
      <p:scale>
        <a:sx n="33" d="100"/>
        <a:sy n="33" d="100"/>
      </p:scale>
      <p:origin x="0" y="-603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 Target="slides/slide2.xml"/><Relationship Id="rId39" Type="http://schemas.openxmlformats.org/officeDocument/2006/relationships/theme" Target="theme/theme1.xml"/><Relationship Id="rId21" Type="http://schemas.openxmlformats.org/officeDocument/2006/relationships/customXml" Target="../customXml/item21.xml"/><Relationship Id="rId34" Type="http://schemas.openxmlformats.org/officeDocument/2006/relationships/slide" Target="slides/slide10.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1.xml"/><Relationship Id="rId33" Type="http://schemas.openxmlformats.org/officeDocument/2006/relationships/slide" Target="slides/slide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slide" Target="slides/slide5.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Master" Target="slideMasters/slideMaster3.xml"/><Relationship Id="rId32" Type="http://schemas.openxmlformats.org/officeDocument/2006/relationships/slide" Target="slides/slide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Master" Target="slideMasters/slideMaster2.xml"/><Relationship Id="rId28" Type="http://schemas.openxmlformats.org/officeDocument/2006/relationships/slide" Target="slides/slide4.xml"/><Relationship Id="rId36" Type="http://schemas.openxmlformats.org/officeDocument/2006/relationships/handoutMaster" Target="handoutMasters/handoutMaster1.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slide" Target="slides/slide7.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Master" Target="slideMasters/slideMaster1.xml"/><Relationship Id="rId27" Type="http://schemas.openxmlformats.org/officeDocument/2006/relationships/slide" Target="slides/slide3.xml"/><Relationship Id="rId30" Type="http://schemas.openxmlformats.org/officeDocument/2006/relationships/slide" Target="slides/slide6.xml"/><Relationship Id="rId35" Type="http://schemas.openxmlformats.org/officeDocument/2006/relationships/notesMaster" Target="notesMasters/notesMaster1.xml"/><Relationship Id="rId8" Type="http://schemas.openxmlformats.org/officeDocument/2006/relationships/customXml" Target="../customXml/item8.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lang="en-GB"/>
          </a:p>
        </p:txBody>
      </p:sp>
      <p:sp>
        <p:nvSpPr>
          <p:cNvPr id="3" name="Date Placeholder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03174ACA-608B-4710-8247-97DBEBE677C5}" type="datetimeFigureOut">
              <a:rPr lang="en-GB" smtClean="0"/>
              <a:t>01/12/2020</a:t>
            </a:fld>
            <a:endParaRPr lang="en-GB"/>
          </a:p>
        </p:txBody>
      </p:sp>
      <p:sp>
        <p:nvSpPr>
          <p:cNvPr id="4" name="Footer Placeholder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lang="en-GB"/>
          </a:p>
        </p:txBody>
      </p:sp>
      <p:sp>
        <p:nvSpPr>
          <p:cNvPr id="5" name="Slide Number Placeholder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106CDB3D-81E6-47CF-ABA9-07C1AFD9729D}" type="slidenum">
              <a:rPr lang="en-GB" smtClean="0"/>
              <a:t>‹#›</a:t>
            </a:fld>
            <a:endParaRPr lang="en-GB"/>
          </a:p>
        </p:txBody>
      </p:sp>
    </p:spTree>
    <p:extLst>
      <p:ext uri="{BB962C8B-B14F-4D97-AF65-F5344CB8AC3E}">
        <p14:creationId xmlns:p14="http://schemas.microsoft.com/office/powerpoint/2010/main" val="3425357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0" cy="495029"/>
          </a:xfrm>
          <a:prstGeom prst="rect">
            <a:avLst/>
          </a:prstGeom>
        </p:spPr>
        <p:txBody>
          <a:bodyPr vert="horz" lIns="90763" tIns="45382" rIns="90763" bIns="45382" rtlCol="0"/>
          <a:lstStyle>
            <a:lvl1pPr algn="l">
              <a:defRPr sz="1200"/>
            </a:lvl1pPr>
          </a:lstStyle>
          <a:p>
            <a:endParaRPr lang="en-GB"/>
          </a:p>
        </p:txBody>
      </p:sp>
      <p:sp>
        <p:nvSpPr>
          <p:cNvPr id="3" name="Date Placeholder 2"/>
          <p:cNvSpPr>
            <a:spLocks noGrp="1"/>
          </p:cNvSpPr>
          <p:nvPr>
            <p:ph type="dt" idx="1"/>
          </p:nvPr>
        </p:nvSpPr>
        <p:spPr>
          <a:xfrm>
            <a:off x="3815375" y="0"/>
            <a:ext cx="2918830" cy="495029"/>
          </a:xfrm>
          <a:prstGeom prst="rect">
            <a:avLst/>
          </a:prstGeom>
        </p:spPr>
        <p:txBody>
          <a:bodyPr vert="horz" lIns="90763" tIns="45382" rIns="90763" bIns="45382" rtlCol="0"/>
          <a:lstStyle>
            <a:lvl1pPr algn="r">
              <a:defRPr sz="1200"/>
            </a:lvl1pPr>
          </a:lstStyle>
          <a:p>
            <a:fld id="{0A1C016E-F212-4226-BDEA-6254AD1E7A53}" type="datetimeFigureOut">
              <a:rPr lang="en-GB" smtClean="0"/>
              <a:t>01/12/2020</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0763" tIns="45382" rIns="90763" bIns="45382"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0763" tIns="45382" rIns="90763" bIns="453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1286"/>
            <a:ext cx="2918830" cy="495028"/>
          </a:xfrm>
          <a:prstGeom prst="rect">
            <a:avLst/>
          </a:prstGeom>
        </p:spPr>
        <p:txBody>
          <a:bodyPr vert="horz" lIns="90763" tIns="45382" rIns="90763" bIns="45382" rtlCol="0" anchor="b"/>
          <a:lstStyle>
            <a:lvl1pPr algn="l">
              <a:defRPr sz="1200"/>
            </a:lvl1pPr>
          </a:lstStyle>
          <a:p>
            <a:endParaRPr lang="en-GB"/>
          </a:p>
        </p:txBody>
      </p:sp>
      <p:sp>
        <p:nvSpPr>
          <p:cNvPr id="7" name="Slide Number Placeholder 6"/>
          <p:cNvSpPr>
            <a:spLocks noGrp="1"/>
          </p:cNvSpPr>
          <p:nvPr>
            <p:ph type="sldNum" sz="quarter" idx="5"/>
          </p:nvPr>
        </p:nvSpPr>
        <p:spPr>
          <a:xfrm>
            <a:off x="3815375" y="9371286"/>
            <a:ext cx="2918830" cy="495028"/>
          </a:xfrm>
          <a:prstGeom prst="rect">
            <a:avLst/>
          </a:prstGeom>
        </p:spPr>
        <p:txBody>
          <a:bodyPr vert="horz" lIns="90763" tIns="45382" rIns="90763" bIns="45382" rtlCol="0" anchor="b"/>
          <a:lstStyle>
            <a:lvl1pPr algn="r">
              <a:defRPr sz="1200"/>
            </a:lvl1pPr>
          </a:lstStyle>
          <a:p>
            <a:fld id="{BDA7EFC1-7EEA-4708-9332-8EFD92F6F365}" type="slidenum">
              <a:rPr lang="en-GB" smtClean="0"/>
              <a:t>‹#›</a:t>
            </a:fld>
            <a:endParaRPr lang="en-GB"/>
          </a:p>
        </p:txBody>
      </p:sp>
    </p:spTree>
    <p:extLst>
      <p:ext uri="{BB962C8B-B14F-4D97-AF65-F5344CB8AC3E}">
        <p14:creationId xmlns:p14="http://schemas.microsoft.com/office/powerpoint/2010/main" val="3474201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3063" y="841375"/>
            <a:ext cx="4040187" cy="2273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7201BC-94E4-4101-962D-54511777D224}" type="slidenum">
              <a:rPr lang="en-GB" smtClean="0"/>
              <a:pPr/>
              <a:t>1</a:t>
            </a:fld>
            <a:endParaRPr lang="en-GB" dirty="0"/>
          </a:p>
        </p:txBody>
      </p:sp>
    </p:spTree>
    <p:extLst>
      <p:ext uri="{BB962C8B-B14F-4D97-AF65-F5344CB8AC3E}">
        <p14:creationId xmlns:p14="http://schemas.microsoft.com/office/powerpoint/2010/main" val="3832995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BDA7EFC1-7EEA-4708-9332-8EFD92F6F365}" type="slidenum">
              <a:rPr lang="en-GB" smtClean="0"/>
              <a:t>3</a:t>
            </a:fld>
            <a:endParaRPr lang="en-GB"/>
          </a:p>
        </p:txBody>
      </p:sp>
    </p:spTree>
    <p:extLst>
      <p:ext uri="{BB962C8B-B14F-4D97-AF65-F5344CB8AC3E}">
        <p14:creationId xmlns:p14="http://schemas.microsoft.com/office/powerpoint/2010/main" val="936002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BDA7EFC1-7EEA-4708-9332-8EFD92F6F365}" type="slidenum">
              <a:rPr lang="en-GB" smtClean="0"/>
              <a:t>8</a:t>
            </a:fld>
            <a:endParaRPr lang="en-GB"/>
          </a:p>
        </p:txBody>
      </p:sp>
    </p:spTree>
    <p:extLst>
      <p:ext uri="{BB962C8B-B14F-4D97-AF65-F5344CB8AC3E}">
        <p14:creationId xmlns:p14="http://schemas.microsoft.com/office/powerpoint/2010/main" val="4217490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BDA7EFC1-7EEA-4708-9332-8EFD92F6F365}" type="slidenum">
              <a:rPr lang="en-GB" smtClean="0"/>
              <a:t>9</a:t>
            </a:fld>
            <a:endParaRPr lang="en-GB"/>
          </a:p>
        </p:txBody>
      </p:sp>
    </p:spTree>
    <p:extLst>
      <p:ext uri="{BB962C8B-B14F-4D97-AF65-F5344CB8AC3E}">
        <p14:creationId xmlns:p14="http://schemas.microsoft.com/office/powerpoint/2010/main" val="3200220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BDA7EFC1-7EEA-4708-9332-8EFD92F6F365}" type="slidenum">
              <a:rPr lang="en-GB" smtClean="0"/>
              <a:t>10</a:t>
            </a:fld>
            <a:endParaRPr lang="en-GB"/>
          </a:p>
        </p:txBody>
      </p:sp>
    </p:spTree>
    <p:extLst>
      <p:ext uri="{BB962C8B-B14F-4D97-AF65-F5344CB8AC3E}">
        <p14:creationId xmlns:p14="http://schemas.microsoft.com/office/powerpoint/2010/main" val="1072714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498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ey message_image_Synthesis">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449386" y="190502"/>
            <a:ext cx="11418277" cy="524395"/>
          </a:xfrm>
          <a:prstGeom prst="rect">
            <a:avLst/>
          </a:prstGeom>
        </p:spPr>
        <p:txBody>
          <a:bodyPr/>
          <a:lstStyle>
            <a:lvl1pPr marL="0" indent="0">
              <a:buNone/>
              <a:defRPr sz="2100" b="1">
                <a:solidFill>
                  <a:schemeClr val="bg1"/>
                </a:solidFill>
              </a:defRPr>
            </a:lvl1pPr>
          </a:lstStyle>
          <a:p>
            <a:pPr lvl="0"/>
            <a:r>
              <a:rPr lang="en-US" dirty="0"/>
              <a:t>Slide title goes here</a:t>
            </a:r>
          </a:p>
        </p:txBody>
      </p:sp>
      <p:sp>
        <p:nvSpPr>
          <p:cNvPr id="6" name="Content Placeholder 5"/>
          <p:cNvSpPr>
            <a:spLocks noGrp="1"/>
          </p:cNvSpPr>
          <p:nvPr>
            <p:ph sz="quarter" idx="11"/>
          </p:nvPr>
        </p:nvSpPr>
        <p:spPr>
          <a:xfrm>
            <a:off x="449386" y="1147766"/>
            <a:ext cx="11418277" cy="4562475"/>
          </a:xfrm>
          <a:prstGeom prst="rect">
            <a:avLst/>
          </a:prstGeom>
        </p:spPr>
        <p:txBody>
          <a:bodyPr/>
          <a:lstStyle>
            <a:lvl1pPr>
              <a:defRPr>
                <a:solidFill>
                  <a:srgbClr val="006654"/>
                </a:solidFill>
              </a:defRPr>
            </a:lvl1pPr>
            <a:lvl2pPr>
              <a:defRPr>
                <a:solidFill>
                  <a:srgbClr val="006654"/>
                </a:solidFill>
              </a:defRPr>
            </a:lvl2pPr>
            <a:lvl3pPr>
              <a:defRPr>
                <a:solidFill>
                  <a:srgbClr val="006654"/>
                </a:solidFill>
              </a:defRPr>
            </a:lvl3pPr>
            <a:lvl4pPr>
              <a:defRPr>
                <a:solidFill>
                  <a:srgbClr val="006654"/>
                </a:solidFill>
              </a:defRPr>
            </a:lvl4pPr>
            <a:lvl5pPr>
              <a:defRPr>
                <a:solidFill>
                  <a:srgbClr val="00665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1522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ey message_image_Synthesis">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449384" y="190502"/>
            <a:ext cx="11418277" cy="524395"/>
          </a:xfrm>
          <a:prstGeom prst="rect">
            <a:avLst/>
          </a:prstGeom>
        </p:spPr>
        <p:txBody>
          <a:bodyPr/>
          <a:lstStyle>
            <a:lvl1pPr marL="0" indent="0">
              <a:buNone/>
              <a:defRPr sz="2585" b="1">
                <a:solidFill>
                  <a:schemeClr val="bg1"/>
                </a:solidFill>
              </a:defRPr>
            </a:lvl1pPr>
          </a:lstStyle>
          <a:p>
            <a:pPr lvl="0"/>
            <a:r>
              <a:rPr lang="en-US" dirty="0"/>
              <a:t>Slide title goes here</a:t>
            </a:r>
          </a:p>
        </p:txBody>
      </p:sp>
      <p:sp>
        <p:nvSpPr>
          <p:cNvPr id="6" name="Content Placeholder 5"/>
          <p:cNvSpPr>
            <a:spLocks noGrp="1"/>
          </p:cNvSpPr>
          <p:nvPr>
            <p:ph sz="quarter" idx="11"/>
          </p:nvPr>
        </p:nvSpPr>
        <p:spPr>
          <a:xfrm>
            <a:off x="449384" y="1147766"/>
            <a:ext cx="11418277" cy="4562475"/>
          </a:xfrm>
          <a:prstGeom prst="rect">
            <a:avLst/>
          </a:prstGeom>
        </p:spPr>
        <p:txBody>
          <a:bodyPr/>
          <a:lstStyle>
            <a:lvl1pPr>
              <a:defRPr>
                <a:solidFill>
                  <a:srgbClr val="006654"/>
                </a:solidFill>
              </a:defRPr>
            </a:lvl1pPr>
            <a:lvl2pPr>
              <a:defRPr>
                <a:solidFill>
                  <a:srgbClr val="006654"/>
                </a:solidFill>
              </a:defRPr>
            </a:lvl2pPr>
            <a:lvl3pPr>
              <a:defRPr>
                <a:solidFill>
                  <a:srgbClr val="006654"/>
                </a:solidFill>
              </a:defRPr>
            </a:lvl3pPr>
            <a:lvl4pPr>
              <a:defRPr>
                <a:solidFill>
                  <a:srgbClr val="006654"/>
                </a:solidFill>
              </a:defRPr>
            </a:lvl4pPr>
            <a:lvl5pPr>
              <a:defRPr>
                <a:solidFill>
                  <a:srgbClr val="00665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9257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562074" y="390871"/>
            <a:ext cx="3642895" cy="265834"/>
          </a:xfrm>
          <a:prstGeom prst="rect">
            <a:avLst/>
          </a:prstGeom>
        </p:spPr>
        <p:txBody>
          <a:bodyPr/>
          <a:lstStyle>
            <a:lvl1pPr marL="0" indent="0">
              <a:buNone/>
              <a:defRPr sz="825" b="1">
                <a:solidFill>
                  <a:schemeClr val="bg1"/>
                </a:solidFill>
                <a:latin typeface="Calibri" panose="020F0502020204030204" pitchFamily="34" charset="0"/>
                <a:cs typeface="Calibri" panose="020F0502020204030204" pitchFamily="34" charset="0"/>
              </a:defRPr>
            </a:lvl1pPr>
          </a:lstStyle>
          <a:p>
            <a:pPr lvl="0"/>
            <a:r>
              <a:rPr lang="en-US" dirty="0"/>
              <a:t>Speaker I Date I Venue</a:t>
            </a:r>
            <a:endParaRPr lang="en-GB" dirty="0"/>
          </a:p>
        </p:txBody>
      </p:sp>
      <p:sp>
        <p:nvSpPr>
          <p:cNvPr id="4" name="Text Placeholder 3"/>
          <p:cNvSpPr>
            <a:spLocks noGrp="1"/>
          </p:cNvSpPr>
          <p:nvPr>
            <p:ph type="body" sz="quarter" idx="11" hasCustomPrompt="1"/>
          </p:nvPr>
        </p:nvSpPr>
        <p:spPr>
          <a:xfrm>
            <a:off x="562074" y="914400"/>
            <a:ext cx="11037034" cy="1463040"/>
          </a:xfrm>
          <a:prstGeom prst="rect">
            <a:avLst/>
          </a:prstGeom>
        </p:spPr>
        <p:txBody>
          <a:bodyPr/>
          <a:lstStyle>
            <a:lvl1pPr marL="0" indent="0" algn="r">
              <a:buNone/>
              <a:defRPr sz="3000" b="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Presentation title goes here</a:t>
            </a:r>
          </a:p>
          <a:p>
            <a:pPr lvl="0"/>
            <a:r>
              <a:rPr lang="en-US" dirty="0"/>
              <a:t>Max two lines</a:t>
            </a:r>
            <a:endParaRPr lang="en-GB" dirty="0"/>
          </a:p>
        </p:txBody>
      </p:sp>
    </p:spTree>
    <p:extLst>
      <p:ext uri="{BB962C8B-B14F-4D97-AF65-F5344CB8AC3E}">
        <p14:creationId xmlns:p14="http://schemas.microsoft.com/office/powerpoint/2010/main" val="3991725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02661"/>
        </a:solidFill>
        <a:effectLst/>
      </p:bgPr>
    </p:bg>
    <p:spTree>
      <p:nvGrpSpPr>
        <p:cNvPr id="1" name=""/>
        <p:cNvGrpSpPr/>
        <p:nvPr/>
      </p:nvGrpSpPr>
      <p:grpSpPr>
        <a:xfrm>
          <a:off x="0" y="0"/>
          <a:ext cx="0" cy="0"/>
          <a:chOff x="0" y="0"/>
          <a:chExt cx="0" cy="0"/>
        </a:xfrm>
      </p:grpSpPr>
      <p:pic>
        <p:nvPicPr>
          <p:cNvPr id="23" name="Picture 22" descr="Logo_H_Whit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511871" y="5715000"/>
            <a:ext cx="4049233" cy="609600"/>
          </a:xfrm>
          <a:prstGeom prst="rect">
            <a:avLst/>
          </a:prstGeom>
        </p:spPr>
      </p:pic>
      <p:grpSp>
        <p:nvGrpSpPr>
          <p:cNvPr id="3" name="Group 2"/>
          <p:cNvGrpSpPr/>
          <p:nvPr userDrawn="1"/>
        </p:nvGrpSpPr>
        <p:grpSpPr>
          <a:xfrm>
            <a:off x="2562946" y="4691210"/>
            <a:ext cx="9602549" cy="128426"/>
            <a:chOff x="2103929" y="4817456"/>
            <a:chExt cx="7802071" cy="128426"/>
          </a:xfrm>
        </p:grpSpPr>
        <p:sp>
          <p:nvSpPr>
            <p:cNvPr id="25" name="Rectangle 24"/>
            <p:cNvSpPr/>
            <p:nvPr userDrawn="1"/>
          </p:nvSpPr>
          <p:spPr>
            <a:xfrm>
              <a:off x="7955820" y="4818805"/>
              <a:ext cx="1950180" cy="127077"/>
            </a:xfrm>
            <a:prstGeom prst="rect">
              <a:avLst/>
            </a:prstGeom>
            <a:solidFill>
              <a:srgbClr val="D63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6" name="Rectangle 25"/>
            <p:cNvSpPr/>
            <p:nvPr userDrawn="1"/>
          </p:nvSpPr>
          <p:spPr>
            <a:xfrm>
              <a:off x="6004290" y="4817456"/>
              <a:ext cx="1950180" cy="127077"/>
            </a:xfrm>
            <a:prstGeom prst="rect">
              <a:avLst/>
            </a:prstGeom>
            <a:solidFill>
              <a:srgbClr val="007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7" name="Rectangle 26"/>
            <p:cNvSpPr/>
            <p:nvPr userDrawn="1"/>
          </p:nvSpPr>
          <p:spPr>
            <a:xfrm>
              <a:off x="4054110" y="4817456"/>
              <a:ext cx="1950180" cy="127077"/>
            </a:xfrm>
            <a:prstGeom prst="rect">
              <a:avLst/>
            </a:prstGeom>
            <a:solidFill>
              <a:srgbClr val="5480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8" name="Rectangle 27"/>
            <p:cNvSpPr/>
            <p:nvPr userDrawn="1"/>
          </p:nvSpPr>
          <p:spPr>
            <a:xfrm>
              <a:off x="2103929" y="4817456"/>
              <a:ext cx="1950180" cy="127077"/>
            </a:xfrm>
            <a:prstGeom prst="rect">
              <a:avLst/>
            </a:prstGeom>
            <a:solidFill>
              <a:srgbClr val="833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spTree>
    <p:extLst>
      <p:ext uri="{BB962C8B-B14F-4D97-AF65-F5344CB8AC3E}">
        <p14:creationId xmlns:p14="http://schemas.microsoft.com/office/powerpoint/2010/main" val="349415325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a:hlinkClick r:id="" action="ppaction://noaction"/>
          </p:cNvPr>
          <p:cNvSpPr/>
          <p:nvPr userDrawn="1"/>
        </p:nvSpPr>
        <p:spPr>
          <a:xfrm>
            <a:off x="2344621" y="152400"/>
            <a:ext cx="885743" cy="230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5" name="Rectangle 24"/>
          <p:cNvSpPr/>
          <p:nvPr userDrawn="1"/>
        </p:nvSpPr>
        <p:spPr>
          <a:xfrm>
            <a:off x="0" y="9"/>
            <a:ext cx="12192000" cy="778149"/>
          </a:xfrm>
          <a:prstGeom prst="rect">
            <a:avLst/>
          </a:prstGeom>
          <a:solidFill>
            <a:srgbClr val="0066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350"/>
          </a:p>
        </p:txBody>
      </p:sp>
      <p:pic>
        <p:nvPicPr>
          <p:cNvPr id="26" name="Picture 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260307" y="6228000"/>
            <a:ext cx="2658463" cy="434436"/>
          </a:xfrm>
          <a:prstGeom prst="rect">
            <a:avLst/>
          </a:prstGeom>
        </p:spPr>
      </p:pic>
    </p:spTree>
    <p:extLst>
      <p:ext uri="{BB962C8B-B14F-4D97-AF65-F5344CB8AC3E}">
        <p14:creationId xmlns:p14="http://schemas.microsoft.com/office/powerpoint/2010/main" val="584456011"/>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ctr" defTabSz="685814" rtl="0" eaLnBrk="1" latinLnBrk="0" hangingPunct="1">
        <a:spcBef>
          <a:spcPct val="0"/>
        </a:spcBef>
        <a:buNone/>
        <a:defRPr sz="3301" kern="1200">
          <a:solidFill>
            <a:schemeClr val="tx1"/>
          </a:solidFill>
          <a:latin typeface="+mj-lt"/>
          <a:ea typeface="+mj-ea"/>
          <a:cs typeface="+mj-cs"/>
        </a:defRPr>
      </a:lvl1pPr>
    </p:titleStyle>
    <p:bodyStyle>
      <a:lvl1pPr marL="257180" indent="-257180" algn="l" defTabSz="685814"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24" indent="-214316" algn="l" defTabSz="685814"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66" indent="-171453" algn="l" defTabSz="685814"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73" indent="-171453" algn="l" defTabSz="685814"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80" indent="-171453" algn="l" defTabSz="685814"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86" indent="-171453" algn="l" defTabSz="68581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93" indent="-171453" algn="l" defTabSz="68581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00" indent="-171453" algn="l" defTabSz="68581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706" indent="-171453" algn="l" defTabSz="685814"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14" rtl="0" eaLnBrk="1" latinLnBrk="0" hangingPunct="1">
        <a:defRPr sz="1350" kern="1200">
          <a:solidFill>
            <a:schemeClr val="tx1"/>
          </a:solidFill>
          <a:latin typeface="+mn-lt"/>
          <a:ea typeface="+mn-ea"/>
          <a:cs typeface="+mn-cs"/>
        </a:defRPr>
      </a:lvl1pPr>
      <a:lvl2pPr marL="342907" algn="l" defTabSz="685814" rtl="0" eaLnBrk="1" latinLnBrk="0" hangingPunct="1">
        <a:defRPr sz="1350" kern="1200">
          <a:solidFill>
            <a:schemeClr val="tx1"/>
          </a:solidFill>
          <a:latin typeface="+mn-lt"/>
          <a:ea typeface="+mn-ea"/>
          <a:cs typeface="+mn-cs"/>
        </a:defRPr>
      </a:lvl2pPr>
      <a:lvl3pPr marL="685814" algn="l" defTabSz="685814" rtl="0" eaLnBrk="1" latinLnBrk="0" hangingPunct="1">
        <a:defRPr sz="1350" kern="1200">
          <a:solidFill>
            <a:schemeClr val="tx1"/>
          </a:solidFill>
          <a:latin typeface="+mn-lt"/>
          <a:ea typeface="+mn-ea"/>
          <a:cs typeface="+mn-cs"/>
        </a:defRPr>
      </a:lvl3pPr>
      <a:lvl4pPr marL="1028720" algn="l" defTabSz="685814" rtl="0" eaLnBrk="1" latinLnBrk="0" hangingPunct="1">
        <a:defRPr sz="1350" kern="1200">
          <a:solidFill>
            <a:schemeClr val="tx1"/>
          </a:solidFill>
          <a:latin typeface="+mn-lt"/>
          <a:ea typeface="+mn-ea"/>
          <a:cs typeface="+mn-cs"/>
        </a:defRPr>
      </a:lvl4pPr>
      <a:lvl5pPr marL="1371627" algn="l" defTabSz="685814" rtl="0" eaLnBrk="1" latinLnBrk="0" hangingPunct="1">
        <a:defRPr sz="1350" kern="1200">
          <a:solidFill>
            <a:schemeClr val="tx1"/>
          </a:solidFill>
          <a:latin typeface="+mn-lt"/>
          <a:ea typeface="+mn-ea"/>
          <a:cs typeface="+mn-cs"/>
        </a:defRPr>
      </a:lvl5pPr>
      <a:lvl6pPr marL="1714533" algn="l" defTabSz="685814" rtl="0" eaLnBrk="1" latinLnBrk="0" hangingPunct="1">
        <a:defRPr sz="1350" kern="1200">
          <a:solidFill>
            <a:schemeClr val="tx1"/>
          </a:solidFill>
          <a:latin typeface="+mn-lt"/>
          <a:ea typeface="+mn-ea"/>
          <a:cs typeface="+mn-cs"/>
        </a:defRPr>
      </a:lvl6pPr>
      <a:lvl7pPr marL="2057441" algn="l" defTabSz="685814" rtl="0" eaLnBrk="1" latinLnBrk="0" hangingPunct="1">
        <a:defRPr sz="1350" kern="1200">
          <a:solidFill>
            <a:schemeClr val="tx1"/>
          </a:solidFill>
          <a:latin typeface="+mn-lt"/>
          <a:ea typeface="+mn-ea"/>
          <a:cs typeface="+mn-cs"/>
        </a:defRPr>
      </a:lvl7pPr>
      <a:lvl8pPr marL="2400346" algn="l" defTabSz="685814" rtl="0" eaLnBrk="1" latinLnBrk="0" hangingPunct="1">
        <a:defRPr sz="1350" kern="1200">
          <a:solidFill>
            <a:schemeClr val="tx1"/>
          </a:solidFill>
          <a:latin typeface="+mn-lt"/>
          <a:ea typeface="+mn-ea"/>
          <a:cs typeface="+mn-cs"/>
        </a:defRPr>
      </a:lvl8pPr>
      <a:lvl9pPr marL="2743253" algn="l" defTabSz="685814"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a:hlinkClick r:id="" action="ppaction://noaction"/>
          </p:cNvPr>
          <p:cNvSpPr/>
          <p:nvPr userDrawn="1"/>
        </p:nvSpPr>
        <p:spPr>
          <a:xfrm>
            <a:off x="2344619" y="152400"/>
            <a:ext cx="885743" cy="230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2" dirty="0"/>
          </a:p>
        </p:txBody>
      </p:sp>
      <p:sp>
        <p:nvSpPr>
          <p:cNvPr id="25" name="Rectangle 24"/>
          <p:cNvSpPr/>
          <p:nvPr userDrawn="1"/>
        </p:nvSpPr>
        <p:spPr>
          <a:xfrm>
            <a:off x="0" y="8"/>
            <a:ext cx="12192000" cy="778149"/>
          </a:xfrm>
          <a:prstGeom prst="rect">
            <a:avLst/>
          </a:prstGeom>
          <a:solidFill>
            <a:srgbClr val="0066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662"/>
          </a:p>
        </p:txBody>
      </p:sp>
      <p:pic>
        <p:nvPicPr>
          <p:cNvPr id="26"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9260308" y="6228000"/>
            <a:ext cx="2658461" cy="434436"/>
          </a:xfrm>
          <a:prstGeom prst="rect">
            <a:avLst/>
          </a:prstGeom>
        </p:spPr>
      </p:pic>
    </p:spTree>
    <p:extLst>
      <p:ext uri="{BB962C8B-B14F-4D97-AF65-F5344CB8AC3E}">
        <p14:creationId xmlns:p14="http://schemas.microsoft.com/office/powerpoint/2010/main" val="3573184147"/>
      </p:ext>
    </p:extLst>
  </p:cSld>
  <p:clrMap bg1="lt1" tx1="dk1" bg2="lt2" tx2="dk2" accent1="accent1" accent2="accent2" accent3="accent3" accent4="accent4" accent5="accent5" accent6="accent6" hlink="hlink" folHlink="folHlink"/>
  <p:sldLayoutIdLst>
    <p:sldLayoutId id="2147483721" r:id="rId1"/>
    <p:sldLayoutId id="2147483734" r:id="rId2"/>
  </p:sldLayoutIdLst>
  <p:hf hdr="0" ftr="0" dt="0"/>
  <p:txStyles>
    <p:titleStyle>
      <a:lvl1pPr algn="ctr" defTabSz="844099" rtl="0" eaLnBrk="1" latinLnBrk="0" hangingPunct="1">
        <a:spcBef>
          <a:spcPct val="0"/>
        </a:spcBef>
        <a:buNone/>
        <a:defRPr sz="4063" kern="1200">
          <a:solidFill>
            <a:schemeClr val="tx1"/>
          </a:solidFill>
          <a:latin typeface="+mj-lt"/>
          <a:ea typeface="+mj-ea"/>
          <a:cs typeface="+mj-cs"/>
        </a:defRPr>
      </a:lvl1pPr>
    </p:titleStyle>
    <p:bodyStyle>
      <a:lvl1pPr marL="316537" indent="-316537" algn="l" defTabSz="844099" rtl="0" eaLnBrk="1" latinLnBrk="0" hangingPunct="1">
        <a:spcBef>
          <a:spcPct val="20000"/>
        </a:spcBef>
        <a:buFont typeface="Arial" pitchFamily="34" charset="0"/>
        <a:buChar char="•"/>
        <a:defRPr sz="2954" kern="1200">
          <a:solidFill>
            <a:schemeClr val="tx1"/>
          </a:solidFill>
          <a:latin typeface="+mn-lt"/>
          <a:ea typeface="+mn-ea"/>
          <a:cs typeface="+mn-cs"/>
        </a:defRPr>
      </a:lvl1pPr>
      <a:lvl2pPr marL="685831" indent="-263780" algn="l" defTabSz="844099" rtl="0" eaLnBrk="1" latinLnBrk="0" hangingPunct="1">
        <a:spcBef>
          <a:spcPct val="20000"/>
        </a:spcBef>
        <a:buFont typeface="Arial" pitchFamily="34" charset="0"/>
        <a:buChar char="–"/>
        <a:defRPr sz="2585" kern="1200">
          <a:solidFill>
            <a:schemeClr val="tx1"/>
          </a:solidFill>
          <a:latin typeface="+mn-lt"/>
          <a:ea typeface="+mn-ea"/>
          <a:cs typeface="+mn-cs"/>
        </a:defRPr>
      </a:lvl2pPr>
      <a:lvl3pPr marL="1055123" indent="-211024" algn="l" defTabSz="844099" rtl="0" eaLnBrk="1" latinLnBrk="0" hangingPunct="1">
        <a:spcBef>
          <a:spcPct val="20000"/>
        </a:spcBef>
        <a:buFont typeface="Arial" pitchFamily="34" charset="0"/>
        <a:buChar char="•"/>
        <a:defRPr sz="2215" kern="1200">
          <a:solidFill>
            <a:schemeClr val="tx1"/>
          </a:solidFill>
          <a:latin typeface="+mn-lt"/>
          <a:ea typeface="+mn-ea"/>
          <a:cs typeface="+mn-cs"/>
        </a:defRPr>
      </a:lvl3pPr>
      <a:lvl4pPr marL="1477173" indent="-211024" algn="l" defTabSz="844099" rtl="0" eaLnBrk="1" latinLnBrk="0" hangingPunct="1">
        <a:spcBef>
          <a:spcPct val="20000"/>
        </a:spcBef>
        <a:buFont typeface="Arial" pitchFamily="34" charset="0"/>
        <a:buChar char="–"/>
        <a:defRPr sz="1846" kern="1200">
          <a:solidFill>
            <a:schemeClr val="tx1"/>
          </a:solidFill>
          <a:latin typeface="+mn-lt"/>
          <a:ea typeface="+mn-ea"/>
          <a:cs typeface="+mn-cs"/>
        </a:defRPr>
      </a:lvl4pPr>
      <a:lvl5pPr marL="1899223" indent="-211024" algn="l" defTabSz="844099" rtl="0" eaLnBrk="1" latinLnBrk="0" hangingPunct="1">
        <a:spcBef>
          <a:spcPct val="20000"/>
        </a:spcBef>
        <a:buFont typeface="Arial" pitchFamily="34" charset="0"/>
        <a:buChar char="»"/>
        <a:defRPr sz="1846" kern="1200">
          <a:solidFill>
            <a:schemeClr val="tx1"/>
          </a:solidFill>
          <a:latin typeface="+mn-lt"/>
          <a:ea typeface="+mn-ea"/>
          <a:cs typeface="+mn-cs"/>
        </a:defRPr>
      </a:lvl5pPr>
      <a:lvl6pPr marL="2321272" indent="-211024" algn="l" defTabSz="844099"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321" indent="-211024" algn="l" defTabSz="844099"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71" indent="-211024" algn="l" defTabSz="844099"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420" indent="-211024" algn="l" defTabSz="844099"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99" rtl="0" eaLnBrk="1" latinLnBrk="0" hangingPunct="1">
        <a:defRPr sz="1662" kern="1200">
          <a:solidFill>
            <a:schemeClr val="tx1"/>
          </a:solidFill>
          <a:latin typeface="+mn-lt"/>
          <a:ea typeface="+mn-ea"/>
          <a:cs typeface="+mn-cs"/>
        </a:defRPr>
      </a:lvl1pPr>
      <a:lvl2pPr marL="422050" algn="l" defTabSz="844099" rtl="0" eaLnBrk="1" latinLnBrk="0" hangingPunct="1">
        <a:defRPr sz="1662" kern="1200">
          <a:solidFill>
            <a:schemeClr val="tx1"/>
          </a:solidFill>
          <a:latin typeface="+mn-lt"/>
          <a:ea typeface="+mn-ea"/>
          <a:cs typeface="+mn-cs"/>
        </a:defRPr>
      </a:lvl2pPr>
      <a:lvl3pPr marL="844099" algn="l" defTabSz="844099" rtl="0" eaLnBrk="1" latinLnBrk="0" hangingPunct="1">
        <a:defRPr sz="1662" kern="1200">
          <a:solidFill>
            <a:schemeClr val="tx1"/>
          </a:solidFill>
          <a:latin typeface="+mn-lt"/>
          <a:ea typeface="+mn-ea"/>
          <a:cs typeface="+mn-cs"/>
        </a:defRPr>
      </a:lvl3pPr>
      <a:lvl4pPr marL="1266148" algn="l" defTabSz="844099" rtl="0" eaLnBrk="1" latinLnBrk="0" hangingPunct="1">
        <a:defRPr sz="1662" kern="1200">
          <a:solidFill>
            <a:schemeClr val="tx1"/>
          </a:solidFill>
          <a:latin typeface="+mn-lt"/>
          <a:ea typeface="+mn-ea"/>
          <a:cs typeface="+mn-cs"/>
        </a:defRPr>
      </a:lvl4pPr>
      <a:lvl5pPr marL="1688199" algn="l" defTabSz="844099" rtl="0" eaLnBrk="1" latinLnBrk="0" hangingPunct="1">
        <a:defRPr sz="1662" kern="1200">
          <a:solidFill>
            <a:schemeClr val="tx1"/>
          </a:solidFill>
          <a:latin typeface="+mn-lt"/>
          <a:ea typeface="+mn-ea"/>
          <a:cs typeface="+mn-cs"/>
        </a:defRPr>
      </a:lvl5pPr>
      <a:lvl6pPr marL="2110247" algn="l" defTabSz="844099" rtl="0" eaLnBrk="1" latinLnBrk="0" hangingPunct="1">
        <a:defRPr sz="1662" kern="1200">
          <a:solidFill>
            <a:schemeClr val="tx1"/>
          </a:solidFill>
          <a:latin typeface="+mn-lt"/>
          <a:ea typeface="+mn-ea"/>
          <a:cs typeface="+mn-cs"/>
        </a:defRPr>
      </a:lvl6pPr>
      <a:lvl7pPr marL="2532298" algn="l" defTabSz="844099" rtl="0" eaLnBrk="1" latinLnBrk="0" hangingPunct="1">
        <a:defRPr sz="1662" kern="1200">
          <a:solidFill>
            <a:schemeClr val="tx1"/>
          </a:solidFill>
          <a:latin typeface="+mn-lt"/>
          <a:ea typeface="+mn-ea"/>
          <a:cs typeface="+mn-cs"/>
        </a:defRPr>
      </a:lvl7pPr>
      <a:lvl8pPr marL="2954346" algn="l" defTabSz="844099" rtl="0" eaLnBrk="1" latinLnBrk="0" hangingPunct="1">
        <a:defRPr sz="1662" kern="1200">
          <a:solidFill>
            <a:schemeClr val="tx1"/>
          </a:solidFill>
          <a:latin typeface="+mn-lt"/>
          <a:ea typeface="+mn-ea"/>
          <a:cs typeface="+mn-cs"/>
        </a:defRPr>
      </a:lvl8pPr>
      <a:lvl9pPr marL="3376395" algn="l" defTabSz="844099"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s://dd.eionet.europa.eu/vocabulary/wise/SurfaceWaterBody/vie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011" y="0"/>
            <a:ext cx="10988189" cy="5886240"/>
          </a:xfrm>
          <a:prstGeom prst="rect">
            <a:avLst/>
          </a:prstGeom>
          <a:solidFill>
            <a:srgbClr val="0866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5" name="Text Placeholder 4"/>
          <p:cNvSpPr>
            <a:spLocks noGrp="1"/>
          </p:cNvSpPr>
          <p:nvPr>
            <p:ph type="body" sz="quarter" idx="10"/>
          </p:nvPr>
        </p:nvSpPr>
        <p:spPr>
          <a:xfrm>
            <a:off x="689811" y="2293175"/>
            <a:ext cx="10435389" cy="1097280"/>
          </a:xfrm>
        </p:spPr>
        <p:txBody>
          <a:bodyPr/>
          <a:lstStyle/>
          <a:p>
            <a:pPr marL="514350" indent="-514350" algn="r">
              <a:buFont typeface="+mj-lt"/>
              <a:buAutoNum type="arabicPeriod" startAt="3"/>
            </a:pPr>
            <a:r>
              <a:rPr lang="sl-SI" sz="3300" dirty="0">
                <a:ea typeface="Open Sans" panose="020B0606030504020204" pitchFamily="34" charset="0"/>
              </a:rPr>
              <a:t>Data </a:t>
            </a:r>
            <a:r>
              <a:rPr lang="sl-SI" sz="3300" dirty="0" err="1">
                <a:ea typeface="Open Sans" panose="020B0606030504020204" pitchFamily="34" charset="0"/>
              </a:rPr>
              <a:t>call</a:t>
            </a:r>
            <a:r>
              <a:rPr lang="sl-SI" sz="3300" dirty="0">
                <a:ea typeface="Open Sans" panose="020B0606030504020204" pitchFamily="34" charset="0"/>
              </a:rPr>
              <a:t> </a:t>
            </a:r>
            <a:r>
              <a:rPr lang="sl-SI" sz="3300" dirty="0" err="1">
                <a:ea typeface="Open Sans" panose="020B0606030504020204" pitchFamily="34" charset="0"/>
              </a:rPr>
              <a:t>for</a:t>
            </a:r>
            <a:r>
              <a:rPr lang="sl-SI" sz="3300" dirty="0">
                <a:ea typeface="Open Sans" panose="020B0606030504020204" pitchFamily="34" charset="0"/>
              </a:rPr>
              <a:t> 2020 b</a:t>
            </a:r>
            <a:r>
              <a:rPr lang="en-US" sz="3300" dirty="0" err="1">
                <a:ea typeface="Open Sans" panose="020B0606030504020204" pitchFamily="34" charset="0"/>
              </a:rPr>
              <a:t>athing</a:t>
            </a:r>
            <a:r>
              <a:rPr lang="en-US" sz="3300" dirty="0">
                <a:ea typeface="Open Sans" panose="020B0606030504020204" pitchFamily="34" charset="0"/>
              </a:rPr>
              <a:t> </a:t>
            </a:r>
            <a:r>
              <a:rPr lang="sl-SI" sz="3300" dirty="0" err="1">
                <a:ea typeface="Open Sans" panose="020B0606030504020204" pitchFamily="34" charset="0"/>
              </a:rPr>
              <a:t>season</a:t>
            </a:r>
            <a:r>
              <a:rPr lang="sl-SI" sz="3300" dirty="0">
                <a:ea typeface="Open Sans" panose="020B0606030504020204" pitchFamily="34" charset="0"/>
              </a:rPr>
              <a:t>:</a:t>
            </a:r>
          </a:p>
          <a:p>
            <a:pPr algn="r"/>
            <a:r>
              <a:rPr lang="en-US" sz="2800" dirty="0">
                <a:solidFill>
                  <a:schemeClr val="bg1">
                    <a:lumMod val="75000"/>
                  </a:schemeClr>
                </a:solidFill>
                <a:ea typeface="Open Sans" panose="020B0606030504020204" pitchFamily="34" charset="0"/>
              </a:rPr>
              <a:t>Identification of Bathing Waters</a:t>
            </a:r>
            <a:r>
              <a:rPr lang="sl-SI" sz="2800" dirty="0">
                <a:solidFill>
                  <a:schemeClr val="bg1">
                    <a:lumMod val="75000"/>
                  </a:schemeClr>
                </a:solidFill>
                <a:ea typeface="Open Sans" panose="020B0606030504020204" pitchFamily="34" charset="0"/>
              </a:rPr>
              <a:t> – </a:t>
            </a:r>
            <a:r>
              <a:rPr lang="en-GB" sz="2800" dirty="0">
                <a:solidFill>
                  <a:schemeClr val="bg1">
                    <a:lumMod val="75000"/>
                  </a:schemeClr>
                </a:solidFill>
                <a:ea typeface="Open Sans" panose="020B0606030504020204" pitchFamily="34" charset="0"/>
              </a:rPr>
              <a:t>Frequently Asked Questions</a:t>
            </a:r>
          </a:p>
          <a:p>
            <a:pPr algn="r"/>
            <a:r>
              <a:rPr lang="en-US" sz="3300" dirty="0">
                <a:ea typeface="Open Sans" panose="020B0606030504020204" pitchFamily="34" charset="0"/>
              </a:rPr>
              <a:t>  </a:t>
            </a:r>
            <a:endParaRPr lang="en-GB" sz="2400" dirty="0">
              <a:ea typeface="Open Sans" panose="020B0606030504020204" pitchFamily="34" charset="0"/>
            </a:endParaRPr>
          </a:p>
        </p:txBody>
      </p:sp>
    </p:spTree>
    <p:extLst>
      <p:ext uri="{BB962C8B-B14F-4D97-AF65-F5344CB8AC3E}">
        <p14:creationId xmlns:p14="http://schemas.microsoft.com/office/powerpoint/2010/main" val="10411983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9384" y="140626"/>
            <a:ext cx="11418277" cy="524395"/>
          </a:xfrm>
        </p:spPr>
        <p:txBody>
          <a:bodyPr/>
          <a:lstStyle/>
          <a:p>
            <a:r>
              <a:rPr lang="sl-SI" dirty="0"/>
              <a:t>Name </a:t>
            </a:r>
            <a:r>
              <a:rPr lang="sl-SI" dirty="0" err="1"/>
              <a:t>of</a:t>
            </a:r>
            <a:r>
              <a:rPr lang="sl-SI" dirty="0"/>
              <a:t> </a:t>
            </a:r>
            <a:r>
              <a:rPr lang="sl-SI" dirty="0" err="1"/>
              <a:t>the</a:t>
            </a:r>
            <a:r>
              <a:rPr lang="sl-SI" dirty="0"/>
              <a:t> </a:t>
            </a:r>
            <a:r>
              <a:rPr lang="sl-SI" dirty="0" err="1"/>
              <a:t>attributes</a:t>
            </a:r>
            <a:r>
              <a:rPr lang="sl-SI" dirty="0"/>
              <a:t> in SHP </a:t>
            </a:r>
            <a:r>
              <a:rPr lang="sl-SI" dirty="0" err="1"/>
              <a:t>and</a:t>
            </a:r>
            <a:r>
              <a:rPr lang="sl-SI" dirty="0"/>
              <a:t> GML </a:t>
            </a:r>
            <a:endParaRPr lang="en-GB" dirty="0"/>
          </a:p>
          <a:p>
            <a:endParaRPr lang="en-GB" dirty="0"/>
          </a:p>
        </p:txBody>
      </p:sp>
      <p:sp>
        <p:nvSpPr>
          <p:cNvPr id="3" name="TextBox 2">
            <a:extLst>
              <a:ext uri="{FF2B5EF4-FFF2-40B4-BE49-F238E27FC236}">
                <a16:creationId xmlns:a16="http://schemas.microsoft.com/office/drawing/2014/main" id="{3BE99235-97F6-4E80-B756-0E824F9292DD}"/>
              </a:ext>
            </a:extLst>
          </p:cNvPr>
          <p:cNvSpPr txBox="1"/>
          <p:nvPr/>
        </p:nvSpPr>
        <p:spPr>
          <a:xfrm>
            <a:off x="564429" y="1259175"/>
            <a:ext cx="10009785" cy="1200329"/>
          </a:xfrm>
          <a:prstGeom prst="rect">
            <a:avLst/>
          </a:prstGeom>
          <a:noFill/>
        </p:spPr>
        <p:txBody>
          <a:bodyPr wrap="square" rtlCol="0">
            <a:spAutoFit/>
          </a:bodyPr>
          <a:lstStyle/>
          <a:p>
            <a:r>
              <a:rPr lang="sl-SI" sz="2400" dirty="0"/>
              <a:t>9</a:t>
            </a:r>
            <a:r>
              <a:rPr lang="en-GB" sz="2400" dirty="0"/>
              <a:t>. Name of the columns in the attribute table of the pre-filled shapefile are different from those in the webinar presentation.</a:t>
            </a:r>
            <a:r>
              <a:rPr lang="sl-SI" sz="2400" dirty="0"/>
              <a:t> </a:t>
            </a:r>
            <a:r>
              <a:rPr lang="sl-SI" sz="2400" dirty="0" err="1"/>
              <a:t>Should</a:t>
            </a:r>
            <a:r>
              <a:rPr lang="sl-SI" sz="2400" dirty="0"/>
              <a:t> </a:t>
            </a:r>
            <a:r>
              <a:rPr lang="sl-SI" sz="2400" dirty="0" err="1"/>
              <a:t>we</a:t>
            </a:r>
            <a:r>
              <a:rPr lang="sl-SI" sz="2400" dirty="0"/>
              <a:t> </a:t>
            </a:r>
            <a:r>
              <a:rPr lang="sl-SI" sz="2400" dirty="0" err="1"/>
              <a:t>update</a:t>
            </a:r>
            <a:r>
              <a:rPr lang="sl-SI" sz="2400" dirty="0"/>
              <a:t> </a:t>
            </a:r>
            <a:r>
              <a:rPr lang="sl-SI" sz="2400" dirty="0" err="1"/>
              <a:t>field</a:t>
            </a:r>
            <a:r>
              <a:rPr lang="sl-SI" sz="2400" dirty="0"/>
              <a:t> </a:t>
            </a:r>
            <a:r>
              <a:rPr lang="sl-SI" sz="2400" dirty="0" err="1"/>
              <a:t>names</a:t>
            </a:r>
            <a:r>
              <a:rPr lang="sl-SI" sz="2400" dirty="0"/>
              <a:t>?</a:t>
            </a:r>
            <a:r>
              <a:rPr lang="en-GB" sz="2400" dirty="0"/>
              <a:t> </a:t>
            </a:r>
            <a:endParaRPr lang="sl-SI" sz="2400" dirty="0"/>
          </a:p>
        </p:txBody>
      </p:sp>
      <p:sp>
        <p:nvSpPr>
          <p:cNvPr id="5" name="TextBox 4">
            <a:extLst>
              <a:ext uri="{FF2B5EF4-FFF2-40B4-BE49-F238E27FC236}">
                <a16:creationId xmlns:a16="http://schemas.microsoft.com/office/drawing/2014/main" id="{92B43D66-3B3D-421D-AFF4-2F781FE12FFA}"/>
              </a:ext>
            </a:extLst>
          </p:cNvPr>
          <p:cNvSpPr txBox="1"/>
          <p:nvPr/>
        </p:nvSpPr>
        <p:spPr>
          <a:xfrm>
            <a:off x="1202382" y="2871643"/>
            <a:ext cx="3901245" cy="2862322"/>
          </a:xfrm>
          <a:prstGeom prst="rect">
            <a:avLst/>
          </a:prstGeom>
          <a:noFill/>
        </p:spPr>
        <p:txBody>
          <a:bodyPr wrap="square" rtlCol="0">
            <a:spAutoFit/>
          </a:bodyPr>
          <a:lstStyle/>
          <a:p>
            <a:r>
              <a:rPr lang="en-GB" dirty="0"/>
              <a:t>The attributes in the SHP files have been </a:t>
            </a:r>
            <a:r>
              <a:rPr lang="en-GB" dirty="0" err="1"/>
              <a:t>shortend</a:t>
            </a:r>
            <a:r>
              <a:rPr lang="en-GB" dirty="0"/>
              <a:t> because SHP format supports only attribute names not longer than 10 characters. When the </a:t>
            </a:r>
            <a:r>
              <a:rPr lang="sl-SI" dirty="0"/>
              <a:t>SHP</a:t>
            </a:r>
            <a:r>
              <a:rPr lang="en-GB" dirty="0"/>
              <a:t> is converted to GML using the online converter, the full attribute names are created</a:t>
            </a:r>
            <a:r>
              <a:rPr lang="sl-SI" dirty="0"/>
              <a:t>.</a:t>
            </a:r>
          </a:p>
          <a:p>
            <a:r>
              <a:rPr lang="sl-SI" b="1" dirty="0" err="1"/>
              <a:t>Please</a:t>
            </a:r>
            <a:r>
              <a:rPr lang="en-GB" dirty="0"/>
              <a:t> </a:t>
            </a:r>
            <a:r>
              <a:rPr lang="en-GB" b="1" dirty="0"/>
              <a:t>do</a:t>
            </a:r>
            <a:r>
              <a:rPr lang="sl-SI" b="1" dirty="0"/>
              <a:t> not</a:t>
            </a:r>
            <a:r>
              <a:rPr lang="en-GB" b="1" dirty="0"/>
              <a:t> change the field names </a:t>
            </a:r>
            <a:r>
              <a:rPr lang="en-GB" dirty="0"/>
              <a:t>because this will be done within the conversion!</a:t>
            </a:r>
          </a:p>
        </p:txBody>
      </p:sp>
      <p:graphicFrame>
        <p:nvGraphicFramePr>
          <p:cNvPr id="8" name="Table 7">
            <a:extLst>
              <a:ext uri="{FF2B5EF4-FFF2-40B4-BE49-F238E27FC236}">
                <a16:creationId xmlns:a16="http://schemas.microsoft.com/office/drawing/2014/main" id="{04ADDC0C-0FD5-47AC-8BA0-13C42B845EB6}"/>
              </a:ext>
            </a:extLst>
          </p:cNvPr>
          <p:cNvGraphicFramePr>
            <a:graphicFrameLocks noGrp="1"/>
          </p:cNvGraphicFramePr>
          <p:nvPr>
            <p:extLst>
              <p:ext uri="{D42A27DB-BD31-4B8C-83A1-F6EECF244321}">
                <p14:modId xmlns:p14="http://schemas.microsoft.com/office/powerpoint/2010/main" val="2215039872"/>
              </p:ext>
            </p:extLst>
          </p:nvPr>
        </p:nvGraphicFramePr>
        <p:xfrm>
          <a:off x="6238062" y="2503022"/>
          <a:ext cx="4054253" cy="3790950"/>
        </p:xfrm>
        <a:graphic>
          <a:graphicData uri="http://schemas.openxmlformats.org/drawingml/2006/table">
            <a:tbl>
              <a:tblPr>
                <a:tableStyleId>{5C22544A-7EE6-4342-B048-85BDC9FD1C3A}</a:tableStyleId>
              </a:tblPr>
              <a:tblGrid>
                <a:gridCol w="2323057">
                  <a:extLst>
                    <a:ext uri="{9D8B030D-6E8A-4147-A177-3AD203B41FA5}">
                      <a16:colId xmlns:a16="http://schemas.microsoft.com/office/drawing/2014/main" val="207678404"/>
                    </a:ext>
                  </a:extLst>
                </a:gridCol>
                <a:gridCol w="1731196">
                  <a:extLst>
                    <a:ext uri="{9D8B030D-6E8A-4147-A177-3AD203B41FA5}">
                      <a16:colId xmlns:a16="http://schemas.microsoft.com/office/drawing/2014/main" val="1721417923"/>
                    </a:ext>
                  </a:extLst>
                </a:gridCol>
              </a:tblGrid>
              <a:tr h="190500">
                <a:tc>
                  <a:txBody>
                    <a:bodyPr/>
                    <a:lstStyle/>
                    <a:p>
                      <a:pPr algn="l" fontAlgn="b"/>
                      <a:r>
                        <a:rPr lang="sl-SI" sz="1100" b="1" u="none" strike="noStrike">
                          <a:effectLst/>
                        </a:rPr>
                        <a:t>GML</a:t>
                      </a:r>
                      <a:endParaRPr lang="sl-SI"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sl-SI" sz="1100" b="1" u="none" strike="noStrike" dirty="0">
                          <a:effectLst/>
                        </a:rPr>
                        <a:t>SHP</a:t>
                      </a:r>
                      <a:endParaRPr lang="sl-SI"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79243287"/>
                  </a:ext>
                </a:extLst>
              </a:tr>
              <a:tr h="200025">
                <a:tc>
                  <a:txBody>
                    <a:bodyPr/>
                    <a:lstStyle/>
                    <a:p>
                      <a:pPr algn="l" fontAlgn="ctr"/>
                      <a:r>
                        <a:rPr lang="en-GB" sz="1200" u="none" strike="noStrike">
                          <a:effectLst/>
                        </a:rPr>
                        <a:t>inspireIdLocalId</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localId</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1016840949"/>
                  </a:ext>
                </a:extLst>
              </a:tr>
              <a:tr h="200025">
                <a:tc>
                  <a:txBody>
                    <a:bodyPr/>
                    <a:lstStyle/>
                    <a:p>
                      <a:pPr algn="l" fontAlgn="ctr"/>
                      <a:r>
                        <a:rPr lang="en-GB" sz="1200" u="none" strike="noStrike">
                          <a:effectLst/>
                        </a:rPr>
                        <a:t>inspireIdNamespace</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dirty="0" err="1">
                          <a:effectLst/>
                        </a:rPr>
                        <a:t>namespace</a:t>
                      </a:r>
                      <a:endParaRPr lang="sl-SI" sz="1200" b="0" i="0" u="none" strike="noStrike" dirty="0">
                        <a:solidFill>
                          <a:srgbClr val="000000"/>
                        </a:solidFill>
                        <a:effectLst/>
                        <a:latin typeface="OpenSans"/>
                      </a:endParaRPr>
                    </a:p>
                  </a:txBody>
                  <a:tcPr marL="9525" marR="9525" marT="9525" marB="0" anchor="b"/>
                </a:tc>
                <a:extLst>
                  <a:ext uri="{0D108BD9-81ED-4DB2-BD59-A6C34878D82A}">
                    <a16:rowId xmlns:a16="http://schemas.microsoft.com/office/drawing/2014/main" val="3355009635"/>
                  </a:ext>
                </a:extLst>
              </a:tr>
              <a:tr h="200025">
                <a:tc>
                  <a:txBody>
                    <a:bodyPr/>
                    <a:lstStyle/>
                    <a:p>
                      <a:pPr algn="l" fontAlgn="ctr"/>
                      <a:r>
                        <a:rPr lang="en-GB" sz="1200" u="none" strike="noStrike" dirty="0" err="1">
                          <a:effectLst/>
                        </a:rPr>
                        <a:t>inspireIdVersionId</a:t>
                      </a:r>
                      <a:endParaRPr lang="en-GB" sz="1200" b="0" i="0" u="none" strike="noStrike" dirty="0">
                        <a:solidFill>
                          <a:srgbClr val="000000"/>
                        </a:solidFill>
                        <a:effectLst/>
                        <a:latin typeface="OpenSans"/>
                      </a:endParaRPr>
                    </a:p>
                  </a:txBody>
                  <a:tcPr marL="9525" marR="9525" marT="9525" marB="0" anchor="ctr"/>
                </a:tc>
                <a:tc>
                  <a:txBody>
                    <a:bodyPr/>
                    <a:lstStyle/>
                    <a:p>
                      <a:pPr algn="l" fontAlgn="b"/>
                      <a:r>
                        <a:rPr lang="sl-SI" sz="1200" u="none" strike="noStrike">
                          <a:effectLst/>
                        </a:rPr>
                        <a:t>versionId</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2373298707"/>
                  </a:ext>
                </a:extLst>
              </a:tr>
              <a:tr h="200025">
                <a:tc>
                  <a:txBody>
                    <a:bodyPr/>
                    <a:lstStyle/>
                    <a:p>
                      <a:pPr algn="l" fontAlgn="ctr"/>
                      <a:r>
                        <a:rPr lang="en-GB" sz="1200" u="none" strike="noStrike">
                          <a:effectLst/>
                        </a:rPr>
                        <a:t>thematicIdIdentifier</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tematicId</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3962428698"/>
                  </a:ext>
                </a:extLst>
              </a:tr>
              <a:tr h="200025">
                <a:tc>
                  <a:txBody>
                    <a:bodyPr/>
                    <a:lstStyle/>
                    <a:p>
                      <a:pPr algn="l" fontAlgn="ctr"/>
                      <a:r>
                        <a:rPr lang="en-GB" sz="1200" u="none" strike="noStrike">
                          <a:effectLst/>
                        </a:rPr>
                        <a:t>thematicIdIdentifierScheme</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thematicIdSch</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2705786592"/>
                  </a:ext>
                </a:extLst>
              </a:tr>
              <a:tr h="200025">
                <a:tc>
                  <a:txBody>
                    <a:bodyPr/>
                    <a:lstStyle/>
                    <a:p>
                      <a:pPr algn="l" fontAlgn="ctr"/>
                      <a:r>
                        <a:rPr lang="en-GB" sz="1200" u="none" strike="noStrike">
                          <a:effectLst/>
                        </a:rPr>
                        <a:t>beginLifespanVersion</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beginLife</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3718341439"/>
                  </a:ext>
                </a:extLst>
              </a:tr>
              <a:tr h="200025">
                <a:tc>
                  <a:txBody>
                    <a:bodyPr/>
                    <a:lstStyle/>
                    <a:p>
                      <a:pPr algn="l" fontAlgn="ctr"/>
                      <a:r>
                        <a:rPr lang="en-GB" sz="1200" u="none" strike="noStrike">
                          <a:effectLst/>
                        </a:rPr>
                        <a:t>endLifespanVersion</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endLife</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1314928792"/>
                  </a:ext>
                </a:extLst>
              </a:tr>
              <a:tr h="200025">
                <a:tc>
                  <a:txBody>
                    <a:bodyPr/>
                    <a:lstStyle/>
                    <a:p>
                      <a:pPr algn="l" fontAlgn="ctr"/>
                      <a:r>
                        <a:rPr lang="en-GB" sz="1200" u="none" strike="noStrike">
                          <a:effectLst/>
                        </a:rPr>
                        <a:t>predecessorsIdentifier</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predecesId</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2539777549"/>
                  </a:ext>
                </a:extLst>
              </a:tr>
              <a:tr h="200025">
                <a:tc>
                  <a:txBody>
                    <a:bodyPr/>
                    <a:lstStyle/>
                    <a:p>
                      <a:pPr algn="l" fontAlgn="ctr"/>
                      <a:r>
                        <a:rPr lang="en-GB" sz="1200" u="none" strike="noStrike">
                          <a:effectLst/>
                        </a:rPr>
                        <a:t>predecessorsIdentifierScheme</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predeIdSch</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3703013753"/>
                  </a:ext>
                </a:extLst>
              </a:tr>
              <a:tr h="200025">
                <a:tc>
                  <a:txBody>
                    <a:bodyPr/>
                    <a:lstStyle/>
                    <a:p>
                      <a:pPr algn="l" fontAlgn="ctr"/>
                      <a:r>
                        <a:rPr lang="en-GB" sz="1200" u="none" strike="noStrike">
                          <a:effectLst/>
                        </a:rPr>
                        <a:t>successorsIdentifier</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successoId</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3818123211"/>
                  </a:ext>
                </a:extLst>
              </a:tr>
              <a:tr h="200025">
                <a:tc>
                  <a:txBody>
                    <a:bodyPr/>
                    <a:lstStyle/>
                    <a:p>
                      <a:pPr algn="l" fontAlgn="ctr"/>
                      <a:r>
                        <a:rPr lang="en-GB" sz="1200" u="none" strike="noStrike">
                          <a:effectLst/>
                        </a:rPr>
                        <a:t>successorsIdentifierScheme</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succesIdSch</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1919344561"/>
                  </a:ext>
                </a:extLst>
              </a:tr>
              <a:tr h="200025">
                <a:tc>
                  <a:txBody>
                    <a:bodyPr/>
                    <a:lstStyle/>
                    <a:p>
                      <a:pPr algn="l" fontAlgn="ctr"/>
                      <a:r>
                        <a:rPr lang="en-GB" sz="1200" u="none" strike="noStrike">
                          <a:effectLst/>
                        </a:rPr>
                        <a:t>wiseEvolutionType</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wEvolution</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3134517704"/>
                  </a:ext>
                </a:extLst>
              </a:tr>
              <a:tr h="200025">
                <a:tc>
                  <a:txBody>
                    <a:bodyPr/>
                    <a:lstStyle/>
                    <a:p>
                      <a:pPr algn="l" fontAlgn="ctr"/>
                      <a:r>
                        <a:rPr lang="en-GB" sz="1200" u="none" strike="noStrike">
                          <a:effectLst/>
                        </a:rPr>
                        <a:t>nameTextInternational</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nameTxtInt</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982605252"/>
                  </a:ext>
                </a:extLst>
              </a:tr>
              <a:tr h="200025">
                <a:tc>
                  <a:txBody>
                    <a:bodyPr/>
                    <a:lstStyle/>
                    <a:p>
                      <a:pPr algn="l" fontAlgn="ctr"/>
                      <a:r>
                        <a:rPr lang="en-GB" sz="1200" u="none" strike="noStrike">
                          <a:effectLst/>
                        </a:rPr>
                        <a:t>nameText</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nameText</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4034178624"/>
                  </a:ext>
                </a:extLst>
              </a:tr>
              <a:tr h="200025">
                <a:tc>
                  <a:txBody>
                    <a:bodyPr/>
                    <a:lstStyle/>
                    <a:p>
                      <a:pPr algn="l" fontAlgn="ctr"/>
                      <a:r>
                        <a:rPr lang="en-GB" sz="1200" u="none" strike="noStrike">
                          <a:effectLst/>
                        </a:rPr>
                        <a:t>nameLanguage</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nameTxtLan</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34988086"/>
                  </a:ext>
                </a:extLst>
              </a:tr>
              <a:tr h="200025">
                <a:tc>
                  <a:txBody>
                    <a:bodyPr/>
                    <a:lstStyle/>
                    <a:p>
                      <a:pPr algn="l" fontAlgn="ctr"/>
                      <a:r>
                        <a:rPr lang="en-GB" sz="1200" u="none" strike="noStrike">
                          <a:effectLst/>
                        </a:rPr>
                        <a:t>designationPeriodBegin</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desigBegin</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3787039820"/>
                  </a:ext>
                </a:extLst>
              </a:tr>
              <a:tr h="200025">
                <a:tc>
                  <a:txBody>
                    <a:bodyPr/>
                    <a:lstStyle/>
                    <a:p>
                      <a:pPr algn="l" fontAlgn="ctr"/>
                      <a:r>
                        <a:rPr lang="en-GB" sz="1200" u="none" strike="noStrike">
                          <a:effectLst/>
                        </a:rPr>
                        <a:t>designationPeriodEnd</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a:effectLst/>
                        </a:rPr>
                        <a:t>desigEnd</a:t>
                      </a:r>
                      <a:endParaRPr lang="sl-SI" sz="1200" b="0" i="0" u="none" strike="noStrike">
                        <a:solidFill>
                          <a:srgbClr val="000000"/>
                        </a:solidFill>
                        <a:effectLst/>
                        <a:latin typeface="OpenSans"/>
                      </a:endParaRPr>
                    </a:p>
                  </a:txBody>
                  <a:tcPr marL="9525" marR="9525" marT="9525" marB="0" anchor="b"/>
                </a:tc>
                <a:extLst>
                  <a:ext uri="{0D108BD9-81ED-4DB2-BD59-A6C34878D82A}">
                    <a16:rowId xmlns:a16="http://schemas.microsoft.com/office/drawing/2014/main" val="2839431658"/>
                  </a:ext>
                </a:extLst>
              </a:tr>
              <a:tr h="200025">
                <a:tc>
                  <a:txBody>
                    <a:bodyPr/>
                    <a:lstStyle/>
                    <a:p>
                      <a:pPr algn="l" fontAlgn="ctr"/>
                      <a:r>
                        <a:rPr lang="en-GB" sz="1200" u="none" strike="noStrike">
                          <a:effectLst/>
                        </a:rPr>
                        <a:t>zoneType</a:t>
                      </a:r>
                      <a:endParaRPr lang="en-GB" sz="1200" b="0" i="0" u="none" strike="noStrike">
                        <a:solidFill>
                          <a:srgbClr val="000000"/>
                        </a:solidFill>
                        <a:effectLst/>
                        <a:latin typeface="OpenSans"/>
                      </a:endParaRPr>
                    </a:p>
                  </a:txBody>
                  <a:tcPr marL="9525" marR="9525" marT="9525" marB="0" anchor="ctr"/>
                </a:tc>
                <a:tc>
                  <a:txBody>
                    <a:bodyPr/>
                    <a:lstStyle/>
                    <a:p>
                      <a:pPr algn="l" fontAlgn="b"/>
                      <a:r>
                        <a:rPr lang="sl-SI" sz="1200" u="none" strike="noStrike" dirty="0" err="1">
                          <a:effectLst/>
                        </a:rPr>
                        <a:t>zoneType</a:t>
                      </a:r>
                      <a:endParaRPr lang="sl-SI" sz="1200" b="0" i="0" u="none" strike="noStrike" dirty="0">
                        <a:solidFill>
                          <a:srgbClr val="000000"/>
                        </a:solidFill>
                        <a:effectLst/>
                        <a:latin typeface="OpenSans"/>
                      </a:endParaRPr>
                    </a:p>
                  </a:txBody>
                  <a:tcPr marL="9525" marR="9525" marT="9525" marB="0" anchor="b"/>
                </a:tc>
                <a:extLst>
                  <a:ext uri="{0D108BD9-81ED-4DB2-BD59-A6C34878D82A}">
                    <a16:rowId xmlns:a16="http://schemas.microsoft.com/office/drawing/2014/main" val="506472205"/>
                  </a:ext>
                </a:extLst>
              </a:tr>
            </a:tbl>
          </a:graphicData>
        </a:graphic>
      </p:graphicFrame>
    </p:spTree>
    <p:extLst>
      <p:ext uri="{BB962C8B-B14F-4D97-AF65-F5344CB8AC3E}">
        <p14:creationId xmlns:p14="http://schemas.microsoft.com/office/powerpoint/2010/main" val="3008645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9384" y="140626"/>
            <a:ext cx="11418277" cy="524395"/>
          </a:xfrm>
        </p:spPr>
        <p:txBody>
          <a:bodyPr/>
          <a:lstStyle/>
          <a:p>
            <a:r>
              <a:rPr lang="sl-SI" dirty="0" err="1"/>
              <a:t>The</a:t>
            </a:r>
            <a:r>
              <a:rPr lang="sl-SI" dirty="0"/>
              <a:t> SHP </a:t>
            </a:r>
            <a:r>
              <a:rPr lang="sl-SI" dirty="0" err="1"/>
              <a:t>was</a:t>
            </a:r>
            <a:r>
              <a:rPr lang="sl-SI" dirty="0"/>
              <a:t> not </a:t>
            </a:r>
            <a:r>
              <a:rPr lang="sl-SI" dirty="0" err="1"/>
              <a:t>converted</a:t>
            </a:r>
            <a:r>
              <a:rPr lang="sl-SI" dirty="0"/>
              <a:t> to GML, how </a:t>
            </a:r>
            <a:r>
              <a:rPr lang="sl-SI" dirty="0" err="1"/>
              <a:t>can</a:t>
            </a:r>
            <a:r>
              <a:rPr lang="sl-SI" dirty="0"/>
              <a:t> I </a:t>
            </a:r>
            <a:r>
              <a:rPr lang="sl-SI" dirty="0" err="1"/>
              <a:t>convert</a:t>
            </a:r>
            <a:r>
              <a:rPr lang="sl-SI" dirty="0"/>
              <a:t> it?</a:t>
            </a:r>
            <a:endParaRPr lang="en-GB" dirty="0"/>
          </a:p>
        </p:txBody>
      </p:sp>
      <p:sp>
        <p:nvSpPr>
          <p:cNvPr id="3" name="TextBox 2">
            <a:extLst>
              <a:ext uri="{FF2B5EF4-FFF2-40B4-BE49-F238E27FC236}">
                <a16:creationId xmlns:a16="http://schemas.microsoft.com/office/drawing/2014/main" id="{3BE99235-97F6-4E80-B756-0E824F9292DD}"/>
              </a:ext>
            </a:extLst>
          </p:cNvPr>
          <p:cNvSpPr txBox="1"/>
          <p:nvPr/>
        </p:nvSpPr>
        <p:spPr>
          <a:xfrm>
            <a:off x="649535" y="1140529"/>
            <a:ext cx="6963377" cy="830997"/>
          </a:xfrm>
          <a:prstGeom prst="rect">
            <a:avLst/>
          </a:prstGeom>
          <a:noFill/>
        </p:spPr>
        <p:txBody>
          <a:bodyPr wrap="square" rtlCol="0">
            <a:spAutoFit/>
          </a:bodyPr>
          <a:lstStyle/>
          <a:p>
            <a:r>
              <a:rPr lang="sl-SI" sz="2400" dirty="0"/>
              <a:t>1. </a:t>
            </a:r>
            <a:r>
              <a:rPr lang="sl-SI" sz="2400" dirty="0" err="1"/>
              <a:t>The</a:t>
            </a:r>
            <a:r>
              <a:rPr lang="sl-SI" sz="2400" dirty="0"/>
              <a:t> SHP </a:t>
            </a:r>
            <a:r>
              <a:rPr lang="sl-SI" sz="2400" dirty="0" err="1"/>
              <a:t>was</a:t>
            </a:r>
            <a:r>
              <a:rPr lang="sl-SI" sz="2400" dirty="0"/>
              <a:t> not </a:t>
            </a:r>
            <a:r>
              <a:rPr lang="sl-SI" sz="2400" dirty="0" err="1"/>
              <a:t>converted</a:t>
            </a:r>
            <a:r>
              <a:rPr lang="sl-SI" sz="2400" dirty="0"/>
              <a:t> to GML, how </a:t>
            </a:r>
            <a:r>
              <a:rPr lang="sl-SI" sz="2400" dirty="0" err="1"/>
              <a:t>can</a:t>
            </a:r>
            <a:r>
              <a:rPr lang="sl-SI" sz="2400" dirty="0"/>
              <a:t> I </a:t>
            </a:r>
            <a:r>
              <a:rPr lang="sl-SI" sz="2400" dirty="0" err="1"/>
              <a:t>convert</a:t>
            </a:r>
            <a:r>
              <a:rPr lang="sl-SI" sz="2400" dirty="0"/>
              <a:t> it?</a:t>
            </a:r>
            <a:endParaRPr lang="sl-SI" dirty="0"/>
          </a:p>
        </p:txBody>
      </p:sp>
      <p:pic>
        <p:nvPicPr>
          <p:cNvPr id="4" name="Picture 3">
            <a:extLst>
              <a:ext uri="{FF2B5EF4-FFF2-40B4-BE49-F238E27FC236}">
                <a16:creationId xmlns:a16="http://schemas.microsoft.com/office/drawing/2014/main" id="{50192FD2-D5D3-4881-9BCB-E151138F0008}"/>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04439" y="3686146"/>
            <a:ext cx="4285129" cy="1800405"/>
          </a:xfrm>
          <a:prstGeom prst="rect">
            <a:avLst/>
          </a:prstGeom>
          <a:ln w="3175">
            <a:solidFill>
              <a:schemeClr val="tx1"/>
            </a:solidFill>
          </a:ln>
        </p:spPr>
      </p:pic>
      <p:pic>
        <p:nvPicPr>
          <p:cNvPr id="6" name="Picture 5">
            <a:extLst>
              <a:ext uri="{FF2B5EF4-FFF2-40B4-BE49-F238E27FC236}">
                <a16:creationId xmlns:a16="http://schemas.microsoft.com/office/drawing/2014/main" id="{0E4D479F-DF94-47CB-9CBF-C51A288FA575}"/>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6678249" y="4042675"/>
            <a:ext cx="3774143" cy="840821"/>
          </a:xfrm>
          <a:prstGeom prst="rect">
            <a:avLst/>
          </a:prstGeom>
          <a:ln w="3175">
            <a:solidFill>
              <a:schemeClr val="tx1"/>
            </a:solidFill>
          </a:ln>
        </p:spPr>
      </p:pic>
      <p:sp>
        <p:nvSpPr>
          <p:cNvPr id="9" name="Arrow: Right 8">
            <a:extLst>
              <a:ext uri="{FF2B5EF4-FFF2-40B4-BE49-F238E27FC236}">
                <a16:creationId xmlns:a16="http://schemas.microsoft.com/office/drawing/2014/main" id="{7C4E84FC-6194-429C-9DED-F43B87138F53}"/>
              </a:ext>
            </a:extLst>
          </p:cNvPr>
          <p:cNvSpPr/>
          <p:nvPr/>
        </p:nvSpPr>
        <p:spPr>
          <a:xfrm>
            <a:off x="5624893" y="4339820"/>
            <a:ext cx="582706" cy="2465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pic>
        <p:nvPicPr>
          <p:cNvPr id="10" name="Picture 9">
            <a:extLst>
              <a:ext uri="{FF2B5EF4-FFF2-40B4-BE49-F238E27FC236}">
                <a16:creationId xmlns:a16="http://schemas.microsoft.com/office/drawing/2014/main" id="{B9B8089A-4ABF-4D6B-BEAD-CA4D816F7D6F}"/>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6857940" y="5916145"/>
            <a:ext cx="3111448" cy="582706"/>
          </a:xfrm>
          <a:prstGeom prst="rect">
            <a:avLst/>
          </a:prstGeom>
        </p:spPr>
      </p:pic>
      <p:sp>
        <p:nvSpPr>
          <p:cNvPr id="12" name="Arrow: Right 11">
            <a:extLst>
              <a:ext uri="{FF2B5EF4-FFF2-40B4-BE49-F238E27FC236}">
                <a16:creationId xmlns:a16="http://schemas.microsoft.com/office/drawing/2014/main" id="{6746AF4F-B622-4CF9-8548-851E68281B20}"/>
              </a:ext>
            </a:extLst>
          </p:cNvPr>
          <p:cNvSpPr/>
          <p:nvPr/>
        </p:nvSpPr>
        <p:spPr>
          <a:xfrm rot="5400000">
            <a:off x="8122311" y="5339699"/>
            <a:ext cx="582706" cy="2465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5" name="TextBox 4">
            <a:extLst>
              <a:ext uri="{FF2B5EF4-FFF2-40B4-BE49-F238E27FC236}">
                <a16:creationId xmlns:a16="http://schemas.microsoft.com/office/drawing/2014/main" id="{92B43D66-3B3D-421D-AFF4-2F781FE12FFA}"/>
              </a:ext>
            </a:extLst>
          </p:cNvPr>
          <p:cNvSpPr txBox="1"/>
          <p:nvPr/>
        </p:nvSpPr>
        <p:spPr>
          <a:xfrm>
            <a:off x="660437" y="2165252"/>
            <a:ext cx="7665548" cy="1200329"/>
          </a:xfrm>
          <a:prstGeom prst="rect">
            <a:avLst/>
          </a:prstGeom>
          <a:noFill/>
        </p:spPr>
        <p:txBody>
          <a:bodyPr wrap="square" rtlCol="0">
            <a:spAutoFit/>
          </a:bodyPr>
          <a:lstStyle/>
          <a:p>
            <a:r>
              <a:rPr lang="sl-SI" sz="1800" dirty="0" err="1"/>
              <a:t>You</a:t>
            </a:r>
            <a:r>
              <a:rPr lang="sl-SI" sz="1800" dirty="0"/>
              <a:t> </a:t>
            </a:r>
            <a:r>
              <a:rPr lang="sl-SI" sz="1800" dirty="0" err="1"/>
              <a:t>should</a:t>
            </a:r>
            <a:r>
              <a:rPr lang="sl-SI" sz="1800" dirty="0"/>
              <a:t> </a:t>
            </a:r>
            <a:r>
              <a:rPr lang="en-US" sz="1800" dirty="0"/>
              <a:t>save all the files composing SHP file as „</a:t>
            </a:r>
            <a:r>
              <a:rPr lang="en-US" sz="1800" dirty="0" err="1"/>
              <a:t>ProtectedAreaPoint</a:t>
            </a:r>
            <a:r>
              <a:rPr lang="en-US" sz="1800" dirty="0"/>
              <a:t>“, put it in the folder with the same name and compress the folder into ZIP file.</a:t>
            </a:r>
          </a:p>
          <a:p>
            <a:endParaRPr lang="en-SI" dirty="0"/>
          </a:p>
        </p:txBody>
      </p:sp>
    </p:spTree>
    <p:extLst>
      <p:ext uri="{BB962C8B-B14F-4D97-AF65-F5344CB8AC3E}">
        <p14:creationId xmlns:p14="http://schemas.microsoft.com/office/powerpoint/2010/main" val="1623297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9384" y="140626"/>
            <a:ext cx="11418277" cy="524395"/>
          </a:xfrm>
        </p:spPr>
        <p:txBody>
          <a:bodyPr/>
          <a:lstStyle/>
          <a:p>
            <a:r>
              <a:rPr lang="sl-SI" dirty="0"/>
              <a:t>WFD SWB </a:t>
            </a:r>
            <a:r>
              <a:rPr lang="sl-SI" dirty="0" err="1"/>
              <a:t>codes</a:t>
            </a:r>
            <a:r>
              <a:rPr lang="sl-SI" dirty="0"/>
              <a:t> (</a:t>
            </a:r>
            <a:r>
              <a:rPr lang="sl-SI" dirty="0" err="1"/>
              <a:t>relatedZoneIdentifier</a:t>
            </a:r>
            <a:r>
              <a:rPr lang="sl-SI" dirty="0"/>
              <a:t> </a:t>
            </a:r>
            <a:r>
              <a:rPr lang="sl-SI" dirty="0" err="1"/>
              <a:t>and</a:t>
            </a:r>
            <a:r>
              <a:rPr lang="sl-SI" dirty="0"/>
              <a:t> </a:t>
            </a:r>
            <a:r>
              <a:rPr lang="sl-SI" dirty="0" err="1"/>
              <a:t>relatedZoneIdentifierScheme</a:t>
            </a:r>
            <a:r>
              <a:rPr lang="sl-SI" dirty="0"/>
              <a:t>)</a:t>
            </a:r>
            <a:endParaRPr lang="en-GB" dirty="0"/>
          </a:p>
          <a:p>
            <a:endParaRPr lang="en-GB" dirty="0"/>
          </a:p>
        </p:txBody>
      </p:sp>
      <p:sp>
        <p:nvSpPr>
          <p:cNvPr id="3" name="TextBox 2">
            <a:extLst>
              <a:ext uri="{FF2B5EF4-FFF2-40B4-BE49-F238E27FC236}">
                <a16:creationId xmlns:a16="http://schemas.microsoft.com/office/drawing/2014/main" id="{3BE99235-97F6-4E80-B756-0E824F9292DD}"/>
              </a:ext>
            </a:extLst>
          </p:cNvPr>
          <p:cNvSpPr txBox="1"/>
          <p:nvPr/>
        </p:nvSpPr>
        <p:spPr>
          <a:xfrm>
            <a:off x="564430" y="1259175"/>
            <a:ext cx="10283324" cy="1200329"/>
          </a:xfrm>
          <a:prstGeom prst="rect">
            <a:avLst/>
          </a:prstGeom>
          <a:noFill/>
        </p:spPr>
        <p:txBody>
          <a:bodyPr wrap="square" rtlCol="0">
            <a:spAutoFit/>
          </a:bodyPr>
          <a:lstStyle/>
          <a:p>
            <a:r>
              <a:rPr lang="sl-SI" sz="2400" dirty="0"/>
              <a:t>2. W</a:t>
            </a:r>
            <a:r>
              <a:rPr lang="en-GB" sz="2400" dirty="0"/>
              <a:t>hat if a bathing water is not within a WFD waterbody</a:t>
            </a:r>
            <a:r>
              <a:rPr lang="sl-SI" sz="2400" dirty="0"/>
              <a:t>? C</a:t>
            </a:r>
            <a:r>
              <a:rPr lang="en-GB" sz="2400" dirty="0"/>
              <a:t>an</a:t>
            </a:r>
            <a:r>
              <a:rPr lang="sl-SI" sz="2400" dirty="0"/>
              <a:t> I</a:t>
            </a:r>
            <a:r>
              <a:rPr lang="en-GB" sz="2400" dirty="0"/>
              <a:t> </a:t>
            </a:r>
            <a:r>
              <a:rPr lang="sl-SI" sz="2400" dirty="0" err="1"/>
              <a:t>report</a:t>
            </a:r>
            <a:r>
              <a:rPr lang="en-GB" sz="2400" dirty="0"/>
              <a:t> the code which was in the old format ‘</a:t>
            </a:r>
            <a:r>
              <a:rPr lang="en-GB" sz="2400" dirty="0" err="1"/>
              <a:t>NWUnitID</a:t>
            </a:r>
            <a:r>
              <a:rPr lang="en-GB" sz="2400" dirty="0"/>
              <a:t>’ </a:t>
            </a:r>
            <a:endParaRPr lang="sl-SI" sz="2400" dirty="0"/>
          </a:p>
          <a:p>
            <a:endParaRPr lang="en-SI" sz="2400" dirty="0"/>
          </a:p>
        </p:txBody>
      </p:sp>
      <p:sp>
        <p:nvSpPr>
          <p:cNvPr id="5" name="TextBox 4">
            <a:extLst>
              <a:ext uri="{FF2B5EF4-FFF2-40B4-BE49-F238E27FC236}">
                <a16:creationId xmlns:a16="http://schemas.microsoft.com/office/drawing/2014/main" id="{92B43D66-3B3D-421D-AFF4-2F781FE12FFA}"/>
              </a:ext>
            </a:extLst>
          </p:cNvPr>
          <p:cNvSpPr txBox="1"/>
          <p:nvPr/>
        </p:nvSpPr>
        <p:spPr>
          <a:xfrm>
            <a:off x="685568" y="4259998"/>
            <a:ext cx="10041048" cy="1200329"/>
          </a:xfrm>
          <a:prstGeom prst="rect">
            <a:avLst/>
          </a:prstGeom>
          <a:noFill/>
        </p:spPr>
        <p:txBody>
          <a:bodyPr wrap="square" rtlCol="0">
            <a:spAutoFit/>
          </a:bodyPr>
          <a:lstStyle/>
          <a:p>
            <a:r>
              <a:rPr lang="sl-SI" dirty="0"/>
              <a:t>I</a:t>
            </a:r>
            <a:r>
              <a:rPr lang="en-GB" dirty="0"/>
              <a:t>f bathing water is </a:t>
            </a:r>
            <a:r>
              <a:rPr lang="sl-SI" b="1" dirty="0"/>
              <a:t>not </a:t>
            </a:r>
            <a:r>
              <a:rPr lang="en-GB" b="1" dirty="0"/>
              <a:t>situated</a:t>
            </a:r>
            <a:r>
              <a:rPr lang="en-GB" dirty="0"/>
              <a:t> on WFD (or EIONET) water body</a:t>
            </a:r>
            <a:r>
              <a:rPr lang="sl-SI" dirty="0"/>
              <a:t>, </a:t>
            </a:r>
            <a:r>
              <a:rPr lang="en-GB" dirty="0"/>
              <a:t>you do not have to fill</a:t>
            </a:r>
            <a:r>
              <a:rPr lang="sl-SI" dirty="0"/>
              <a:t> </a:t>
            </a:r>
            <a:r>
              <a:rPr lang="sl-SI" i="1" dirty="0" err="1"/>
              <a:t>relatedZoneIdentifier</a:t>
            </a:r>
            <a:r>
              <a:rPr lang="sl-SI" dirty="0"/>
              <a:t> </a:t>
            </a:r>
            <a:r>
              <a:rPr lang="sl-SI" dirty="0" err="1"/>
              <a:t>and</a:t>
            </a:r>
            <a:r>
              <a:rPr lang="sl-SI" dirty="0"/>
              <a:t> </a:t>
            </a:r>
            <a:r>
              <a:rPr lang="sl-SI" i="1" dirty="0" err="1"/>
              <a:t>relatedZoneIdentifierScheme</a:t>
            </a:r>
            <a:r>
              <a:rPr lang="en-GB" dirty="0"/>
              <a:t>.</a:t>
            </a:r>
          </a:p>
          <a:p>
            <a:r>
              <a:rPr lang="en-GB" dirty="0"/>
              <a:t>Please </a:t>
            </a:r>
            <a:r>
              <a:rPr lang="en-GB" b="1" dirty="0"/>
              <a:t>do not report</a:t>
            </a:r>
            <a:r>
              <a:rPr lang="en-GB" dirty="0"/>
              <a:t> previous "</a:t>
            </a:r>
            <a:r>
              <a:rPr lang="en-GB" dirty="0" err="1"/>
              <a:t>NWUnitID</a:t>
            </a:r>
            <a:r>
              <a:rPr lang="en-GB" dirty="0"/>
              <a:t>" since the Automatic QC will not find these codes in the WISE register and will return Blockers</a:t>
            </a:r>
            <a:r>
              <a:rPr lang="sl-SI" dirty="0"/>
              <a:t>.</a:t>
            </a:r>
            <a:endParaRPr lang="en-SI" dirty="0"/>
          </a:p>
        </p:txBody>
      </p:sp>
      <p:sp>
        <p:nvSpPr>
          <p:cNvPr id="11" name="TextBox 10">
            <a:extLst>
              <a:ext uri="{FF2B5EF4-FFF2-40B4-BE49-F238E27FC236}">
                <a16:creationId xmlns:a16="http://schemas.microsoft.com/office/drawing/2014/main" id="{A0C22552-A089-4809-9EEA-BC40786536E9}"/>
              </a:ext>
            </a:extLst>
          </p:cNvPr>
          <p:cNvSpPr txBox="1"/>
          <p:nvPr/>
        </p:nvSpPr>
        <p:spPr>
          <a:xfrm>
            <a:off x="688304" y="5634551"/>
            <a:ext cx="12140805" cy="646331"/>
          </a:xfrm>
          <a:prstGeom prst="rect">
            <a:avLst/>
          </a:prstGeom>
          <a:noFill/>
        </p:spPr>
        <p:txBody>
          <a:bodyPr wrap="square">
            <a:spAutoFit/>
          </a:bodyPr>
          <a:lstStyle/>
          <a:p>
            <a:r>
              <a:rPr lang="en-GB" b="0" i="0" dirty="0">
                <a:solidFill>
                  <a:srgbClr val="000000"/>
                </a:solidFill>
                <a:effectLst/>
              </a:rPr>
              <a:t>The following link may help you to verify which SWB codes are included in the WISE register: </a:t>
            </a:r>
            <a:r>
              <a:rPr lang="en-GB" b="0" i="0" dirty="0">
                <a:effectLst/>
                <a:hlinkClick r:id="rId3" tooltip="https://dd.eionet.europa.eu/vocabulary/wise/SurfaceWaterBody/view"/>
              </a:rPr>
              <a:t>https://dd.eionet.europa.eu/vocabulary/wise/SurfaceWaterBody/view</a:t>
            </a:r>
            <a:endParaRPr lang="en-SI" dirty="0"/>
          </a:p>
        </p:txBody>
      </p:sp>
      <p:pic>
        <p:nvPicPr>
          <p:cNvPr id="6" name="Picture 5">
            <a:extLst>
              <a:ext uri="{FF2B5EF4-FFF2-40B4-BE49-F238E27FC236}">
                <a16:creationId xmlns:a16="http://schemas.microsoft.com/office/drawing/2014/main" id="{5DFA5731-B298-4C5D-9F88-C88600E03A07}"/>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85568" y="2370176"/>
            <a:ext cx="8070950" cy="1559220"/>
          </a:xfrm>
          <a:prstGeom prst="rect">
            <a:avLst/>
          </a:prstGeom>
        </p:spPr>
      </p:pic>
    </p:spTree>
    <p:extLst>
      <p:ext uri="{BB962C8B-B14F-4D97-AF65-F5344CB8AC3E}">
        <p14:creationId xmlns:p14="http://schemas.microsoft.com/office/powerpoint/2010/main" val="2354792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9384" y="140626"/>
            <a:ext cx="11418277" cy="524395"/>
          </a:xfrm>
        </p:spPr>
        <p:txBody>
          <a:bodyPr/>
          <a:lstStyle/>
          <a:p>
            <a:r>
              <a:rPr lang="sl-SI" dirty="0"/>
              <a:t>New </a:t>
            </a:r>
            <a:r>
              <a:rPr lang="sl-SI" dirty="0" err="1"/>
              <a:t>bathing</a:t>
            </a:r>
            <a:r>
              <a:rPr lang="sl-SI" dirty="0"/>
              <a:t> </a:t>
            </a:r>
            <a:r>
              <a:rPr lang="sl-SI" dirty="0" err="1"/>
              <a:t>waters</a:t>
            </a:r>
            <a:endParaRPr lang="en-GB" dirty="0"/>
          </a:p>
          <a:p>
            <a:endParaRPr lang="en-GB" dirty="0"/>
          </a:p>
        </p:txBody>
      </p:sp>
      <p:sp>
        <p:nvSpPr>
          <p:cNvPr id="3" name="TextBox 2">
            <a:extLst>
              <a:ext uri="{FF2B5EF4-FFF2-40B4-BE49-F238E27FC236}">
                <a16:creationId xmlns:a16="http://schemas.microsoft.com/office/drawing/2014/main" id="{3BE99235-97F6-4E80-B756-0E824F9292DD}"/>
              </a:ext>
            </a:extLst>
          </p:cNvPr>
          <p:cNvSpPr txBox="1"/>
          <p:nvPr/>
        </p:nvSpPr>
        <p:spPr>
          <a:xfrm>
            <a:off x="564429" y="1259175"/>
            <a:ext cx="9916001" cy="1200329"/>
          </a:xfrm>
          <a:prstGeom prst="rect">
            <a:avLst/>
          </a:prstGeom>
          <a:noFill/>
        </p:spPr>
        <p:txBody>
          <a:bodyPr wrap="square" rtlCol="0">
            <a:spAutoFit/>
          </a:bodyPr>
          <a:lstStyle/>
          <a:p>
            <a:r>
              <a:rPr lang="sl-SI" sz="2400" dirty="0"/>
              <a:t>3. </a:t>
            </a:r>
            <a:r>
              <a:rPr lang="en-GB" sz="2400" dirty="0"/>
              <a:t>Should </a:t>
            </a:r>
            <a:r>
              <a:rPr lang="sl-SI" sz="2400" dirty="0" err="1"/>
              <a:t>wiseEvolutionType</a:t>
            </a:r>
            <a:r>
              <a:rPr lang="sl-SI" sz="2400" dirty="0"/>
              <a:t>=</a:t>
            </a:r>
            <a:r>
              <a:rPr lang="en-GB" sz="2400" dirty="0"/>
              <a:t>‘creation’ only be used for new bathing waters identified in 2020 and entry of ‘creation’ be removed for any bathing waters identified in previous year</a:t>
            </a:r>
            <a:r>
              <a:rPr lang="sl-SI" sz="2400" dirty="0"/>
              <a:t>?</a:t>
            </a:r>
          </a:p>
        </p:txBody>
      </p:sp>
      <p:sp>
        <p:nvSpPr>
          <p:cNvPr id="5" name="TextBox 4">
            <a:extLst>
              <a:ext uri="{FF2B5EF4-FFF2-40B4-BE49-F238E27FC236}">
                <a16:creationId xmlns:a16="http://schemas.microsoft.com/office/drawing/2014/main" id="{92B43D66-3B3D-421D-AFF4-2F781FE12FFA}"/>
              </a:ext>
            </a:extLst>
          </p:cNvPr>
          <p:cNvSpPr txBox="1"/>
          <p:nvPr/>
        </p:nvSpPr>
        <p:spPr>
          <a:xfrm>
            <a:off x="564429" y="2459504"/>
            <a:ext cx="8931640" cy="1477328"/>
          </a:xfrm>
          <a:prstGeom prst="rect">
            <a:avLst/>
          </a:prstGeom>
          <a:noFill/>
        </p:spPr>
        <p:txBody>
          <a:bodyPr wrap="square" rtlCol="0">
            <a:spAutoFit/>
          </a:bodyPr>
          <a:lstStyle/>
          <a:p>
            <a:r>
              <a:rPr lang="en-GB" dirty="0"/>
              <a:t>Correct! </a:t>
            </a:r>
            <a:r>
              <a:rPr lang="en-GB" i="1" dirty="0" err="1"/>
              <a:t>wiseEvolutionType</a:t>
            </a:r>
            <a:r>
              <a:rPr lang="en-GB" dirty="0"/>
              <a:t>='creation' is reserved only for bathing waters which were in 2020 season operating for the first time and whose identifiers are thus not yet registered in the WISE registry. Bathing waters which were newly identified in one of the previous seasons should have </a:t>
            </a:r>
            <a:r>
              <a:rPr lang="en-GB" i="1" dirty="0"/>
              <a:t>wiseEvolutionType</a:t>
            </a:r>
            <a:r>
              <a:rPr lang="en-GB" dirty="0"/>
              <a:t> updated to '</a:t>
            </a:r>
            <a:r>
              <a:rPr lang="en-GB" dirty="0" err="1"/>
              <a:t>noChange</a:t>
            </a:r>
            <a:r>
              <a:rPr lang="en-GB" dirty="0"/>
              <a:t>' (if there was indeed no change applied to the geometry of the object)</a:t>
            </a:r>
            <a:endParaRPr lang="en-GB" b="1" dirty="0"/>
          </a:p>
        </p:txBody>
      </p:sp>
      <p:pic>
        <p:nvPicPr>
          <p:cNvPr id="4" name="Picture 3">
            <a:extLst>
              <a:ext uri="{FF2B5EF4-FFF2-40B4-BE49-F238E27FC236}">
                <a16:creationId xmlns:a16="http://schemas.microsoft.com/office/drawing/2014/main" id="{1B49D8BF-20F8-44AA-8531-C9B75E5CE8B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69960" y="3936832"/>
            <a:ext cx="7884446" cy="1161275"/>
          </a:xfrm>
          <a:prstGeom prst="rect">
            <a:avLst/>
          </a:prstGeom>
        </p:spPr>
      </p:pic>
      <p:pic>
        <p:nvPicPr>
          <p:cNvPr id="6" name="Picture 5">
            <a:extLst>
              <a:ext uri="{FF2B5EF4-FFF2-40B4-BE49-F238E27FC236}">
                <a16:creationId xmlns:a16="http://schemas.microsoft.com/office/drawing/2014/main" id="{27BB0A30-0744-4B02-98FA-1A63EF19718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49384" y="5598825"/>
            <a:ext cx="7633230" cy="1161275"/>
          </a:xfrm>
          <a:prstGeom prst="rect">
            <a:avLst/>
          </a:prstGeom>
        </p:spPr>
      </p:pic>
    </p:spTree>
    <p:extLst>
      <p:ext uri="{BB962C8B-B14F-4D97-AF65-F5344CB8AC3E}">
        <p14:creationId xmlns:p14="http://schemas.microsoft.com/office/powerpoint/2010/main" val="2069000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9384" y="140626"/>
            <a:ext cx="11418277" cy="524395"/>
          </a:xfrm>
        </p:spPr>
        <p:txBody>
          <a:bodyPr/>
          <a:lstStyle/>
          <a:p>
            <a:r>
              <a:rPr lang="sl-SI" dirty="0" err="1"/>
              <a:t>beginLifeSpanVersion</a:t>
            </a:r>
            <a:r>
              <a:rPr lang="sl-SI" dirty="0"/>
              <a:t> &amp; </a:t>
            </a:r>
            <a:r>
              <a:rPr lang="sl-SI" dirty="0" err="1"/>
              <a:t>endLifespanVersion</a:t>
            </a:r>
            <a:endParaRPr lang="en-GB" dirty="0"/>
          </a:p>
          <a:p>
            <a:endParaRPr lang="en-GB" dirty="0"/>
          </a:p>
        </p:txBody>
      </p:sp>
      <p:sp>
        <p:nvSpPr>
          <p:cNvPr id="3" name="TextBox 2">
            <a:extLst>
              <a:ext uri="{FF2B5EF4-FFF2-40B4-BE49-F238E27FC236}">
                <a16:creationId xmlns:a16="http://schemas.microsoft.com/office/drawing/2014/main" id="{3BE99235-97F6-4E80-B756-0E824F9292DD}"/>
              </a:ext>
            </a:extLst>
          </p:cNvPr>
          <p:cNvSpPr txBox="1"/>
          <p:nvPr/>
        </p:nvSpPr>
        <p:spPr>
          <a:xfrm>
            <a:off x="564430" y="1259175"/>
            <a:ext cx="8423262" cy="830997"/>
          </a:xfrm>
          <a:prstGeom prst="rect">
            <a:avLst/>
          </a:prstGeom>
          <a:noFill/>
        </p:spPr>
        <p:txBody>
          <a:bodyPr wrap="square" rtlCol="0">
            <a:spAutoFit/>
          </a:bodyPr>
          <a:lstStyle/>
          <a:p>
            <a:r>
              <a:rPr lang="sl-SI" sz="2400" dirty="0"/>
              <a:t>4. How do I </a:t>
            </a:r>
            <a:r>
              <a:rPr lang="sl-SI" sz="2400" dirty="0" err="1"/>
              <a:t>report</a:t>
            </a:r>
            <a:r>
              <a:rPr lang="sl-SI" sz="2400" dirty="0"/>
              <a:t> </a:t>
            </a:r>
            <a:r>
              <a:rPr lang="sl-SI" sz="2400" dirty="0" err="1"/>
              <a:t>beginLifeSpanVersion</a:t>
            </a:r>
            <a:r>
              <a:rPr lang="sl-SI" sz="2400" dirty="0"/>
              <a:t> </a:t>
            </a:r>
            <a:r>
              <a:rPr lang="sl-SI" sz="2400" dirty="0" err="1"/>
              <a:t>and</a:t>
            </a:r>
            <a:r>
              <a:rPr lang="sl-SI" sz="2400" dirty="0"/>
              <a:t> </a:t>
            </a:r>
            <a:r>
              <a:rPr lang="sl-SI" sz="2400" dirty="0" err="1"/>
              <a:t>endLifespanVersion</a:t>
            </a:r>
            <a:r>
              <a:rPr lang="sl-SI" sz="2400" dirty="0"/>
              <a:t>?</a:t>
            </a:r>
          </a:p>
        </p:txBody>
      </p:sp>
      <p:sp>
        <p:nvSpPr>
          <p:cNvPr id="5" name="TextBox 4">
            <a:extLst>
              <a:ext uri="{FF2B5EF4-FFF2-40B4-BE49-F238E27FC236}">
                <a16:creationId xmlns:a16="http://schemas.microsoft.com/office/drawing/2014/main" id="{92B43D66-3B3D-421D-AFF4-2F781FE12FFA}"/>
              </a:ext>
            </a:extLst>
          </p:cNvPr>
          <p:cNvSpPr txBox="1"/>
          <p:nvPr/>
        </p:nvSpPr>
        <p:spPr>
          <a:xfrm>
            <a:off x="1290246" y="2256934"/>
            <a:ext cx="10033428" cy="3416320"/>
          </a:xfrm>
          <a:prstGeom prst="rect">
            <a:avLst/>
          </a:prstGeom>
          <a:noFill/>
        </p:spPr>
        <p:txBody>
          <a:bodyPr wrap="square" rtlCol="0">
            <a:spAutoFit/>
          </a:bodyPr>
          <a:lstStyle/>
          <a:p>
            <a:r>
              <a:rPr lang="en-GB" i="1" dirty="0" err="1"/>
              <a:t>beginLifespanVersion</a:t>
            </a:r>
            <a:r>
              <a:rPr lang="en-GB" dirty="0"/>
              <a:t> can be filled with a valid date which can be equal to the date when this version of spatial object was created (e.g. if you are editing the dataset today you can report today's date: 2020-1</a:t>
            </a:r>
            <a:r>
              <a:rPr lang="sl-SI" dirty="0"/>
              <a:t>2</a:t>
            </a:r>
            <a:r>
              <a:rPr lang="en-GB" dirty="0"/>
              <a:t>-</a:t>
            </a:r>
            <a:r>
              <a:rPr lang="sl-SI" dirty="0"/>
              <a:t>01</a:t>
            </a:r>
            <a:r>
              <a:rPr lang="en-GB" dirty="0"/>
              <a:t>). The attribute should be filled with a valid date </a:t>
            </a:r>
            <a:r>
              <a:rPr lang="sl-SI" dirty="0" err="1"/>
              <a:t>for</a:t>
            </a:r>
            <a:r>
              <a:rPr lang="sl-SI" dirty="0"/>
              <a:t> </a:t>
            </a:r>
            <a:r>
              <a:rPr lang="sl-SI" dirty="0" err="1"/>
              <a:t>new</a:t>
            </a:r>
            <a:r>
              <a:rPr lang="sl-SI" dirty="0"/>
              <a:t> </a:t>
            </a:r>
            <a:r>
              <a:rPr lang="sl-SI" dirty="0" err="1"/>
              <a:t>bathing</a:t>
            </a:r>
            <a:r>
              <a:rPr lang="sl-SI" dirty="0"/>
              <a:t> </a:t>
            </a:r>
            <a:r>
              <a:rPr lang="sl-SI" dirty="0" err="1"/>
              <a:t>waters</a:t>
            </a:r>
            <a:r>
              <a:rPr lang="sl-SI" dirty="0"/>
              <a:t> (</a:t>
            </a:r>
            <a:r>
              <a:rPr lang="en-GB" dirty="0"/>
              <a:t>wiseEvolutionType</a:t>
            </a:r>
            <a:r>
              <a:rPr lang="sl-SI" dirty="0"/>
              <a:t>= ‘</a:t>
            </a:r>
            <a:r>
              <a:rPr lang="sl-SI" dirty="0" err="1"/>
              <a:t>creation</a:t>
            </a:r>
            <a:r>
              <a:rPr lang="sl-SI" dirty="0"/>
              <a:t>‘) </a:t>
            </a:r>
            <a:r>
              <a:rPr lang="sl-SI" dirty="0" err="1"/>
              <a:t>or</a:t>
            </a:r>
            <a:r>
              <a:rPr lang="sl-SI" dirty="0"/>
              <a:t> </a:t>
            </a:r>
            <a:r>
              <a:rPr lang="sl-SI" dirty="0" err="1"/>
              <a:t>when</a:t>
            </a:r>
            <a:r>
              <a:rPr lang="sl-SI" dirty="0"/>
              <a:t> </a:t>
            </a:r>
            <a:r>
              <a:rPr lang="sl-SI" dirty="0" err="1"/>
              <a:t>changes</a:t>
            </a:r>
            <a:r>
              <a:rPr lang="sl-SI" dirty="0"/>
              <a:t> to </a:t>
            </a:r>
            <a:r>
              <a:rPr lang="sl-SI" dirty="0" err="1"/>
              <a:t>the</a:t>
            </a:r>
            <a:r>
              <a:rPr lang="sl-SI" dirty="0"/>
              <a:t> </a:t>
            </a:r>
            <a:r>
              <a:rPr lang="sl-SI" dirty="0" err="1"/>
              <a:t>existing</a:t>
            </a:r>
            <a:r>
              <a:rPr lang="sl-SI" dirty="0"/>
              <a:t> </a:t>
            </a:r>
            <a:r>
              <a:rPr lang="sl-SI" dirty="0" err="1"/>
              <a:t>object</a:t>
            </a:r>
            <a:r>
              <a:rPr lang="sl-SI" dirty="0"/>
              <a:t> are </a:t>
            </a:r>
            <a:r>
              <a:rPr lang="sl-SI" dirty="0" err="1"/>
              <a:t>applied</a:t>
            </a:r>
            <a:r>
              <a:rPr lang="en-GB" dirty="0"/>
              <a:t> </a:t>
            </a:r>
            <a:r>
              <a:rPr lang="sl-SI" dirty="0"/>
              <a:t>(wiseEvolutionType= </a:t>
            </a:r>
            <a:r>
              <a:rPr lang="en-GB" dirty="0"/>
              <a:t>'change‘</a:t>
            </a:r>
            <a:r>
              <a:rPr lang="sl-SI" dirty="0"/>
              <a:t>,</a:t>
            </a:r>
            <a:r>
              <a:rPr lang="en-GB" dirty="0"/>
              <a:t> '</a:t>
            </a:r>
            <a:r>
              <a:rPr lang="en-GB" dirty="0" err="1"/>
              <a:t>changeCode</a:t>
            </a:r>
            <a:r>
              <a:rPr lang="en-GB" dirty="0"/>
              <a:t>‘</a:t>
            </a:r>
            <a:r>
              <a:rPr lang="sl-SI" dirty="0"/>
              <a:t>, </a:t>
            </a:r>
            <a:r>
              <a:rPr lang="en-GB" dirty="0"/>
              <a:t>'aggregation‘,</a:t>
            </a:r>
            <a:r>
              <a:rPr lang="sl-SI" dirty="0"/>
              <a:t> </a:t>
            </a:r>
            <a:r>
              <a:rPr lang="en-GB" dirty="0"/>
              <a:t>'splitting', '</a:t>
            </a:r>
            <a:r>
              <a:rPr lang="en-GB" dirty="0" err="1"/>
              <a:t>changeBothAggregationAndSplitting</a:t>
            </a:r>
            <a:r>
              <a:rPr lang="en-GB" dirty="0"/>
              <a:t>‘</a:t>
            </a:r>
            <a:r>
              <a:rPr lang="sl-SI" dirty="0"/>
              <a:t>)</a:t>
            </a:r>
            <a:r>
              <a:rPr lang="en-GB" dirty="0"/>
              <a:t>.</a:t>
            </a:r>
            <a:endParaRPr lang="sl-SI" dirty="0"/>
          </a:p>
          <a:p>
            <a:endParaRPr lang="sl-SI" dirty="0"/>
          </a:p>
          <a:p>
            <a:r>
              <a:rPr lang="sl-SI" dirty="0" err="1"/>
              <a:t>You</a:t>
            </a:r>
            <a:r>
              <a:rPr lang="sl-SI" dirty="0"/>
              <a:t> are </a:t>
            </a:r>
            <a:r>
              <a:rPr lang="sl-SI" dirty="0" err="1"/>
              <a:t>also</a:t>
            </a:r>
            <a:r>
              <a:rPr lang="sl-SI" dirty="0"/>
              <a:t> </a:t>
            </a:r>
            <a:r>
              <a:rPr lang="sl-SI" dirty="0" err="1"/>
              <a:t>welcomed</a:t>
            </a:r>
            <a:r>
              <a:rPr lang="sl-SI" dirty="0"/>
              <a:t> to </a:t>
            </a:r>
            <a:r>
              <a:rPr lang="sl-SI" dirty="0" err="1"/>
              <a:t>report</a:t>
            </a:r>
            <a:r>
              <a:rPr lang="sl-SI" dirty="0"/>
              <a:t> </a:t>
            </a:r>
            <a:r>
              <a:rPr lang="sl-SI" i="1" dirty="0" err="1"/>
              <a:t>inspireIdVersionId</a:t>
            </a:r>
            <a:r>
              <a:rPr lang="sl-SI" i="1" dirty="0"/>
              <a:t> </a:t>
            </a:r>
            <a:r>
              <a:rPr lang="sl-SI" dirty="0"/>
              <a:t>(</a:t>
            </a:r>
            <a:r>
              <a:rPr lang="en-GB" sz="1800" dirty="0">
                <a:solidFill>
                  <a:srgbClr val="000000"/>
                </a:solidFill>
                <a:effectLst/>
                <a:ea typeface="MS Mincho" panose="02020609040205080304" pitchFamily="49" charset="-128"/>
                <a:cs typeface="Times New Roman" panose="02020603050405020304" pitchFamily="18" charset="0"/>
              </a:rPr>
              <a:t>when changes to the object are applied</a:t>
            </a:r>
            <a:r>
              <a:rPr lang="sl-SI" dirty="0"/>
              <a:t>). </a:t>
            </a:r>
            <a:r>
              <a:rPr lang="sl-SI" dirty="0" err="1"/>
              <a:t>For</a:t>
            </a:r>
            <a:r>
              <a:rPr lang="sl-SI" dirty="0"/>
              <a:t> </a:t>
            </a:r>
            <a:r>
              <a:rPr lang="sl-SI" dirty="0" err="1"/>
              <a:t>the</a:t>
            </a:r>
            <a:r>
              <a:rPr lang="sl-SI" dirty="0"/>
              <a:t> 2020 </a:t>
            </a:r>
            <a:r>
              <a:rPr lang="sl-SI" dirty="0" err="1"/>
              <a:t>reporting</a:t>
            </a:r>
            <a:r>
              <a:rPr lang="sl-SI" dirty="0"/>
              <a:t> </a:t>
            </a:r>
            <a:r>
              <a:rPr lang="sl-SI" dirty="0" err="1"/>
              <a:t>you</a:t>
            </a:r>
            <a:r>
              <a:rPr lang="sl-SI" dirty="0"/>
              <a:t> </a:t>
            </a:r>
            <a:r>
              <a:rPr lang="sl-SI" dirty="0" err="1"/>
              <a:t>can</a:t>
            </a:r>
            <a:r>
              <a:rPr lang="sl-SI" dirty="0"/>
              <a:t> </a:t>
            </a:r>
            <a:r>
              <a:rPr lang="sl-SI" dirty="0" err="1"/>
              <a:t>simply</a:t>
            </a:r>
            <a:r>
              <a:rPr lang="sl-SI" dirty="0"/>
              <a:t> </a:t>
            </a:r>
            <a:r>
              <a:rPr lang="sl-SI" dirty="0" err="1"/>
              <a:t>report</a:t>
            </a:r>
            <a:r>
              <a:rPr lang="sl-SI" dirty="0"/>
              <a:t> ‘BWD2020‘.</a:t>
            </a:r>
          </a:p>
          <a:p>
            <a:endParaRPr lang="sl-SI" b="1" dirty="0"/>
          </a:p>
          <a:p>
            <a:r>
              <a:rPr lang="sl-SI" b="1" dirty="0" err="1"/>
              <a:t>If</a:t>
            </a:r>
            <a:r>
              <a:rPr lang="sl-SI" b="1" dirty="0"/>
              <a:t> </a:t>
            </a:r>
            <a:r>
              <a:rPr lang="sl-SI" b="1" dirty="0" err="1"/>
              <a:t>you</a:t>
            </a:r>
            <a:r>
              <a:rPr lang="sl-SI" b="1" dirty="0"/>
              <a:t> </a:t>
            </a:r>
            <a:r>
              <a:rPr lang="sl-SI" b="1" dirty="0" err="1"/>
              <a:t>did</a:t>
            </a:r>
            <a:r>
              <a:rPr lang="sl-SI" b="1" dirty="0"/>
              <a:t> not </a:t>
            </a:r>
            <a:r>
              <a:rPr lang="sl-SI" b="1" dirty="0" err="1"/>
              <a:t>apply</a:t>
            </a:r>
            <a:r>
              <a:rPr lang="sl-SI" b="1" dirty="0"/>
              <a:t> </a:t>
            </a:r>
            <a:r>
              <a:rPr lang="sl-SI" b="1" dirty="0" err="1"/>
              <a:t>any</a:t>
            </a:r>
            <a:r>
              <a:rPr lang="sl-SI" b="1" dirty="0"/>
              <a:t> </a:t>
            </a:r>
            <a:r>
              <a:rPr lang="sl-SI" b="1" dirty="0" err="1"/>
              <a:t>changes</a:t>
            </a:r>
            <a:r>
              <a:rPr lang="sl-SI" b="1" dirty="0"/>
              <a:t> to </a:t>
            </a:r>
            <a:r>
              <a:rPr lang="sl-SI" b="1" dirty="0" err="1"/>
              <a:t>the</a:t>
            </a:r>
            <a:r>
              <a:rPr lang="sl-SI" b="1" dirty="0"/>
              <a:t> </a:t>
            </a:r>
            <a:r>
              <a:rPr lang="sl-SI" b="1" dirty="0" err="1"/>
              <a:t>object</a:t>
            </a:r>
            <a:r>
              <a:rPr lang="sl-SI" b="1" dirty="0"/>
              <a:t> (wiseEvolutionType=‘</a:t>
            </a:r>
            <a:r>
              <a:rPr lang="sl-SI" b="1" dirty="0" err="1"/>
              <a:t>noChange</a:t>
            </a:r>
            <a:r>
              <a:rPr lang="sl-SI" b="1" dirty="0"/>
              <a:t>‘), </a:t>
            </a:r>
            <a:r>
              <a:rPr lang="sl-SI" b="1" dirty="0" err="1"/>
              <a:t>you</a:t>
            </a:r>
            <a:r>
              <a:rPr lang="sl-SI" b="1" dirty="0"/>
              <a:t> do not </a:t>
            </a:r>
            <a:r>
              <a:rPr lang="sl-SI" b="1" dirty="0" err="1"/>
              <a:t>have</a:t>
            </a:r>
            <a:r>
              <a:rPr lang="sl-SI" b="1" dirty="0"/>
              <a:t> to </a:t>
            </a:r>
            <a:r>
              <a:rPr lang="sl-SI" b="1" dirty="0" err="1"/>
              <a:t>update</a:t>
            </a:r>
            <a:r>
              <a:rPr lang="sl-SI" b="1" dirty="0"/>
              <a:t> </a:t>
            </a:r>
            <a:r>
              <a:rPr lang="en-GB" b="1" i="1" dirty="0"/>
              <a:t>beginLifespanVersion</a:t>
            </a:r>
            <a:r>
              <a:rPr lang="sl-SI" b="1" i="1" dirty="0"/>
              <a:t> </a:t>
            </a:r>
            <a:r>
              <a:rPr lang="sl-SI" b="1" dirty="0" err="1"/>
              <a:t>and</a:t>
            </a:r>
            <a:r>
              <a:rPr lang="sl-SI" b="1" i="1" dirty="0"/>
              <a:t> </a:t>
            </a:r>
            <a:r>
              <a:rPr lang="sl-SI" b="1" i="1" dirty="0" err="1"/>
              <a:t>inspireIdVersionId</a:t>
            </a:r>
            <a:r>
              <a:rPr lang="sl-SI" b="1" dirty="0"/>
              <a:t>!</a:t>
            </a:r>
            <a:endParaRPr lang="en-GB" b="1" dirty="0"/>
          </a:p>
        </p:txBody>
      </p:sp>
    </p:spTree>
    <p:extLst>
      <p:ext uri="{BB962C8B-B14F-4D97-AF65-F5344CB8AC3E}">
        <p14:creationId xmlns:p14="http://schemas.microsoft.com/office/powerpoint/2010/main" val="2818089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9384" y="140626"/>
            <a:ext cx="11418277" cy="524395"/>
          </a:xfrm>
        </p:spPr>
        <p:txBody>
          <a:bodyPr/>
          <a:lstStyle/>
          <a:p>
            <a:r>
              <a:rPr lang="sl-SI" dirty="0"/>
              <a:t>No </a:t>
            </a:r>
            <a:r>
              <a:rPr lang="sl-SI" dirty="0" err="1"/>
              <a:t>change</a:t>
            </a:r>
            <a:endParaRPr lang="en-GB" dirty="0"/>
          </a:p>
          <a:p>
            <a:endParaRPr lang="en-GB" dirty="0"/>
          </a:p>
        </p:txBody>
      </p:sp>
      <p:sp>
        <p:nvSpPr>
          <p:cNvPr id="3" name="TextBox 2">
            <a:extLst>
              <a:ext uri="{FF2B5EF4-FFF2-40B4-BE49-F238E27FC236}">
                <a16:creationId xmlns:a16="http://schemas.microsoft.com/office/drawing/2014/main" id="{3BE99235-97F6-4E80-B756-0E824F9292DD}"/>
              </a:ext>
            </a:extLst>
          </p:cNvPr>
          <p:cNvSpPr txBox="1"/>
          <p:nvPr/>
        </p:nvSpPr>
        <p:spPr>
          <a:xfrm>
            <a:off x="564429" y="1259175"/>
            <a:ext cx="9855477" cy="1200329"/>
          </a:xfrm>
          <a:prstGeom prst="rect">
            <a:avLst/>
          </a:prstGeom>
          <a:noFill/>
        </p:spPr>
        <p:txBody>
          <a:bodyPr wrap="square" rtlCol="0">
            <a:spAutoFit/>
          </a:bodyPr>
          <a:lstStyle/>
          <a:p>
            <a:r>
              <a:rPr lang="en-GB" sz="2400" dirty="0"/>
              <a:t> </a:t>
            </a:r>
            <a:r>
              <a:rPr lang="sl-SI" sz="2400" dirty="0"/>
              <a:t>5. </a:t>
            </a:r>
            <a:r>
              <a:rPr lang="en-GB" sz="2400" dirty="0"/>
              <a:t>Is it correct to use </a:t>
            </a:r>
            <a:r>
              <a:rPr lang="sl-SI" sz="2400" i="1" dirty="0"/>
              <a:t>wiseEvolutionType</a:t>
            </a:r>
            <a:r>
              <a:rPr lang="sl-SI" sz="2400" dirty="0"/>
              <a:t>=</a:t>
            </a:r>
            <a:r>
              <a:rPr lang="en-GB" sz="2400" dirty="0"/>
              <a:t>‘</a:t>
            </a:r>
            <a:r>
              <a:rPr lang="en-GB" sz="2400" dirty="0" err="1"/>
              <a:t>noChange</a:t>
            </a:r>
            <a:r>
              <a:rPr lang="en-GB" sz="2400" dirty="0"/>
              <a:t>’ where no changes at all have occurred since last reporting, or should the field be left blank in this case?</a:t>
            </a:r>
            <a:endParaRPr lang="sl-SI" sz="2400" dirty="0"/>
          </a:p>
        </p:txBody>
      </p:sp>
      <p:sp>
        <p:nvSpPr>
          <p:cNvPr id="5" name="TextBox 4">
            <a:extLst>
              <a:ext uri="{FF2B5EF4-FFF2-40B4-BE49-F238E27FC236}">
                <a16:creationId xmlns:a16="http://schemas.microsoft.com/office/drawing/2014/main" id="{92B43D66-3B3D-421D-AFF4-2F781FE12FFA}"/>
              </a:ext>
            </a:extLst>
          </p:cNvPr>
          <p:cNvSpPr txBox="1"/>
          <p:nvPr/>
        </p:nvSpPr>
        <p:spPr>
          <a:xfrm>
            <a:off x="564430" y="2684326"/>
            <a:ext cx="7665548" cy="369332"/>
          </a:xfrm>
          <a:prstGeom prst="rect">
            <a:avLst/>
          </a:prstGeom>
          <a:noFill/>
        </p:spPr>
        <p:txBody>
          <a:bodyPr wrap="square" rtlCol="0">
            <a:spAutoFit/>
          </a:bodyPr>
          <a:lstStyle/>
          <a:p>
            <a:r>
              <a:rPr lang="en-GB" dirty="0"/>
              <a:t>The fi</a:t>
            </a:r>
            <a:r>
              <a:rPr lang="sl-SI" dirty="0" err="1"/>
              <a:t>el</a:t>
            </a:r>
            <a:r>
              <a:rPr lang="en-GB" dirty="0"/>
              <a:t>d cannot be left blank. Please </a:t>
            </a:r>
            <a:r>
              <a:rPr lang="sl-SI" dirty="0" err="1"/>
              <a:t>report</a:t>
            </a:r>
            <a:r>
              <a:rPr lang="en-GB" dirty="0"/>
              <a:t> '</a:t>
            </a:r>
            <a:r>
              <a:rPr lang="en-GB" dirty="0" err="1"/>
              <a:t>noChange</a:t>
            </a:r>
            <a:r>
              <a:rPr lang="en-GB" dirty="0"/>
              <a:t>'.</a:t>
            </a:r>
          </a:p>
        </p:txBody>
      </p:sp>
      <p:pic>
        <p:nvPicPr>
          <p:cNvPr id="6" name="Picture 5">
            <a:extLst>
              <a:ext uri="{FF2B5EF4-FFF2-40B4-BE49-F238E27FC236}">
                <a16:creationId xmlns:a16="http://schemas.microsoft.com/office/drawing/2014/main" id="{3AA56B8C-0614-497E-8495-43907CE5609C}"/>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2063" y="3548184"/>
            <a:ext cx="7749391" cy="1917779"/>
          </a:xfrm>
          <a:prstGeom prst="rect">
            <a:avLst/>
          </a:prstGeom>
        </p:spPr>
      </p:pic>
    </p:spTree>
    <p:extLst>
      <p:ext uri="{BB962C8B-B14F-4D97-AF65-F5344CB8AC3E}">
        <p14:creationId xmlns:p14="http://schemas.microsoft.com/office/powerpoint/2010/main" val="1121809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9384" y="140626"/>
            <a:ext cx="11418277" cy="524395"/>
          </a:xfrm>
        </p:spPr>
        <p:txBody>
          <a:bodyPr/>
          <a:lstStyle/>
          <a:p>
            <a:r>
              <a:rPr lang="sl-SI" dirty="0"/>
              <a:t>Not </a:t>
            </a:r>
            <a:r>
              <a:rPr lang="sl-SI" dirty="0" err="1"/>
              <a:t>applicable</a:t>
            </a:r>
            <a:r>
              <a:rPr lang="sl-SI" dirty="0"/>
              <a:t> </a:t>
            </a:r>
            <a:r>
              <a:rPr lang="sl-SI" dirty="0" err="1"/>
              <a:t>attributes</a:t>
            </a:r>
            <a:endParaRPr lang="en-GB" dirty="0"/>
          </a:p>
          <a:p>
            <a:endParaRPr lang="en-GB" dirty="0"/>
          </a:p>
        </p:txBody>
      </p:sp>
      <p:sp>
        <p:nvSpPr>
          <p:cNvPr id="3" name="TextBox 2">
            <a:extLst>
              <a:ext uri="{FF2B5EF4-FFF2-40B4-BE49-F238E27FC236}">
                <a16:creationId xmlns:a16="http://schemas.microsoft.com/office/drawing/2014/main" id="{3BE99235-97F6-4E80-B756-0E824F9292DD}"/>
              </a:ext>
            </a:extLst>
          </p:cNvPr>
          <p:cNvSpPr txBox="1"/>
          <p:nvPr/>
        </p:nvSpPr>
        <p:spPr>
          <a:xfrm>
            <a:off x="564429" y="1259175"/>
            <a:ext cx="11046324" cy="830997"/>
          </a:xfrm>
          <a:prstGeom prst="rect">
            <a:avLst/>
          </a:prstGeom>
          <a:noFill/>
        </p:spPr>
        <p:txBody>
          <a:bodyPr wrap="square" rtlCol="0">
            <a:spAutoFit/>
          </a:bodyPr>
          <a:lstStyle/>
          <a:p>
            <a:r>
              <a:rPr lang="en-GB" sz="2400" dirty="0"/>
              <a:t> </a:t>
            </a:r>
            <a:r>
              <a:rPr lang="sl-SI" sz="2400" dirty="0"/>
              <a:t>6. </a:t>
            </a:r>
            <a:r>
              <a:rPr lang="sl-SI" sz="2400" dirty="0" err="1"/>
              <a:t>The</a:t>
            </a:r>
            <a:r>
              <a:rPr lang="sl-SI" sz="2400" dirty="0"/>
              <a:t> </a:t>
            </a:r>
            <a:r>
              <a:rPr lang="sl-SI" sz="2400" dirty="0" err="1"/>
              <a:t>description</a:t>
            </a:r>
            <a:r>
              <a:rPr lang="sl-SI" sz="2400" dirty="0"/>
              <a:t> </a:t>
            </a:r>
            <a:r>
              <a:rPr lang="sl-SI" sz="2400" dirty="0" err="1"/>
              <a:t>of</a:t>
            </a:r>
            <a:r>
              <a:rPr lang="sl-SI" sz="2400" dirty="0"/>
              <a:t> some </a:t>
            </a:r>
            <a:r>
              <a:rPr lang="sl-SI" sz="2400" dirty="0" err="1"/>
              <a:t>fields</a:t>
            </a:r>
            <a:r>
              <a:rPr lang="sl-SI" sz="2400" dirty="0"/>
              <a:t> </a:t>
            </a:r>
            <a:r>
              <a:rPr lang="sl-SI" sz="2400" dirty="0" err="1"/>
              <a:t>available</a:t>
            </a:r>
            <a:r>
              <a:rPr lang="sl-SI" sz="2400" dirty="0"/>
              <a:t> in </a:t>
            </a:r>
            <a:r>
              <a:rPr lang="sl-SI" sz="2400" dirty="0" err="1"/>
              <a:t>pre-filled</a:t>
            </a:r>
            <a:r>
              <a:rPr lang="sl-SI" sz="2400" dirty="0"/>
              <a:t> </a:t>
            </a:r>
            <a:r>
              <a:rPr lang="sl-SI" sz="2400" dirty="0" err="1"/>
              <a:t>dataset</a:t>
            </a:r>
            <a:r>
              <a:rPr lang="sl-SI" sz="2400" dirty="0"/>
              <a:t> is not </a:t>
            </a:r>
            <a:r>
              <a:rPr lang="sl-SI" sz="2400" dirty="0" err="1"/>
              <a:t>available</a:t>
            </a:r>
            <a:r>
              <a:rPr lang="sl-SI" sz="2400" dirty="0"/>
              <a:t> in WISE BWD </a:t>
            </a:r>
            <a:r>
              <a:rPr lang="sl-SI" sz="2400" dirty="0" err="1"/>
              <a:t>Guidance</a:t>
            </a:r>
            <a:r>
              <a:rPr lang="sl-SI" sz="2400" dirty="0"/>
              <a:t>? </a:t>
            </a:r>
            <a:r>
              <a:rPr lang="sl-SI" sz="2400" dirty="0" err="1"/>
              <a:t>What</a:t>
            </a:r>
            <a:r>
              <a:rPr lang="sl-SI" sz="2400" dirty="0"/>
              <a:t> </a:t>
            </a:r>
            <a:r>
              <a:rPr lang="sl-SI" sz="2400" dirty="0" err="1"/>
              <a:t>values</a:t>
            </a:r>
            <a:r>
              <a:rPr lang="sl-SI" sz="2400" dirty="0"/>
              <a:t> </a:t>
            </a:r>
            <a:r>
              <a:rPr lang="sl-SI" sz="2400" dirty="0" err="1"/>
              <a:t>should</a:t>
            </a:r>
            <a:r>
              <a:rPr lang="sl-SI" sz="2400" dirty="0"/>
              <a:t> be </a:t>
            </a:r>
            <a:r>
              <a:rPr lang="sl-SI" sz="2400" dirty="0" err="1"/>
              <a:t>reported</a:t>
            </a:r>
            <a:r>
              <a:rPr lang="sl-SI" sz="2400" dirty="0"/>
              <a:t> </a:t>
            </a:r>
            <a:r>
              <a:rPr lang="sl-SI" sz="2400" dirty="0" err="1"/>
              <a:t>under</a:t>
            </a:r>
            <a:r>
              <a:rPr lang="sl-SI" sz="2400" dirty="0"/>
              <a:t> </a:t>
            </a:r>
            <a:r>
              <a:rPr lang="sl-SI" sz="2400" dirty="0" err="1"/>
              <a:t>these</a:t>
            </a:r>
            <a:r>
              <a:rPr lang="sl-SI" sz="2400" dirty="0"/>
              <a:t> </a:t>
            </a:r>
            <a:r>
              <a:rPr lang="sl-SI" sz="2400" dirty="0" err="1"/>
              <a:t>fields</a:t>
            </a:r>
            <a:r>
              <a:rPr lang="sl-SI" sz="2400" dirty="0"/>
              <a:t>? </a:t>
            </a:r>
          </a:p>
        </p:txBody>
      </p:sp>
      <p:sp>
        <p:nvSpPr>
          <p:cNvPr id="5" name="TextBox 4">
            <a:extLst>
              <a:ext uri="{FF2B5EF4-FFF2-40B4-BE49-F238E27FC236}">
                <a16:creationId xmlns:a16="http://schemas.microsoft.com/office/drawing/2014/main" id="{92B43D66-3B3D-421D-AFF4-2F781FE12FFA}"/>
              </a:ext>
            </a:extLst>
          </p:cNvPr>
          <p:cNvSpPr txBox="1"/>
          <p:nvPr/>
        </p:nvSpPr>
        <p:spPr>
          <a:xfrm>
            <a:off x="1276811" y="2684326"/>
            <a:ext cx="8352924" cy="1200329"/>
          </a:xfrm>
          <a:prstGeom prst="rect">
            <a:avLst/>
          </a:prstGeom>
          <a:noFill/>
        </p:spPr>
        <p:txBody>
          <a:bodyPr wrap="square" rtlCol="0">
            <a:spAutoFit/>
          </a:bodyPr>
          <a:lstStyle/>
          <a:p>
            <a:r>
              <a:rPr lang="en-GB" dirty="0"/>
              <a:t>Following fields are used by the EEA and ETC and do not require your attention</a:t>
            </a:r>
            <a:r>
              <a:rPr lang="en-GB" i="1" dirty="0"/>
              <a:t>: </a:t>
            </a:r>
            <a:r>
              <a:rPr lang="sl-SI" i="1" dirty="0" err="1"/>
              <a:t>cYear</a:t>
            </a:r>
            <a:r>
              <a:rPr lang="sl-SI" i="1" dirty="0"/>
              <a:t>, </a:t>
            </a:r>
            <a:r>
              <a:rPr lang="en-GB" i="1" dirty="0" err="1"/>
              <a:t>confStatus</a:t>
            </a:r>
            <a:r>
              <a:rPr lang="en-GB" i="1" dirty="0"/>
              <a:t>, </a:t>
            </a:r>
            <a:r>
              <a:rPr lang="en-GB" i="1" dirty="0" err="1"/>
              <a:t>lon</a:t>
            </a:r>
            <a:r>
              <a:rPr lang="en-GB" i="1" dirty="0"/>
              <a:t>, </a:t>
            </a:r>
            <a:r>
              <a:rPr lang="en-GB" i="1" dirty="0" err="1"/>
              <a:t>lat</a:t>
            </a:r>
            <a:r>
              <a:rPr lang="en-GB" i="1" dirty="0"/>
              <a:t>, </a:t>
            </a:r>
            <a:r>
              <a:rPr lang="en-GB" i="1" dirty="0" err="1"/>
              <a:t>statusCode</a:t>
            </a:r>
            <a:r>
              <a:rPr lang="en-GB" i="1" dirty="0"/>
              <a:t>, </a:t>
            </a:r>
            <a:r>
              <a:rPr lang="en-GB" i="1" dirty="0" err="1"/>
              <a:t>statusDate</a:t>
            </a:r>
            <a:r>
              <a:rPr lang="en-GB" i="1" dirty="0"/>
              <a:t>, remarks</a:t>
            </a:r>
            <a:r>
              <a:rPr lang="sl-SI" i="1" dirty="0"/>
              <a:t> </a:t>
            </a:r>
            <a:r>
              <a:rPr lang="sl-SI" i="1" dirty="0" err="1"/>
              <a:t>and</a:t>
            </a:r>
            <a:r>
              <a:rPr lang="en-GB" i="1" dirty="0"/>
              <a:t> </a:t>
            </a:r>
            <a:r>
              <a:rPr lang="en-GB" i="1" dirty="0" err="1"/>
              <a:t>qcCheck</a:t>
            </a:r>
            <a:r>
              <a:rPr lang="en-GB" dirty="0"/>
              <a:t>. You do not have to change the values reported in these fields. If you report new bathing waters, you can simply leave them empty</a:t>
            </a:r>
            <a:r>
              <a:rPr lang="sl-SI" dirty="0"/>
              <a:t> (NULL)</a:t>
            </a:r>
            <a:r>
              <a:rPr lang="en-GB" dirty="0"/>
              <a:t>.</a:t>
            </a:r>
          </a:p>
        </p:txBody>
      </p:sp>
    </p:spTree>
    <p:extLst>
      <p:ext uri="{BB962C8B-B14F-4D97-AF65-F5344CB8AC3E}">
        <p14:creationId xmlns:p14="http://schemas.microsoft.com/office/powerpoint/2010/main" val="656330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9384" y="140626"/>
            <a:ext cx="11418277" cy="524395"/>
          </a:xfrm>
        </p:spPr>
        <p:txBody>
          <a:bodyPr/>
          <a:lstStyle/>
          <a:p>
            <a:r>
              <a:rPr lang="sl-SI" dirty="0"/>
              <a:t>INSPIRE </a:t>
            </a:r>
            <a:r>
              <a:rPr lang="sl-SI" dirty="0" err="1"/>
              <a:t>metadata</a:t>
            </a:r>
            <a:r>
              <a:rPr lang="sl-SI" dirty="0"/>
              <a:t> file</a:t>
            </a:r>
            <a:endParaRPr lang="en-GB" dirty="0"/>
          </a:p>
          <a:p>
            <a:endParaRPr lang="en-GB" dirty="0"/>
          </a:p>
        </p:txBody>
      </p:sp>
      <p:sp>
        <p:nvSpPr>
          <p:cNvPr id="3" name="TextBox 2">
            <a:extLst>
              <a:ext uri="{FF2B5EF4-FFF2-40B4-BE49-F238E27FC236}">
                <a16:creationId xmlns:a16="http://schemas.microsoft.com/office/drawing/2014/main" id="{3BE99235-97F6-4E80-B756-0E824F9292DD}"/>
              </a:ext>
            </a:extLst>
          </p:cNvPr>
          <p:cNvSpPr txBox="1"/>
          <p:nvPr/>
        </p:nvSpPr>
        <p:spPr>
          <a:xfrm>
            <a:off x="564429" y="1259175"/>
            <a:ext cx="10009785" cy="830997"/>
          </a:xfrm>
          <a:prstGeom prst="rect">
            <a:avLst/>
          </a:prstGeom>
          <a:noFill/>
        </p:spPr>
        <p:txBody>
          <a:bodyPr wrap="square" rtlCol="0">
            <a:spAutoFit/>
          </a:bodyPr>
          <a:lstStyle/>
          <a:p>
            <a:r>
              <a:rPr lang="sl-SI" sz="2400" dirty="0"/>
              <a:t>7. </a:t>
            </a:r>
            <a:r>
              <a:rPr lang="en-GB" sz="2400" dirty="0"/>
              <a:t>After </a:t>
            </a:r>
            <a:r>
              <a:rPr lang="sl-SI" sz="2400" dirty="0"/>
              <a:t>I </a:t>
            </a:r>
            <a:r>
              <a:rPr lang="sl-SI" sz="2400" dirty="0" err="1"/>
              <a:t>corrected</a:t>
            </a:r>
            <a:r>
              <a:rPr lang="sl-SI" sz="2400" dirty="0"/>
              <a:t> </a:t>
            </a:r>
            <a:r>
              <a:rPr lang="sl-SI" sz="2400" dirty="0" err="1"/>
              <a:t>the</a:t>
            </a:r>
            <a:r>
              <a:rPr lang="sl-SI" sz="2400" dirty="0"/>
              <a:t> data </a:t>
            </a:r>
            <a:r>
              <a:rPr lang="sl-SI" sz="2400" dirty="0" err="1"/>
              <a:t>and</a:t>
            </a:r>
            <a:r>
              <a:rPr lang="sl-SI" sz="2400" dirty="0"/>
              <a:t> </a:t>
            </a:r>
            <a:r>
              <a:rPr lang="sl-SI" sz="2400" dirty="0" err="1"/>
              <a:t>submitt</a:t>
            </a:r>
            <a:r>
              <a:rPr lang="sl-SI" sz="2400" dirty="0"/>
              <a:t> „</a:t>
            </a:r>
            <a:r>
              <a:rPr lang="sl-SI" sz="2400" dirty="0" err="1"/>
              <a:t>blocker-free</a:t>
            </a:r>
            <a:r>
              <a:rPr lang="sl-SI" sz="2400" dirty="0"/>
              <a:t>“ </a:t>
            </a:r>
            <a:r>
              <a:rPr lang="sl-SI" sz="2400" dirty="0" err="1"/>
              <a:t>delivery</a:t>
            </a:r>
            <a:r>
              <a:rPr lang="sl-SI" sz="2400" dirty="0"/>
              <a:t>, </a:t>
            </a:r>
            <a:r>
              <a:rPr lang="sl-SI" sz="2400" dirty="0" err="1"/>
              <a:t>the</a:t>
            </a:r>
            <a:r>
              <a:rPr lang="sl-SI" sz="2400" dirty="0"/>
              <a:t> QC</a:t>
            </a:r>
            <a:r>
              <a:rPr lang="en-GB" sz="2400" dirty="0"/>
              <a:t> </a:t>
            </a:r>
            <a:r>
              <a:rPr lang="sl-SI" sz="2400" dirty="0" err="1"/>
              <a:t>returned</a:t>
            </a:r>
            <a:r>
              <a:rPr lang="sl-SI" sz="2400" dirty="0"/>
              <a:t> one</a:t>
            </a:r>
            <a:r>
              <a:rPr lang="en-GB" sz="2400" dirty="0"/>
              <a:t> only a warning that I could not sort out…</a:t>
            </a:r>
            <a:endParaRPr lang="sl-SI" sz="2400" dirty="0"/>
          </a:p>
        </p:txBody>
      </p:sp>
      <p:sp>
        <p:nvSpPr>
          <p:cNvPr id="5" name="TextBox 4">
            <a:extLst>
              <a:ext uri="{FF2B5EF4-FFF2-40B4-BE49-F238E27FC236}">
                <a16:creationId xmlns:a16="http://schemas.microsoft.com/office/drawing/2014/main" id="{92B43D66-3B3D-421D-AFF4-2F781FE12FFA}"/>
              </a:ext>
            </a:extLst>
          </p:cNvPr>
          <p:cNvSpPr txBox="1"/>
          <p:nvPr/>
        </p:nvSpPr>
        <p:spPr>
          <a:xfrm>
            <a:off x="657413" y="5302503"/>
            <a:ext cx="8352924" cy="923330"/>
          </a:xfrm>
          <a:prstGeom prst="rect">
            <a:avLst/>
          </a:prstGeom>
          <a:noFill/>
        </p:spPr>
        <p:txBody>
          <a:bodyPr wrap="square" rtlCol="0">
            <a:spAutoFit/>
          </a:bodyPr>
          <a:lstStyle/>
          <a:p>
            <a:r>
              <a:rPr lang="en-GB" dirty="0"/>
              <a:t>Please </a:t>
            </a:r>
            <a:r>
              <a:rPr lang="en-GB" b="1" dirty="0"/>
              <a:t>ignore</a:t>
            </a:r>
            <a:r>
              <a:rPr lang="en-GB" dirty="0"/>
              <a:t> warning DI09B as it is not (yet) applicable for BWD reporting.</a:t>
            </a:r>
          </a:p>
          <a:p>
            <a:r>
              <a:rPr lang="en-GB" dirty="0"/>
              <a:t>It will however become relevant in years to come when INSPIRE metadata file will have to be delivered beside GML file.</a:t>
            </a:r>
          </a:p>
        </p:txBody>
      </p:sp>
      <p:pic>
        <p:nvPicPr>
          <p:cNvPr id="4" name="Picture 3">
            <a:extLst>
              <a:ext uri="{FF2B5EF4-FFF2-40B4-BE49-F238E27FC236}">
                <a16:creationId xmlns:a16="http://schemas.microsoft.com/office/drawing/2014/main" id="{EA8ABE7A-2133-4A4C-B9D9-F5826B0817E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31339" y="2500037"/>
            <a:ext cx="4402536" cy="2173563"/>
          </a:xfrm>
          <a:prstGeom prst="rect">
            <a:avLst/>
          </a:prstGeom>
        </p:spPr>
      </p:pic>
      <p:pic>
        <p:nvPicPr>
          <p:cNvPr id="6" name="Picture 5">
            <a:extLst>
              <a:ext uri="{FF2B5EF4-FFF2-40B4-BE49-F238E27FC236}">
                <a16:creationId xmlns:a16="http://schemas.microsoft.com/office/drawing/2014/main" id="{2EF89B3D-7B80-4F1E-93FF-812F5EA2D90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984083" y="2254133"/>
            <a:ext cx="5019861" cy="2884409"/>
          </a:xfrm>
          <a:prstGeom prst="rect">
            <a:avLst/>
          </a:prstGeom>
        </p:spPr>
      </p:pic>
      <p:sp>
        <p:nvSpPr>
          <p:cNvPr id="7" name="Rectangle 6">
            <a:extLst>
              <a:ext uri="{FF2B5EF4-FFF2-40B4-BE49-F238E27FC236}">
                <a16:creationId xmlns:a16="http://schemas.microsoft.com/office/drawing/2014/main" id="{1EF073A7-303F-4FBD-A01F-E83F0F4E4C95}"/>
              </a:ext>
            </a:extLst>
          </p:cNvPr>
          <p:cNvSpPr/>
          <p:nvPr/>
        </p:nvSpPr>
        <p:spPr>
          <a:xfrm>
            <a:off x="4141481" y="4165600"/>
            <a:ext cx="570523" cy="203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8" name="Arrow: Right 7">
            <a:extLst>
              <a:ext uri="{FF2B5EF4-FFF2-40B4-BE49-F238E27FC236}">
                <a16:creationId xmlns:a16="http://schemas.microsoft.com/office/drawing/2014/main" id="{E02E5C3B-F870-4A76-BFAC-BD44A911AB56}"/>
              </a:ext>
            </a:extLst>
          </p:cNvPr>
          <p:cNvSpPr/>
          <p:nvPr/>
        </p:nvSpPr>
        <p:spPr>
          <a:xfrm>
            <a:off x="4998798" y="3446590"/>
            <a:ext cx="814265" cy="280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dirty="0"/>
          </a:p>
        </p:txBody>
      </p:sp>
    </p:spTree>
    <p:extLst>
      <p:ext uri="{BB962C8B-B14F-4D97-AF65-F5344CB8AC3E}">
        <p14:creationId xmlns:p14="http://schemas.microsoft.com/office/powerpoint/2010/main" val="1992820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9384" y="140626"/>
            <a:ext cx="11418277" cy="524395"/>
          </a:xfrm>
        </p:spPr>
        <p:txBody>
          <a:bodyPr/>
          <a:lstStyle/>
          <a:p>
            <a:r>
              <a:rPr lang="sl-SI" dirty="0" err="1"/>
              <a:t>wiseEvolutionType</a:t>
            </a:r>
            <a:r>
              <a:rPr lang="sl-SI" dirty="0"/>
              <a:t>=‚</a:t>
            </a:r>
            <a:r>
              <a:rPr lang="sl-SI" dirty="0" err="1"/>
              <a:t>change</a:t>
            </a:r>
            <a:r>
              <a:rPr lang="sl-SI" dirty="0"/>
              <a:t>‘</a:t>
            </a:r>
            <a:endParaRPr lang="en-GB" dirty="0"/>
          </a:p>
          <a:p>
            <a:endParaRPr lang="en-GB" dirty="0"/>
          </a:p>
        </p:txBody>
      </p:sp>
      <p:sp>
        <p:nvSpPr>
          <p:cNvPr id="3" name="TextBox 2">
            <a:extLst>
              <a:ext uri="{FF2B5EF4-FFF2-40B4-BE49-F238E27FC236}">
                <a16:creationId xmlns:a16="http://schemas.microsoft.com/office/drawing/2014/main" id="{3BE99235-97F6-4E80-B756-0E824F9292DD}"/>
              </a:ext>
            </a:extLst>
          </p:cNvPr>
          <p:cNvSpPr txBox="1"/>
          <p:nvPr/>
        </p:nvSpPr>
        <p:spPr>
          <a:xfrm>
            <a:off x="564429" y="1259175"/>
            <a:ext cx="10009785" cy="830997"/>
          </a:xfrm>
          <a:prstGeom prst="rect">
            <a:avLst/>
          </a:prstGeom>
          <a:noFill/>
        </p:spPr>
        <p:txBody>
          <a:bodyPr wrap="square" rtlCol="0">
            <a:spAutoFit/>
          </a:bodyPr>
          <a:lstStyle/>
          <a:p>
            <a:r>
              <a:rPr lang="sl-SI" sz="2400" dirty="0"/>
              <a:t>8</a:t>
            </a:r>
            <a:r>
              <a:rPr lang="en-GB" sz="2400" dirty="0"/>
              <a:t>. Should be </a:t>
            </a:r>
            <a:r>
              <a:rPr lang="en-GB" sz="2400" i="1" dirty="0"/>
              <a:t>wiseEvolutionType</a:t>
            </a:r>
            <a:r>
              <a:rPr lang="en-GB" sz="2400" dirty="0"/>
              <a:t>=</a:t>
            </a:r>
            <a:r>
              <a:rPr lang="sl-SI" sz="2400" dirty="0"/>
              <a:t>‘</a:t>
            </a:r>
            <a:r>
              <a:rPr lang="en-GB" sz="2400" dirty="0"/>
              <a:t>Change</a:t>
            </a:r>
            <a:r>
              <a:rPr lang="sl-SI" sz="2400" dirty="0"/>
              <a:t>‘</a:t>
            </a:r>
            <a:r>
              <a:rPr lang="en-GB" sz="2400" dirty="0"/>
              <a:t> when the </a:t>
            </a:r>
            <a:r>
              <a:rPr lang="sl-SI" sz="2400" dirty="0" err="1"/>
              <a:t>bathing</a:t>
            </a:r>
            <a:r>
              <a:rPr lang="sl-SI" sz="2400" dirty="0"/>
              <a:t> </a:t>
            </a:r>
            <a:r>
              <a:rPr lang="sl-SI" sz="2400" dirty="0" err="1"/>
              <a:t>water</a:t>
            </a:r>
            <a:r>
              <a:rPr lang="sl-SI" sz="2400" dirty="0"/>
              <a:t> name (</a:t>
            </a:r>
            <a:r>
              <a:rPr lang="en-GB" sz="2400" b="0" i="0" u="none" strike="noStrike" dirty="0" err="1">
                <a:solidFill>
                  <a:srgbClr val="000000"/>
                </a:solidFill>
                <a:effectLst/>
                <a:latin typeface="+mj-lt"/>
              </a:rPr>
              <a:t>nameText</a:t>
            </a:r>
            <a:r>
              <a:rPr lang="sl-SI" sz="2400" dirty="0"/>
              <a:t>) </a:t>
            </a:r>
            <a:r>
              <a:rPr lang="en-GB" sz="2400" dirty="0"/>
              <a:t>has changed from previous report?</a:t>
            </a:r>
            <a:endParaRPr lang="sl-SI" sz="2400" dirty="0"/>
          </a:p>
        </p:txBody>
      </p:sp>
      <p:sp>
        <p:nvSpPr>
          <p:cNvPr id="5" name="TextBox 4">
            <a:extLst>
              <a:ext uri="{FF2B5EF4-FFF2-40B4-BE49-F238E27FC236}">
                <a16:creationId xmlns:a16="http://schemas.microsoft.com/office/drawing/2014/main" id="{92B43D66-3B3D-421D-AFF4-2F781FE12FFA}"/>
              </a:ext>
            </a:extLst>
          </p:cNvPr>
          <p:cNvSpPr txBox="1"/>
          <p:nvPr/>
        </p:nvSpPr>
        <p:spPr>
          <a:xfrm>
            <a:off x="564429" y="2690336"/>
            <a:ext cx="8618648" cy="1477328"/>
          </a:xfrm>
          <a:prstGeom prst="rect">
            <a:avLst/>
          </a:prstGeom>
          <a:noFill/>
        </p:spPr>
        <p:txBody>
          <a:bodyPr wrap="square" rtlCol="0">
            <a:spAutoFit/>
          </a:bodyPr>
          <a:lstStyle/>
          <a:p>
            <a:r>
              <a:rPr lang="en-GB" i="1" dirty="0"/>
              <a:t>wiseEvolutionType</a:t>
            </a:r>
            <a:r>
              <a:rPr lang="en-GB" dirty="0"/>
              <a:t>=</a:t>
            </a:r>
            <a:r>
              <a:rPr lang="sl-SI" dirty="0"/>
              <a:t> ‘</a:t>
            </a:r>
            <a:r>
              <a:rPr lang="en-GB" dirty="0"/>
              <a:t>Change</a:t>
            </a:r>
            <a:r>
              <a:rPr lang="sl-SI" dirty="0"/>
              <a:t>‘</a:t>
            </a:r>
            <a:r>
              <a:rPr lang="en-GB" dirty="0"/>
              <a:t> should be applied only to bathing waters where </a:t>
            </a:r>
            <a:r>
              <a:rPr lang="en-GB" b="1" dirty="0"/>
              <a:t>minor changes to the geometry</a:t>
            </a:r>
            <a:r>
              <a:rPr lang="en-GB" dirty="0"/>
              <a:t> </a:t>
            </a:r>
            <a:r>
              <a:rPr lang="sl-SI" dirty="0" err="1"/>
              <a:t>were</a:t>
            </a:r>
            <a:r>
              <a:rPr lang="sl-SI" dirty="0"/>
              <a:t> </a:t>
            </a:r>
            <a:r>
              <a:rPr lang="sl-SI" dirty="0" err="1"/>
              <a:t>applied</a:t>
            </a:r>
            <a:r>
              <a:rPr lang="sl-SI" dirty="0"/>
              <a:t> </a:t>
            </a:r>
            <a:r>
              <a:rPr lang="en-GB" dirty="0"/>
              <a:t>(e.g. minor adjustments to the bathing water location). If you only update the </a:t>
            </a:r>
            <a:r>
              <a:rPr lang="sl-SI" dirty="0" err="1"/>
              <a:t>bathing</a:t>
            </a:r>
            <a:r>
              <a:rPr lang="sl-SI" dirty="0"/>
              <a:t> </a:t>
            </a:r>
            <a:r>
              <a:rPr lang="sl-SI" dirty="0" err="1"/>
              <a:t>water‘s</a:t>
            </a:r>
            <a:r>
              <a:rPr lang="sl-SI" dirty="0"/>
              <a:t> name</a:t>
            </a:r>
            <a:r>
              <a:rPr lang="en-GB" dirty="0"/>
              <a:t> (</a:t>
            </a:r>
            <a:r>
              <a:rPr lang="sl-SI" dirty="0" err="1"/>
              <a:t>nameText</a:t>
            </a:r>
            <a:r>
              <a:rPr lang="en-GB" dirty="0"/>
              <a:t>)</a:t>
            </a:r>
            <a:r>
              <a:rPr lang="sl-SI" dirty="0"/>
              <a:t> </a:t>
            </a:r>
            <a:r>
              <a:rPr lang="sl-SI" dirty="0" err="1"/>
              <a:t>and</a:t>
            </a:r>
            <a:r>
              <a:rPr lang="sl-SI" dirty="0"/>
              <a:t> </a:t>
            </a:r>
            <a:r>
              <a:rPr lang="sl-SI" dirty="0" err="1"/>
              <a:t>you</a:t>
            </a:r>
            <a:r>
              <a:rPr lang="sl-SI" dirty="0"/>
              <a:t> </a:t>
            </a:r>
            <a:r>
              <a:rPr lang="sl-SI" dirty="0" err="1"/>
              <a:t>did</a:t>
            </a:r>
            <a:r>
              <a:rPr lang="sl-SI" dirty="0"/>
              <a:t> not </a:t>
            </a:r>
            <a:r>
              <a:rPr lang="sl-SI" dirty="0" err="1"/>
              <a:t>change</a:t>
            </a:r>
            <a:r>
              <a:rPr lang="sl-SI" dirty="0"/>
              <a:t> </a:t>
            </a:r>
            <a:r>
              <a:rPr lang="sl-SI" dirty="0" err="1"/>
              <a:t>bathing</a:t>
            </a:r>
            <a:r>
              <a:rPr lang="sl-SI" dirty="0"/>
              <a:t> </a:t>
            </a:r>
            <a:r>
              <a:rPr lang="sl-SI" dirty="0" err="1"/>
              <a:t>water‘s</a:t>
            </a:r>
            <a:r>
              <a:rPr lang="sl-SI" dirty="0"/>
              <a:t> </a:t>
            </a:r>
            <a:r>
              <a:rPr lang="sl-SI" dirty="0" err="1"/>
              <a:t>location</a:t>
            </a:r>
            <a:r>
              <a:rPr lang="en-GB" dirty="0"/>
              <a:t> you can update the </a:t>
            </a:r>
            <a:r>
              <a:rPr lang="en-GB" i="1" dirty="0" err="1"/>
              <a:t>wiseEvolutionType</a:t>
            </a:r>
            <a:r>
              <a:rPr lang="en-GB" dirty="0"/>
              <a:t> to '</a:t>
            </a:r>
            <a:r>
              <a:rPr lang="en-GB" dirty="0" err="1"/>
              <a:t>noChange</a:t>
            </a:r>
            <a:r>
              <a:rPr lang="en-GB" dirty="0"/>
              <a:t>'.</a:t>
            </a:r>
          </a:p>
        </p:txBody>
      </p:sp>
    </p:spTree>
    <p:extLst>
      <p:ext uri="{BB962C8B-B14F-4D97-AF65-F5344CB8AC3E}">
        <p14:creationId xmlns:p14="http://schemas.microsoft.com/office/powerpoint/2010/main" val="134553269"/>
      </p:ext>
    </p:extLst>
  </p:cSld>
  <p:clrMapOvr>
    <a:masterClrMapping/>
  </p:clrMapOvr>
</p:sld>
</file>

<file path=ppt/theme/theme1.xml><?xml version="1.0" encoding="utf-8"?>
<a:theme xmlns:a="http://schemas.openxmlformats.org/drawingml/2006/main" name="1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0_Se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EA_PPT_template_2_2015_4x3_format [Read-Only]" id="{E0C218DD-5E1F-42BA-A1AD-D0FF7C3402A5}" vid="{E8400FEF-6AB1-4311-90B4-5C6FACAF02B8}"/>
    </a:ext>
  </a:extLst>
</a:theme>
</file>

<file path=ppt/theme/theme3.xml><?xml version="1.0" encoding="utf-8"?>
<a:theme xmlns:a="http://schemas.openxmlformats.org/drawingml/2006/main" name="21_Se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EA_PPT_template_2_2015_4x3_format [Read-Only]" id="{E0C218DD-5E1F-42BA-A1AD-D0FF7C3402A5}" vid="{E8400FEF-6AB1-4311-90B4-5C6FACAF02B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24E27E78-EA21-4C8E-95D9-F230B48E906F}">
  <ds:schemaRefs>
    <ds:schemaRef ds:uri="ESRI.ArcGIS.Mapping.OfficeIntegration.PowerPointInfo"/>
  </ds:schemaRefs>
</ds:datastoreItem>
</file>

<file path=customXml/itemProps10.xml><?xml version="1.0" encoding="utf-8"?>
<ds:datastoreItem xmlns:ds="http://schemas.openxmlformats.org/officeDocument/2006/customXml" ds:itemID="{3B9FCB55-4BC4-4456-AD02-33437EB4577D}">
  <ds:schemaRefs>
    <ds:schemaRef ds:uri="ESRI.ArcGIS.Mapping.OfficeIntegration.PowerPointInfo"/>
  </ds:schemaRefs>
</ds:datastoreItem>
</file>

<file path=customXml/itemProps11.xml><?xml version="1.0" encoding="utf-8"?>
<ds:datastoreItem xmlns:ds="http://schemas.openxmlformats.org/officeDocument/2006/customXml" ds:itemID="{C5F81A8D-91BF-40EA-86B6-690BB1FEE704}">
  <ds:schemaRefs>
    <ds:schemaRef ds:uri="ESRI.ArcGIS.Mapping.OfficeIntegration.PowerPointInfo"/>
  </ds:schemaRefs>
</ds:datastoreItem>
</file>

<file path=customXml/itemProps12.xml><?xml version="1.0" encoding="utf-8"?>
<ds:datastoreItem xmlns:ds="http://schemas.openxmlformats.org/officeDocument/2006/customXml" ds:itemID="{D280683D-0E73-4DD9-9493-C32852D40A27}">
  <ds:schemaRefs>
    <ds:schemaRef ds:uri="ESRI.ArcGIS.Mapping.OfficeIntegration.PowerPointInfo"/>
  </ds:schemaRefs>
</ds:datastoreItem>
</file>

<file path=customXml/itemProps13.xml><?xml version="1.0" encoding="utf-8"?>
<ds:datastoreItem xmlns:ds="http://schemas.openxmlformats.org/officeDocument/2006/customXml" ds:itemID="{1B5962AF-367D-4B22-9733-84D75D25EBFA}">
  <ds:schemaRefs>
    <ds:schemaRef ds:uri="ESRI.ArcGIS.Mapping.OfficeIntegration.PowerPointInfo"/>
  </ds:schemaRefs>
</ds:datastoreItem>
</file>

<file path=customXml/itemProps14.xml><?xml version="1.0" encoding="utf-8"?>
<ds:datastoreItem xmlns:ds="http://schemas.openxmlformats.org/officeDocument/2006/customXml" ds:itemID="{158E3CCD-5288-4E9D-ADC5-D8FF7C6C2A54}">
  <ds:schemaRefs>
    <ds:schemaRef ds:uri="ESRI.ArcGIS.Mapping.OfficeIntegration.PowerPointInfo"/>
  </ds:schemaRefs>
</ds:datastoreItem>
</file>

<file path=customXml/itemProps15.xml><?xml version="1.0" encoding="utf-8"?>
<ds:datastoreItem xmlns:ds="http://schemas.openxmlformats.org/officeDocument/2006/customXml" ds:itemID="{C5592EB4-48F1-4E30-9EA8-B05B1076B881}">
  <ds:schemaRefs>
    <ds:schemaRef ds:uri="ESRI.ArcGIS.Mapping.OfficeIntegration.PowerPointInfo"/>
  </ds:schemaRefs>
</ds:datastoreItem>
</file>

<file path=customXml/itemProps16.xml><?xml version="1.0" encoding="utf-8"?>
<ds:datastoreItem xmlns:ds="http://schemas.openxmlformats.org/officeDocument/2006/customXml" ds:itemID="{41146F47-DC41-420A-93A7-F4FF1CB6C36C}">
  <ds:schemaRefs>
    <ds:schemaRef ds:uri="ESRI.ArcGIS.Mapping.OfficeIntegration.PowerPointInfo"/>
  </ds:schemaRefs>
</ds:datastoreItem>
</file>

<file path=customXml/itemProps17.xml><?xml version="1.0" encoding="utf-8"?>
<ds:datastoreItem xmlns:ds="http://schemas.openxmlformats.org/officeDocument/2006/customXml" ds:itemID="{A19D8483-F206-4734-96F1-EB8D6966AFE2}">
  <ds:schemaRefs>
    <ds:schemaRef ds:uri="ESRI.ArcGIS.Mapping.OfficeIntegration.PowerPointInfo"/>
  </ds:schemaRefs>
</ds:datastoreItem>
</file>

<file path=customXml/itemProps18.xml><?xml version="1.0" encoding="utf-8"?>
<ds:datastoreItem xmlns:ds="http://schemas.openxmlformats.org/officeDocument/2006/customXml" ds:itemID="{CA1A2AD8-3381-4500-ADFD-8A1D39203378}">
  <ds:schemaRefs>
    <ds:schemaRef ds:uri="ESRI.ArcGIS.Mapping.OfficeIntegration.PowerPointInfo"/>
  </ds:schemaRefs>
</ds:datastoreItem>
</file>

<file path=customXml/itemProps19.xml><?xml version="1.0" encoding="utf-8"?>
<ds:datastoreItem xmlns:ds="http://schemas.openxmlformats.org/officeDocument/2006/customXml" ds:itemID="{176CD666-4C8F-4321-B043-6011B89547AD}">
  <ds:schemaRefs>
    <ds:schemaRef ds:uri="ESRI.ArcGIS.Mapping.OfficeIntegration.PowerPointInfo"/>
  </ds:schemaRefs>
</ds:datastoreItem>
</file>

<file path=customXml/itemProps2.xml><?xml version="1.0" encoding="utf-8"?>
<ds:datastoreItem xmlns:ds="http://schemas.openxmlformats.org/officeDocument/2006/customXml" ds:itemID="{09A7E56C-60A6-405A-89CD-FCE3BC1F2CD8}">
  <ds:schemaRefs>
    <ds:schemaRef ds:uri="ESRI.ArcGIS.Mapping.OfficeIntegration.PowerPointInfo"/>
  </ds:schemaRefs>
</ds:datastoreItem>
</file>

<file path=customXml/itemProps20.xml><?xml version="1.0" encoding="utf-8"?>
<ds:datastoreItem xmlns:ds="http://schemas.openxmlformats.org/officeDocument/2006/customXml" ds:itemID="{6C1C2819-9503-4372-BCA6-8E003A76D77C}">
  <ds:schemaRefs>
    <ds:schemaRef ds:uri="ESRI.ArcGIS.Mapping.OfficeIntegration.PowerPointInfo"/>
  </ds:schemaRefs>
</ds:datastoreItem>
</file>

<file path=customXml/itemProps21.xml><?xml version="1.0" encoding="utf-8"?>
<ds:datastoreItem xmlns:ds="http://schemas.openxmlformats.org/officeDocument/2006/customXml" ds:itemID="{54F1946B-B4EF-47B5-ABFA-EACC57EF5E27}">
  <ds:schemaRefs>
    <ds:schemaRef ds:uri="ESRI.ArcGIS.Mapping.OfficeIntegration.PowerPointInfo"/>
  </ds:schemaRefs>
</ds:datastoreItem>
</file>

<file path=customXml/itemProps3.xml><?xml version="1.0" encoding="utf-8"?>
<ds:datastoreItem xmlns:ds="http://schemas.openxmlformats.org/officeDocument/2006/customXml" ds:itemID="{5D179547-0E9D-4B96-A0B7-C49B9E6FEF82}">
  <ds:schemaRefs>
    <ds:schemaRef ds:uri="ESRI.ArcGIS.Mapping.OfficeIntegration.PowerPointInfo"/>
  </ds:schemaRefs>
</ds:datastoreItem>
</file>

<file path=customXml/itemProps4.xml><?xml version="1.0" encoding="utf-8"?>
<ds:datastoreItem xmlns:ds="http://schemas.openxmlformats.org/officeDocument/2006/customXml" ds:itemID="{6ACF172D-0530-40F8-88DD-55497D3E559A}">
  <ds:schemaRefs>
    <ds:schemaRef ds:uri="ESRI.ArcGIS.Mapping.OfficeIntegration.PowerPointInfo"/>
  </ds:schemaRefs>
</ds:datastoreItem>
</file>

<file path=customXml/itemProps5.xml><?xml version="1.0" encoding="utf-8"?>
<ds:datastoreItem xmlns:ds="http://schemas.openxmlformats.org/officeDocument/2006/customXml" ds:itemID="{0CD2EEB1-010F-4B5A-B173-F5C42D79EAFD}">
  <ds:schemaRefs>
    <ds:schemaRef ds:uri="ESRI.ArcGIS.Mapping.OfficeIntegration.PowerPointInfo"/>
  </ds:schemaRefs>
</ds:datastoreItem>
</file>

<file path=customXml/itemProps6.xml><?xml version="1.0" encoding="utf-8"?>
<ds:datastoreItem xmlns:ds="http://schemas.openxmlformats.org/officeDocument/2006/customXml" ds:itemID="{50BCD752-C316-404E-894F-B7A9B30307F9}">
  <ds:schemaRefs>
    <ds:schemaRef ds:uri="ESRI.ArcGIS.Mapping.OfficeIntegration.PowerPointInfo"/>
  </ds:schemaRefs>
</ds:datastoreItem>
</file>

<file path=customXml/itemProps7.xml><?xml version="1.0" encoding="utf-8"?>
<ds:datastoreItem xmlns:ds="http://schemas.openxmlformats.org/officeDocument/2006/customXml" ds:itemID="{35E91086-07C4-4789-8512-5AFA69840917}">
  <ds:schemaRefs>
    <ds:schemaRef ds:uri="ESRI.ArcGIS.Mapping.OfficeIntegration.PowerPointInfo"/>
  </ds:schemaRefs>
</ds:datastoreItem>
</file>

<file path=customXml/itemProps8.xml><?xml version="1.0" encoding="utf-8"?>
<ds:datastoreItem xmlns:ds="http://schemas.openxmlformats.org/officeDocument/2006/customXml" ds:itemID="{8B94B209-1D7B-45FC-A581-1C6B4B42D225}">
  <ds:schemaRefs>
    <ds:schemaRef ds:uri="ESRI.ArcGIS.Mapping.OfficeIntegration.PowerPointInfo"/>
  </ds:schemaRefs>
</ds:datastoreItem>
</file>

<file path=customXml/itemProps9.xml><?xml version="1.0" encoding="utf-8"?>
<ds:datastoreItem xmlns:ds="http://schemas.openxmlformats.org/officeDocument/2006/customXml" ds:itemID="{B2F4DC86-5584-4588-AE10-6F627F42BA4D}">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7897</TotalTime>
  <Words>906</Words>
  <Application>Microsoft Office PowerPoint</Application>
  <PresentationFormat>Widescreen</PresentationFormat>
  <Paragraphs>81</Paragraphs>
  <Slides>10</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Arial</vt:lpstr>
      <vt:lpstr>Calibri</vt:lpstr>
      <vt:lpstr>Open Sans</vt:lpstr>
      <vt:lpstr>Open Sans Semibold</vt:lpstr>
      <vt:lpstr>OpenSans</vt:lpstr>
      <vt:lpstr>1_Cover</vt:lpstr>
      <vt:lpstr>20_Sections</vt:lpstr>
      <vt:lpstr>21_Sections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European Environment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Europe´s seas</dc:title>
  <dc:creator>Johnny Reker</dc:creator>
  <cp:lastModifiedBy>luka.snoj@tcvodesi.onmicrosoft.com</cp:lastModifiedBy>
  <cp:revision>637</cp:revision>
  <cp:lastPrinted>2019-09-16T12:42:35Z</cp:lastPrinted>
  <dcterms:created xsi:type="dcterms:W3CDTF">2015-10-20T11:41:27Z</dcterms:created>
  <dcterms:modified xsi:type="dcterms:W3CDTF">2020-12-01T09:11:24Z</dcterms:modified>
</cp:coreProperties>
</file>