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664" r:id="rId2"/>
    <p:sldId id="615" r:id="rId3"/>
    <p:sldId id="663" r:id="rId4"/>
    <p:sldId id="598" r:id="rId5"/>
    <p:sldId id="658" r:id="rId6"/>
    <p:sldId id="672" r:id="rId7"/>
    <p:sldId id="670" r:id="rId8"/>
    <p:sldId id="608" r:id="rId9"/>
    <p:sldId id="671" r:id="rId10"/>
    <p:sldId id="634" r:id="rId11"/>
    <p:sldId id="673" r:id="rId12"/>
  </p:sldIdLst>
  <p:sldSz cx="9906000" cy="6858000" type="A4"/>
  <p:notesSz cx="6797675" cy="98742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7E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7E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7E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7E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7E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7E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7E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7E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7E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Kristensen" initials="P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7E"/>
    <a:srgbClr val="F0BF34"/>
    <a:srgbClr val="FAEAA8"/>
    <a:srgbClr val="00CC00"/>
    <a:srgbClr val="66FFFF"/>
    <a:srgbClr val="660066"/>
    <a:srgbClr val="000042"/>
    <a:srgbClr val="0000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4" autoAdjust="0"/>
  </p:normalViewPr>
  <p:slideViewPr>
    <p:cSldViewPr>
      <p:cViewPr varScale="1">
        <p:scale>
          <a:sx n="61" d="100"/>
          <a:sy n="61" d="100"/>
        </p:scale>
        <p:origin x="-534" y="-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66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8222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783"/>
            <a:ext cx="4984750" cy="41767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78" tIns="44543" rIns="90678" bIns="445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860425"/>
            <a:ext cx="4999037" cy="3460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77073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664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Pladsholder til not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6" y="9378824"/>
            <a:ext cx="2945659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F5D872-B3E7-43E9-983B-FDE0CA283DB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52016" y="9380540"/>
            <a:ext cx="2944086" cy="49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8E65238-F641-4918-8209-3D85EED545D6}" type="slidenum">
              <a:rPr lang="en-GB" sz="2400">
                <a:solidFill>
                  <a:srgbClr val="00007E"/>
                </a:solidFill>
                <a:latin typeface="Verdana" pitchFamily="34" charset="0"/>
              </a:rPr>
              <a:pPr/>
              <a:t>3</a:t>
            </a:fld>
            <a:endParaRPr lang="en-GB" sz="2400">
              <a:solidFill>
                <a:srgbClr val="00007E"/>
              </a:solidFill>
              <a:latin typeface="Verdana" pitchFamily="34" charset="0"/>
            </a:endParaRPr>
          </a:p>
        </p:txBody>
      </p:sp>
      <p:sp>
        <p:nvSpPr>
          <p:cNvPr id="1331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1700" y="860425"/>
            <a:ext cx="4995863" cy="34591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Pladsholder til noter 2"/>
          <p:cNvSpPr>
            <a:spLocks noGrp="1"/>
          </p:cNvSpPr>
          <p:nvPr>
            <p:ph type="body" idx="1"/>
          </p:nvPr>
        </p:nvSpPr>
        <p:spPr bwMode="auto">
          <a:xfrm>
            <a:off x="906357" y="4705700"/>
            <a:ext cx="4984962" cy="41776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678" tIns="44543" rIns="90678" bIns="44543" numCol="1" anchor="t" anchorCtr="0" compatLnSpc="1">
            <a:prstTxWarp prst="textNoShape">
              <a:avLst/>
            </a:prstTxWarp>
          </a:bodyPr>
          <a:lstStyle/>
          <a:p>
            <a:pPr defTabSz="762000">
              <a:spcBef>
                <a:spcPct val="0"/>
              </a:spcBef>
            </a:pPr>
            <a:endParaRPr 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378407"/>
            <a:ext cx="2946400" cy="4942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1376A4C-00D6-404C-B7D2-39D3CF78B45E}" type="slidenum">
              <a:rPr lang="en-GB" sz="1200">
                <a:solidFill>
                  <a:schemeClr val="tx1"/>
                </a:solidFill>
                <a:latin typeface="Times New Roman" pitchFamily="18" charset="0"/>
              </a:rPr>
              <a:pPr/>
              <a:t>4</a:t>
            </a:fld>
            <a:endParaRPr lang="en-GB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758825"/>
            <a:ext cx="5270500" cy="36480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712100"/>
            <a:ext cx="4973638" cy="4407330"/>
          </a:xfrm>
          <a:noFill/>
          <a:ln w="9525"/>
        </p:spPr>
        <p:txBody>
          <a:bodyPr/>
          <a:lstStyle/>
          <a:p>
            <a:pPr eaLnBrk="1" hangingPunct="1"/>
            <a:r>
              <a:rPr lang="en-GB" sz="1000" smtClean="0"/>
              <a:t>The intensity of human activities puts the integrity of our ecosystems on risk</a:t>
            </a:r>
          </a:p>
          <a:p>
            <a:pPr eaLnBrk="1" hangingPunct="1">
              <a:spcBef>
                <a:spcPct val="70000"/>
              </a:spcBef>
              <a:buFontTx/>
              <a:buChar char="•"/>
            </a:pPr>
            <a:r>
              <a:rPr lang="en-GB" sz="1000" smtClean="0"/>
              <a:t>However there is not only a competition between nature and human economy; there is also a competition between different human uses and different economic sectors, which might depending on Region and Priorities lead to a different balance.</a:t>
            </a:r>
          </a:p>
          <a:p>
            <a:pPr eaLnBrk="1" hangingPunct="1">
              <a:spcBef>
                <a:spcPct val="70000"/>
              </a:spcBef>
              <a:buFontTx/>
              <a:buChar char="•"/>
            </a:pPr>
            <a:r>
              <a:rPr lang="en-GB" sz="1000" smtClean="0"/>
              <a:t>However, all activities together should not impair the integrity of the natural system regarding water quantity, water quality, and any other functions we could call non-extractive or in-stream benefits (swim in, drive on, retain flood, sediment transport….)</a:t>
            </a:r>
          </a:p>
          <a:p>
            <a:pPr eaLnBrk="1" hangingPunct="1">
              <a:spcBef>
                <a:spcPct val="70000"/>
              </a:spcBef>
              <a:buFontTx/>
              <a:buChar char="•"/>
            </a:pPr>
            <a:r>
              <a:rPr lang="en-GB" sz="1000" smtClean="0"/>
              <a:t>The ecological limit of sustainability could be for example posed with the requirement of good ecological status under the WFD.</a:t>
            </a:r>
          </a:p>
          <a:p>
            <a:pPr eaLnBrk="1" hangingPunct="1">
              <a:spcBef>
                <a:spcPct val="70000"/>
              </a:spcBef>
              <a:buFontTx/>
              <a:buChar char="•"/>
            </a:pPr>
            <a:r>
              <a:rPr lang="en-GB" sz="1000" smtClean="0"/>
              <a:t>We need to find tangible expressions of how to compare the intensity and value of the different elements. – to account for them in cost benefit analyses is so far the most discussed. – </a:t>
            </a:r>
          </a:p>
          <a:p>
            <a:pPr eaLnBrk="1" hangingPunct="1">
              <a:spcBef>
                <a:spcPct val="70000"/>
              </a:spcBef>
              <a:buFontTx/>
              <a:buChar char="•"/>
            </a:pPr>
            <a:r>
              <a:rPr lang="en-GB" sz="1000" smtClean="0"/>
              <a:t>The WFD has with several provisions and elements put focus on the economic aspects end requires the specification also of  environmental and resource costs </a:t>
            </a:r>
          </a:p>
          <a:p>
            <a:pPr eaLnBrk="1" hangingPunct="1">
              <a:spcBef>
                <a:spcPct val="70000"/>
              </a:spcBef>
              <a:buFontTx/>
              <a:buChar char="•"/>
            </a:pPr>
            <a:r>
              <a:rPr lang="en-GB" sz="1000" smtClean="0"/>
              <a:t>The methodology of water accounts given by the Hand book of economic and environmental accounts for water (SEEAW) is developed on a global level, but not yet too much in EU;  EEA is actively working to implement it and promote the integration of water accounting approaches into the water administration governed by the WFD implementation. </a:t>
            </a:r>
          </a:p>
          <a:p>
            <a:pPr eaLnBrk="1" hangingPunct="1">
              <a:buFontTx/>
              <a:buChar char="•"/>
            </a:pPr>
            <a:r>
              <a:rPr lang="en-GB" b="1" smtClean="0"/>
              <a:t>It is not the good ecological status itself that costs, but the way to get there.</a:t>
            </a:r>
          </a:p>
          <a:p>
            <a:pPr eaLnBrk="1" hangingPunct="1">
              <a:spcBef>
                <a:spcPct val="70000"/>
              </a:spcBef>
              <a:buFontTx/>
              <a:buChar char="•"/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122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286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GB" dirty="0" smtClean="0"/>
              <a:t>How to deal with the short term/ long term vision?</a:t>
            </a:r>
          </a:p>
          <a:p>
            <a:pPr marL="171450" indent="-171450">
              <a:buFont typeface="Arial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921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046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664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0633C-68DC-4176-B1A7-4597923DC1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ECE8-504E-4604-91F6-EAC4994177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8C455-AEFB-437B-B227-4D303DA7A5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D8D3E-4C66-4EB3-BF63-14F0ED797D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388C-75C6-4730-9129-030710CA0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ABAA3-0069-428E-8CF7-939D608E36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36576" y="6309319"/>
            <a:ext cx="5384874" cy="41215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da-DK" dirty="0" smtClean="0"/>
              <a:t>Beate Werner       -  Wter Directors; Warsaw; 8./9. 12.2011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AB5E-7DEA-4C07-B7F5-3BC826485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604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9466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57E3B-99E1-4F7A-8E0F-2B8DFF88E6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9570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gradFill rotWithShape="1">
            <a:gsLst>
              <a:gs pos="0">
                <a:srgbClr val="204162"/>
              </a:gs>
              <a:gs pos="100000">
                <a:srgbClr val="68A1B8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" name="AutoShape 1206"/>
          <p:cNvSpPr>
            <a:spLocks noChangeAspect="1" noChangeArrowheads="1" noTextEdit="1"/>
          </p:cNvSpPr>
          <p:nvPr/>
        </p:nvSpPr>
        <p:spPr bwMode="auto">
          <a:xfrm>
            <a:off x="-1547813" y="4286250"/>
            <a:ext cx="140163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54" descr="EEA-logo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155" y="6143626"/>
            <a:ext cx="309906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3352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46875" y="6249988"/>
            <a:ext cx="2911475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228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040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</a:t>
            </a:r>
          </a:p>
          <a:p>
            <a:pPr lvl="2"/>
            <a:r>
              <a:rPr lang="en-GB" smtClean="0"/>
              <a:t>GA	FGA</a:t>
            </a:r>
          </a:p>
          <a:p>
            <a:pPr lvl="2"/>
            <a:endParaRPr lang="en-GB" smtClean="0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247650" y="6400800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87C402B-8EF7-40B1-990B-1BC6B213E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6172200"/>
            <a:ext cx="9906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2" name="TextBox 1"/>
          <p:cNvSpPr txBox="1"/>
          <p:nvPr/>
        </p:nvSpPr>
        <p:spPr>
          <a:xfrm>
            <a:off x="3335981" y="6381328"/>
            <a:ext cx="3345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/>
              <a:t>Eionet WS 2012 Reports;  29./30. March</a:t>
            </a:r>
            <a:endParaRPr lang="en-US" sz="1200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0511" y="6381328"/>
            <a:ext cx="2664297" cy="2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4" r:id="rId7"/>
    <p:sldLayoutId id="2147483915" r:id="rId8"/>
    <p:sldLayoutId id="2147483917" r:id="rId9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7E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00007E"/>
        </a:buClr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lr>
          <a:srgbClr val="00007E"/>
        </a:buClr>
        <a:buChar char="•"/>
        <a:defRPr sz="2400">
          <a:solidFill>
            <a:schemeClr val="tx2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00007E"/>
        </a:buClr>
        <a:buChar char="•"/>
        <a:defRPr sz="2400">
          <a:solidFill>
            <a:schemeClr val="tx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322" y="692153"/>
            <a:ext cx="7487973" cy="35290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sz="1600" dirty="0" smtClean="0"/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GB" b="1" dirty="0" smtClean="0"/>
              <a:t>2012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GB" b="1" dirty="0" smtClean="0"/>
              <a:t>State Of Water Reports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GB" b="1" dirty="0" smtClean="0"/>
              <a:t> Eionet- stakeholder </a:t>
            </a:r>
            <a:r>
              <a:rPr lang="en-GB" b="1" dirty="0" smtClean="0"/>
              <a:t>Workshop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GB" sz="2000" b="1" dirty="0" smtClean="0"/>
              <a:t> --  Synthesis and concluding structure</a:t>
            </a:r>
            <a:endParaRPr lang="en-GB" sz="2000" b="1" dirty="0" smtClean="0"/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GB" sz="2000" b="1" dirty="0" smtClean="0"/>
              <a:t>Beate Werner</a:t>
            </a:r>
            <a:endParaRPr lang="en-GB" sz="2400" b="1" dirty="0" smtClean="0"/>
          </a:p>
        </p:txBody>
      </p:sp>
      <p:pic>
        <p:nvPicPr>
          <p:cNvPr id="4101" name="Picture 3" descr="agrilandscap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406" y="4724400"/>
            <a:ext cx="1638962" cy="1441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4" descr="black grouse-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164" y="4724400"/>
            <a:ext cx="1637242" cy="1441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5" descr="Jitze-trekk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5988"/>
            <a:ext cx="1638962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6" descr="boerin_klei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370" y="4724400"/>
            <a:ext cx="1638961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7" descr="schil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5"/>
          <a:stretch>
            <a:fillRect/>
          </a:stretch>
        </p:blipFill>
        <p:spPr bwMode="auto">
          <a:xfrm>
            <a:off x="3276205" y="4724403"/>
            <a:ext cx="1638961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8" descr="natdevelo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962" y="4724400"/>
            <a:ext cx="1637242" cy="1441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31ECE8-504E-4604-91F6-EAC49941776F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728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Coordination EEA thematic assessments and COM Blueprint 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BAB5E-7DEA-4C07-B7F5-3BC82648506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344261" y="2275989"/>
            <a:ext cx="6767462" cy="287219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178380" y="1843372"/>
            <a:ext cx="0" cy="28504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>
          <a:xfrm>
            <a:off x="5364054" y="1890397"/>
            <a:ext cx="0" cy="2957277"/>
          </a:xfrm>
          <a:prstGeom prst="line">
            <a:avLst/>
          </a:prstGeom>
          <a:noFill/>
          <a:ln w="9525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</p:cxnSp>
      <p:cxnSp>
        <p:nvCxnSpPr>
          <p:cNvPr id="71" name="Straight Connector 70"/>
          <p:cNvCxnSpPr/>
          <p:nvPr/>
        </p:nvCxnSpPr>
        <p:spPr>
          <a:xfrm>
            <a:off x="1344261" y="5123196"/>
            <a:ext cx="6911478" cy="24988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  <a:tailEnd type="stealth" w="lg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72" name="Group 71"/>
          <p:cNvGrpSpPr/>
          <p:nvPr/>
        </p:nvGrpSpPr>
        <p:grpSpPr>
          <a:xfrm>
            <a:off x="1344261" y="4938986"/>
            <a:ext cx="6767462" cy="314766"/>
            <a:chOff x="611560" y="5256587"/>
            <a:chExt cx="6105980" cy="261109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4497183" y="5256587"/>
              <a:ext cx="0" cy="261109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>
            <a:xfrm>
              <a:off x="2831916" y="5256587"/>
              <a:ext cx="0" cy="261109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>
            <a:xfrm>
              <a:off x="1721738" y="5256587"/>
              <a:ext cx="0" cy="261109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>
            <a:xfrm>
              <a:off x="611560" y="5256587"/>
              <a:ext cx="0" cy="261109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>
            <a:xfrm>
              <a:off x="3942094" y="5256587"/>
              <a:ext cx="0" cy="261109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>
            <a:xfrm>
              <a:off x="6162450" y="5256587"/>
              <a:ext cx="0" cy="261109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>
            <a:xfrm>
              <a:off x="3387005" y="5256587"/>
              <a:ext cx="0" cy="261109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>
            <a:xfrm>
              <a:off x="6717540" y="5256587"/>
              <a:ext cx="0" cy="261109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>
            <a:xfrm>
              <a:off x="5052272" y="5256587"/>
              <a:ext cx="0" cy="261109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>
            <a:xfrm>
              <a:off x="5607361" y="5256587"/>
              <a:ext cx="0" cy="261109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>
            <a:xfrm>
              <a:off x="1166649" y="5256587"/>
              <a:ext cx="0" cy="261109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>
            <a:xfrm>
              <a:off x="2276827" y="5256587"/>
              <a:ext cx="0" cy="261109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cxnSp>
        <p:nvCxnSpPr>
          <p:cNvPr id="86" name="Straight Connector 85"/>
          <p:cNvCxnSpPr/>
          <p:nvPr/>
        </p:nvCxnSpPr>
        <p:spPr>
          <a:xfrm>
            <a:off x="2927325" y="2275989"/>
            <a:ext cx="9451" cy="2761274"/>
          </a:xfrm>
          <a:prstGeom prst="line">
            <a:avLst/>
          </a:prstGeom>
          <a:noFill/>
          <a:ln w="9525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</p:cxnSp>
      <p:cxnSp>
        <p:nvCxnSpPr>
          <p:cNvPr id="89" name="Straight Connector 88"/>
          <p:cNvCxnSpPr/>
          <p:nvPr/>
        </p:nvCxnSpPr>
        <p:spPr>
          <a:xfrm>
            <a:off x="4604291" y="2233562"/>
            <a:ext cx="0" cy="2730441"/>
          </a:xfrm>
          <a:prstGeom prst="line">
            <a:avLst/>
          </a:prstGeom>
          <a:noFill/>
          <a:ln w="9525" cap="flat" cmpd="sng" algn="ctr">
            <a:solidFill>
              <a:srgbClr val="9BBB59">
                <a:lumMod val="75000"/>
              </a:srgbClr>
            </a:solidFill>
            <a:prstDash val="soli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3967556" y="1868911"/>
            <a:ext cx="1172932" cy="369332"/>
          </a:xfrm>
          <a:prstGeom prst="rect">
            <a:avLst/>
          </a:prstGeom>
          <a:noFill/>
          <a:ln>
            <a:solidFill>
              <a:srgbClr val="9BBB59">
                <a:lumMod val="75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</a:rPr>
              <a:t>EU H2O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7319635" y="2265810"/>
            <a:ext cx="0" cy="2730441"/>
          </a:xfrm>
          <a:prstGeom prst="line">
            <a:avLst/>
          </a:prstGeom>
          <a:noFill/>
          <a:ln w="9525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6571915" y="1843372"/>
            <a:ext cx="1446437" cy="369332"/>
          </a:xfrm>
          <a:prstGeom prst="rect">
            <a:avLst/>
          </a:prstGeom>
          <a:noFill/>
          <a:ln>
            <a:solidFill>
              <a:srgbClr val="C0504D">
                <a:lumMod val="75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BP +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ImpA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216696" y="1890397"/>
            <a:ext cx="1433113" cy="369332"/>
          </a:xfrm>
          <a:prstGeom prst="rect">
            <a:avLst/>
          </a:prstGeom>
          <a:solidFill>
            <a:schemeClr val="bg1"/>
          </a:solidFill>
          <a:ln>
            <a:solidFill>
              <a:srgbClr val="9BBB59">
                <a:lumMod val="75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</a:rPr>
              <a:t>6th WWF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97" name="Right Arrow 96"/>
          <p:cNvSpPr/>
          <p:nvPr/>
        </p:nvSpPr>
        <p:spPr>
          <a:xfrm>
            <a:off x="1703011" y="2653864"/>
            <a:ext cx="2573330" cy="456940"/>
          </a:xfrm>
          <a:prstGeom prst="rightArrow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Impact assessment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Right Arrow 97"/>
          <p:cNvSpPr/>
          <p:nvPr/>
        </p:nvSpPr>
        <p:spPr>
          <a:xfrm>
            <a:off x="4391883" y="2949031"/>
            <a:ext cx="2104815" cy="456940"/>
          </a:xfrm>
          <a:prstGeom prst="rightArrow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IA - consultation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Right Arrow 98"/>
          <p:cNvSpPr/>
          <p:nvPr/>
        </p:nvSpPr>
        <p:spPr>
          <a:xfrm>
            <a:off x="4727992" y="2425394"/>
            <a:ext cx="2690320" cy="456940"/>
          </a:xfrm>
          <a:prstGeom prst="rightArrow">
            <a:avLst/>
          </a:prstGeom>
          <a:solidFill>
            <a:srgbClr val="C0504D">
              <a:lumMod val="60000"/>
              <a:lumOff val="40000"/>
            </a:srgb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Policy options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2443955" y="3694138"/>
            <a:ext cx="1043976" cy="512037"/>
          </a:xfrm>
          <a:prstGeom prst="ellipse">
            <a:avLst/>
          </a:prstGeom>
          <a:solidFill>
            <a:srgbClr val="F79646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 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4513615" y="3598782"/>
            <a:ext cx="1043976" cy="5120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Hymo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5648643" y="4310501"/>
            <a:ext cx="1043976" cy="512037"/>
          </a:xfrm>
          <a:prstGeom prst="ellipse">
            <a:avLst/>
          </a:prstGeom>
          <a:solidFill>
            <a:srgbClr val="F79646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Vul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5511998" y="3456067"/>
            <a:ext cx="1043976" cy="5120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EcoS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6815579" y="4348179"/>
            <a:ext cx="1043976" cy="512037"/>
          </a:xfrm>
          <a:prstGeom prst="ellipse">
            <a:avLst/>
          </a:prstGeom>
          <a:solidFill>
            <a:srgbClr val="8064A2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8064A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Syn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8064A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8064A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thesis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rgbClr val="8064A2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0592" y="5253287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Jan.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423091" y="5261138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March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6815579" y="5261138"/>
            <a:ext cx="753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Nov.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5010452" y="1196752"/>
            <a:ext cx="1454716" cy="646331"/>
          </a:xfrm>
          <a:prstGeom prst="rect">
            <a:avLst/>
          </a:prstGeom>
          <a:noFill/>
          <a:ln>
            <a:solidFill>
              <a:srgbClr val="9BBB59">
                <a:lumMod val="75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0" dirty="0" smtClean="0">
                <a:solidFill>
                  <a:srgbClr val="9BBB59">
                    <a:lumMod val="75000"/>
                  </a:srgbClr>
                </a:solidFill>
              </a:rPr>
              <a:t>Inf. </a:t>
            </a:r>
            <a:r>
              <a:rPr lang="en-GB" sz="1800" kern="0" dirty="0" smtClean="0">
                <a:solidFill>
                  <a:srgbClr val="9BBB59">
                    <a:lumMod val="75000"/>
                  </a:srgbClr>
                </a:solidFill>
              </a:rPr>
              <a:t>Council</a:t>
            </a:r>
            <a:r>
              <a:rPr lang="en-GB" sz="1600" kern="0" dirty="0" smtClean="0">
                <a:solidFill>
                  <a:srgbClr val="9BBB59">
                    <a:lumMod val="75000"/>
                  </a:srgbClr>
                </a:solidFill>
              </a:rPr>
              <a:t> </a:t>
            </a:r>
            <a:r>
              <a:rPr lang="en-GB" sz="1800" kern="0" dirty="0" smtClean="0">
                <a:solidFill>
                  <a:srgbClr val="9BBB59">
                    <a:lumMod val="75000"/>
                  </a:srgbClr>
                </a:solidFill>
              </a:rPr>
              <a:t>CY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9103" y="5261138"/>
            <a:ext cx="777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June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239489" y="1412776"/>
            <a:ext cx="2637966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da-DK" sz="1800" dirty="0" smtClean="0"/>
              <a:t>EIONET-</a:t>
            </a:r>
            <a:r>
              <a:rPr lang="da-DK" sz="1800" dirty="0" err="1" smtClean="0"/>
              <a:t>review</a:t>
            </a:r>
            <a:r>
              <a:rPr lang="da-DK" sz="1800" dirty="0" smtClean="0"/>
              <a:t> &amp; WS</a:t>
            </a:r>
            <a:endParaRPr lang="en-US" sz="1800" dirty="0"/>
          </a:p>
        </p:txBody>
      </p:sp>
      <p:sp>
        <p:nvSpPr>
          <p:cNvPr id="8" name="Right Brace 7"/>
          <p:cNvSpPr/>
          <p:nvPr/>
        </p:nvSpPr>
        <p:spPr bwMode="auto">
          <a:xfrm rot="16200000">
            <a:off x="2786101" y="4343079"/>
            <a:ext cx="232895" cy="958918"/>
          </a:xfrm>
          <a:prstGeom prst="rightBrace">
            <a:avLst>
              <a:gd name="adj1" fmla="val 44222"/>
              <a:gd name="adj2" fmla="val 50000"/>
            </a:avLst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7E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979" y="5589240"/>
            <a:ext cx="5861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Hymo</a:t>
            </a:r>
            <a:r>
              <a:rPr lang="en-GB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en-GB" sz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Ecostat</a:t>
            </a:r>
            <a:r>
              <a:rPr lang="en-GB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1200" dirty="0" smtClean="0"/>
              <a:t>as technical reports on the web with web announcement  </a:t>
            </a:r>
            <a:br>
              <a:rPr lang="en-GB" sz="1200" dirty="0" smtClean="0"/>
            </a:br>
            <a:r>
              <a:rPr lang="en-GB" sz="1200" dirty="0" smtClean="0">
                <a:solidFill>
                  <a:srgbClr val="FF9900"/>
                </a:solidFill>
              </a:rPr>
              <a:t>RE, </a:t>
            </a:r>
            <a:r>
              <a:rPr lang="en-GB" sz="1200" dirty="0" err="1" smtClean="0">
                <a:solidFill>
                  <a:srgbClr val="FF9900"/>
                </a:solidFill>
              </a:rPr>
              <a:t>Vul</a:t>
            </a:r>
            <a:r>
              <a:rPr lang="en-GB" sz="1200" dirty="0" smtClean="0">
                <a:solidFill>
                  <a:srgbClr val="FF9900"/>
                </a:solidFill>
              </a:rPr>
              <a:t> and </a:t>
            </a:r>
            <a:r>
              <a:rPr lang="en-GB" sz="1200" dirty="0" err="1" smtClean="0">
                <a:solidFill>
                  <a:srgbClr val="FF9900"/>
                </a:solidFill>
              </a:rPr>
              <a:t>Syn</a:t>
            </a:r>
            <a:r>
              <a:rPr lang="en-GB" sz="1200" dirty="0" smtClean="0">
                <a:solidFill>
                  <a:srgbClr val="FF9900"/>
                </a:solidFill>
              </a:rPr>
              <a:t> </a:t>
            </a:r>
            <a:r>
              <a:rPr lang="en-GB" sz="1200" dirty="0" smtClean="0"/>
              <a:t>as full EEA reports printed and launched;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60275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322" y="692153"/>
            <a:ext cx="7487973" cy="35290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sz="16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sz="16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b="1" dirty="0" smtClean="0"/>
              <a:t>Thank you for you attention</a:t>
            </a:r>
          </a:p>
        </p:txBody>
      </p:sp>
      <p:pic>
        <p:nvPicPr>
          <p:cNvPr id="4101" name="Picture 3" descr="agrilandscap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406" y="4724400"/>
            <a:ext cx="1638962" cy="1441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4" descr="black grouse-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164" y="4724400"/>
            <a:ext cx="1637242" cy="1441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5" descr="Jitze-trekk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5988"/>
            <a:ext cx="1638962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6" descr="boerin_klei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370" y="4724400"/>
            <a:ext cx="1638961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7" descr="schild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5"/>
          <a:stretch>
            <a:fillRect/>
          </a:stretch>
        </p:blipFill>
        <p:spPr bwMode="auto">
          <a:xfrm>
            <a:off x="3276205" y="4724403"/>
            <a:ext cx="1638961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8" descr="natdevelo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962" y="4724400"/>
            <a:ext cx="1637242" cy="1441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31ECE8-504E-4604-91F6-EAC49941776F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52" y="2391010"/>
            <a:ext cx="3624754" cy="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763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4880992" y="1196752"/>
            <a:ext cx="4176464" cy="39604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00007E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16496" y="1196752"/>
            <a:ext cx="4406074" cy="3960440"/>
          </a:xfrm>
          <a:prstGeom prst="rect">
            <a:avLst/>
          </a:prstGeom>
          <a:solidFill>
            <a:srgbClr val="FAEAA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00007E"/>
              </a:solidFill>
              <a:effectLst/>
              <a:latin typeface="Verdana" pitchFamily="34" charset="0"/>
            </a:endParaRP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a-DK" dirty="0" smtClean="0"/>
              <a:t>Water 2012 – suit of assessments</a:t>
            </a:r>
            <a:endParaRPr lang="en-GB" dirty="0" smtClean="0"/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44488" y="1412776"/>
            <a:ext cx="4449762" cy="4114800"/>
          </a:xfrm>
        </p:spPr>
        <p:txBody>
          <a:bodyPr/>
          <a:lstStyle/>
          <a:p>
            <a:pPr indent="-347663" eaLnBrk="1" hangingPunct="1">
              <a:lnSpc>
                <a:spcPts val="2400"/>
              </a:lnSpc>
              <a:spcAft>
                <a:spcPts val="1200"/>
              </a:spcAft>
            </a:pPr>
            <a:r>
              <a:rPr lang="en-GB" sz="2000" dirty="0"/>
              <a:t>Water resources and </a:t>
            </a:r>
            <a:r>
              <a:rPr lang="en-GB" sz="2000" dirty="0" smtClean="0"/>
              <a:t>efficiency</a:t>
            </a:r>
            <a:r>
              <a:rPr lang="en-GB" sz="2000" dirty="0"/>
              <a:t>; water economics;</a:t>
            </a:r>
          </a:p>
          <a:p>
            <a:pPr indent="-347663" eaLnBrk="1" hangingPunct="1">
              <a:lnSpc>
                <a:spcPts val="2400"/>
              </a:lnSpc>
              <a:spcAft>
                <a:spcPts val="1200"/>
              </a:spcAft>
            </a:pPr>
            <a:r>
              <a:rPr lang="en-GB" sz="2000" dirty="0" smtClean="0"/>
              <a:t>Hydromorphology, state and pressures; </a:t>
            </a:r>
          </a:p>
          <a:p>
            <a:pPr indent="-347663" eaLnBrk="1" hangingPunct="1">
              <a:lnSpc>
                <a:spcPts val="2400"/>
              </a:lnSpc>
              <a:spcAft>
                <a:spcPts val="1200"/>
              </a:spcAft>
            </a:pPr>
            <a:r>
              <a:rPr lang="en-GB" sz="2000" dirty="0"/>
              <a:t>Water and vulnerability </a:t>
            </a:r>
            <a:r>
              <a:rPr lang="en-GB" sz="2000" dirty="0" smtClean="0"/>
              <a:t>(WS&amp;D, </a:t>
            </a:r>
            <a:r>
              <a:rPr lang="en-GB" sz="2000" dirty="0"/>
              <a:t>floods;)</a:t>
            </a:r>
          </a:p>
          <a:p>
            <a:pPr indent="-347663" eaLnBrk="1" hangingPunct="1">
              <a:lnSpc>
                <a:spcPts val="2400"/>
              </a:lnSpc>
              <a:spcAft>
                <a:spcPts val="1200"/>
              </a:spcAft>
            </a:pPr>
            <a:r>
              <a:rPr lang="en-GB" sz="2000" dirty="0" smtClean="0"/>
              <a:t>Freshwater status, biodiversity and related pressures;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80992" y="1186408"/>
            <a:ext cx="4536504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smtClean="0">
                <a:solidFill>
                  <a:schemeClr val="accent6">
                    <a:lumMod val="75000"/>
                  </a:schemeClr>
                </a:solidFill>
              </a:rPr>
              <a:t>Other EEA reports</a:t>
            </a:r>
            <a:endParaRPr lang="en-GB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r>
              <a:rPr lang="en-GB" sz="2000" dirty="0"/>
              <a:t>2011 Chemicals report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r>
              <a:rPr lang="en-GB" sz="2000" dirty="0"/>
              <a:t>2012 Bathing water </a:t>
            </a:r>
            <a:r>
              <a:rPr lang="en-GB" sz="2000" dirty="0" smtClean="0"/>
              <a:t>report</a:t>
            </a:r>
            <a:endParaRPr lang="en-GB" sz="2000" dirty="0"/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r>
              <a:rPr lang="da-DK" sz="2000" dirty="0" err="1" smtClean="0"/>
              <a:t>Coastal</a:t>
            </a:r>
            <a:r>
              <a:rPr lang="da-DK" sz="2000" dirty="0" smtClean="0"/>
              <a:t> report</a:t>
            </a:r>
            <a:endParaRPr lang="en-GB" sz="2000" dirty="0" smtClean="0"/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r>
              <a:rPr lang="en-GB" sz="2000" dirty="0" smtClean="0"/>
              <a:t>Climate Change impact  indicator report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</a:pPr>
            <a:r>
              <a:rPr lang="en-GB" sz="2000" dirty="0" smtClean="0"/>
              <a:t>Urban adaptation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GB" sz="2000" dirty="0" smtClean="0"/>
              <a:t>Cohesion fund report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&amp; Results from different COM contracts on resource efficiency and scenarios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57E3B-99E1-4F7A-8E0F-2B8DFF88E6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272480" y="5042794"/>
            <a:ext cx="9274596" cy="978494"/>
            <a:chOff x="704528" y="5042794"/>
            <a:chExt cx="8842548" cy="978494"/>
          </a:xfrm>
        </p:grpSpPr>
        <p:sp>
          <p:nvSpPr>
            <p:cNvPr id="3" name="TextBox 2"/>
            <p:cNvSpPr txBox="1"/>
            <p:nvPr/>
          </p:nvSpPr>
          <p:spPr>
            <a:xfrm>
              <a:off x="1928664" y="5559623"/>
              <a:ext cx="62279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 smtClean="0">
                  <a:solidFill>
                    <a:srgbClr val="C00000"/>
                  </a:solidFill>
                </a:rPr>
                <a:t>Synthesis – integrated assessment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4" name="Left Brace 3"/>
            <p:cNvSpPr/>
            <p:nvPr/>
          </p:nvSpPr>
          <p:spPr bwMode="auto">
            <a:xfrm rot="16200000">
              <a:off x="4816575" y="930747"/>
              <a:ext cx="618454" cy="8842548"/>
            </a:xfrm>
            <a:prstGeom prst="leftBrace">
              <a:avLst>
                <a:gd name="adj1" fmla="val 96463"/>
                <a:gd name="adj2" fmla="val 49470"/>
              </a:avLst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7E"/>
                </a:solidFill>
                <a:effectLst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2813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1"/>
          <p:cNvSpPr txBox="1">
            <a:spLocks noGrp="1"/>
          </p:cNvSpPr>
          <p:nvPr/>
        </p:nvSpPr>
        <p:spPr bwMode="auto">
          <a:xfrm>
            <a:off x="-247650" y="6400800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717BF02E-CB5E-47AF-B68F-E7D8E394816E}" type="slidenum">
              <a:rPr lang="en-GB" sz="1000" b="1">
                <a:solidFill>
                  <a:srgbClr val="1F497D"/>
                </a:solidFill>
                <a:latin typeface="Verdana" pitchFamily="34" charset="0"/>
              </a:rPr>
              <a:pPr algn="r"/>
              <a:t>3</a:t>
            </a:fld>
            <a:endParaRPr lang="en-GB" sz="1000" b="1" dirty="0">
              <a:solidFill>
                <a:srgbClr val="1F497D"/>
              </a:solidFill>
              <a:latin typeface="Verdana" pitchFamily="34" charset="0"/>
            </a:endParaRPr>
          </a:p>
        </p:txBody>
      </p:sp>
      <p:sp>
        <p:nvSpPr>
          <p:cNvPr id="6147" name="Pyr1"/>
          <p:cNvSpPr>
            <a:spLocks noEditPoints="1" noChangeArrowheads="1"/>
          </p:cNvSpPr>
          <p:nvPr/>
        </p:nvSpPr>
        <p:spPr bwMode="auto">
          <a:xfrm>
            <a:off x="3819895" y="184150"/>
            <a:ext cx="1749028" cy="14160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5400 w 21600"/>
              <a:gd name="T10" fmla="*/ 11802 h 21600"/>
              <a:gd name="T11" fmla="*/ 16200 w 21600"/>
              <a:gd name="T12" fmla="*/ 20598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2000" b="1" dirty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>Blueprint</a:t>
            </a:r>
            <a:endParaRPr lang="en-GB" sz="1800" b="1" dirty="0">
              <a:solidFill>
                <a:srgbClr val="00007E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de-DE" sz="2000" dirty="0">
              <a:solidFill>
                <a:srgbClr val="00007E"/>
              </a:solidFill>
              <a:latin typeface="Verdana" pitchFamily="34" charset="0"/>
            </a:endParaRPr>
          </a:p>
          <a:p>
            <a:pPr algn="ctr"/>
            <a:endParaRPr lang="en-GB" sz="2000" dirty="0">
              <a:solidFill>
                <a:srgbClr val="00007E"/>
              </a:solidFill>
              <a:latin typeface="Verdana" pitchFamily="34" charset="0"/>
            </a:endParaRPr>
          </a:p>
        </p:txBody>
      </p:sp>
      <p:sp>
        <p:nvSpPr>
          <p:cNvPr id="6148" name="Pyr2"/>
          <p:cNvSpPr>
            <a:spLocks noEditPoints="1" noChangeArrowheads="1"/>
          </p:cNvSpPr>
          <p:nvPr/>
        </p:nvSpPr>
        <p:spPr bwMode="auto">
          <a:xfrm>
            <a:off x="2820169" y="1600201"/>
            <a:ext cx="3764625" cy="14859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789 w 21600"/>
              <a:gd name="T13" fmla="*/ 508 h 21600"/>
              <a:gd name="T14" fmla="*/ 15811 w 21600"/>
              <a:gd name="T15" fmla="*/ 2109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787" y="0"/>
                </a:moveTo>
                <a:lnTo>
                  <a:pt x="15812" y="0"/>
                </a:lnTo>
                <a:lnTo>
                  <a:pt x="21600" y="21600"/>
                </a:lnTo>
                <a:lnTo>
                  <a:pt x="0" y="21600"/>
                </a:lnTo>
                <a:lnTo>
                  <a:pt x="5787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 dirty="0">
              <a:solidFill>
                <a:srgbClr val="00007E"/>
              </a:solidFill>
              <a:latin typeface="Verdana" pitchFamily="34" charset="0"/>
            </a:endParaRPr>
          </a:p>
          <a:p>
            <a:r>
              <a:rPr lang="da-DK" sz="2000" b="1" dirty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>Blueprint</a:t>
            </a:r>
            <a:r>
              <a:rPr lang="da-DK" sz="2000" dirty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> impact assessment</a:t>
            </a:r>
          </a:p>
        </p:txBody>
      </p:sp>
      <p:sp>
        <p:nvSpPr>
          <p:cNvPr id="6149" name="Pyr3"/>
          <p:cNvSpPr>
            <a:spLocks noEditPoints="1" noChangeArrowheads="1"/>
          </p:cNvSpPr>
          <p:nvPr/>
        </p:nvSpPr>
        <p:spPr bwMode="auto">
          <a:xfrm>
            <a:off x="1823097" y="3086101"/>
            <a:ext cx="5764742" cy="148431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290 w 21600"/>
              <a:gd name="T13" fmla="*/ 508 h 21600"/>
              <a:gd name="T14" fmla="*/ 16310 w 21600"/>
              <a:gd name="T15" fmla="*/ 2109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3768" y="0"/>
                </a:moveTo>
                <a:lnTo>
                  <a:pt x="17831" y="0"/>
                </a:lnTo>
                <a:lnTo>
                  <a:pt x="21600" y="21600"/>
                </a:lnTo>
                <a:lnTo>
                  <a:pt x="0" y="21600"/>
                </a:lnTo>
                <a:lnTo>
                  <a:pt x="3768" y="0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87313" algn="l"/>
              </a:tabLst>
            </a:pPr>
            <a:r>
              <a:rPr lang="en-US" sz="1800" dirty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>Synthesis </a:t>
            </a:r>
            <a:br>
              <a:rPr lang="en-US" sz="1800" dirty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b="1" dirty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>2012 EEA report</a:t>
            </a:r>
            <a:r>
              <a:rPr lang="en-US" sz="1800" dirty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>linking thematic assessments  in strategic perspective</a:t>
            </a:r>
          </a:p>
        </p:txBody>
      </p:sp>
      <p:sp>
        <p:nvSpPr>
          <p:cNvPr id="6150" name="Pyr4"/>
          <p:cNvSpPr>
            <a:spLocks noEditPoints="1" noChangeArrowheads="1"/>
          </p:cNvSpPr>
          <p:nvPr/>
        </p:nvSpPr>
        <p:spPr bwMode="auto">
          <a:xfrm>
            <a:off x="818622" y="4562475"/>
            <a:ext cx="7800975" cy="148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284 w 21600"/>
              <a:gd name="T13" fmla="*/ 508 h 21600"/>
              <a:gd name="T14" fmla="*/ 17312 w 21600"/>
              <a:gd name="T15" fmla="*/ 2109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793" y="0"/>
                </a:moveTo>
                <a:lnTo>
                  <a:pt x="18806" y="0"/>
                </a:lnTo>
                <a:lnTo>
                  <a:pt x="21600" y="21600"/>
                </a:lnTo>
                <a:lnTo>
                  <a:pt x="0" y="21600"/>
                </a:lnTo>
                <a:lnTo>
                  <a:pt x="2793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2000" b="1" dirty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>EEA 2012 water report </a:t>
            </a:r>
            <a:r>
              <a:rPr lang="en-GB" sz="2000" dirty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000" dirty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dirty="0" smtClean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> 4 “Thematic </a:t>
            </a:r>
            <a:r>
              <a:rPr lang="en-GB" sz="2000" dirty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>assessments” </a:t>
            </a:r>
            <a:r>
              <a:rPr lang="en-GB" sz="2000" dirty="0" smtClean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> details </a:t>
            </a:r>
            <a:r>
              <a:rPr lang="en-GB" sz="2000" dirty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>of evaluation WFD, </a:t>
            </a:r>
            <a:r>
              <a:rPr lang="en-GB" sz="2000" dirty="0" smtClean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>state/pressures, </a:t>
            </a:r>
            <a:r>
              <a:rPr lang="en-GB" sz="2000" dirty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>WS&amp;D, CC </a:t>
            </a:r>
            <a:r>
              <a:rPr lang="en-GB" sz="2000" dirty="0" smtClean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>adaptation, </a:t>
            </a:r>
            <a:r>
              <a:rPr lang="en-GB" sz="2000" dirty="0" err="1" smtClean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>Wa</a:t>
            </a:r>
            <a:r>
              <a:rPr lang="en-GB" sz="2000" dirty="0" smtClean="0">
                <a:solidFill>
                  <a:srgbClr val="00007E"/>
                </a:solidFill>
                <a:latin typeface="Arial" pitchFamily="34" charset="0"/>
                <a:cs typeface="Arial" pitchFamily="34" charset="0"/>
              </a:rPr>
              <a:t> Accounts </a:t>
            </a:r>
            <a:endParaRPr lang="en-GB" sz="2000" dirty="0">
              <a:solidFill>
                <a:srgbClr val="00007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Line 17"/>
          <p:cNvSpPr>
            <a:spLocks noChangeShapeType="1"/>
          </p:cNvSpPr>
          <p:nvPr/>
        </p:nvSpPr>
        <p:spPr bwMode="auto">
          <a:xfrm>
            <a:off x="350839" y="3068638"/>
            <a:ext cx="9126935" cy="0"/>
          </a:xfrm>
          <a:prstGeom prst="line">
            <a:avLst/>
          </a:prstGeom>
          <a:noFill/>
          <a:ln w="38100">
            <a:solidFill>
              <a:srgbClr val="0051B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Rectangle 18"/>
          <p:cNvSpPr>
            <a:spLocks noChangeArrowheads="1"/>
          </p:cNvSpPr>
          <p:nvPr/>
        </p:nvSpPr>
        <p:spPr bwMode="auto">
          <a:xfrm>
            <a:off x="741231" y="2060575"/>
            <a:ext cx="148074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GB" sz="2400">
                <a:solidFill>
                  <a:srgbClr val="00007E"/>
                </a:solidFill>
                <a:latin typeface="Verdana" pitchFamily="34" charset="0"/>
              </a:rPr>
              <a:t>DG ENV</a:t>
            </a:r>
          </a:p>
        </p:txBody>
      </p:sp>
      <p:sp>
        <p:nvSpPr>
          <p:cNvPr id="6153" name="AutoShape 20"/>
          <p:cNvSpPr>
            <a:spLocks noChangeArrowheads="1"/>
          </p:cNvSpPr>
          <p:nvPr/>
        </p:nvSpPr>
        <p:spPr bwMode="auto">
          <a:xfrm>
            <a:off x="507341" y="1052513"/>
            <a:ext cx="311282" cy="1943100"/>
          </a:xfrm>
          <a:prstGeom prst="upArrow">
            <a:avLst>
              <a:gd name="adj1" fmla="val 50000"/>
              <a:gd name="adj2" fmla="val 183149"/>
            </a:avLst>
          </a:prstGeom>
          <a:solidFill>
            <a:srgbClr val="D8EBB3"/>
          </a:solidFill>
          <a:ln w="9525" algn="ctr">
            <a:solidFill>
              <a:srgbClr val="CC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 sz="2400">
              <a:solidFill>
                <a:srgbClr val="00007E"/>
              </a:solidFill>
              <a:latin typeface="Verdana" pitchFamily="34" charset="0"/>
            </a:endParaRPr>
          </a:p>
        </p:txBody>
      </p:sp>
      <p:sp>
        <p:nvSpPr>
          <p:cNvPr id="6154" name="Text Box 21"/>
          <p:cNvSpPr txBox="1">
            <a:spLocks noChangeArrowheads="1"/>
          </p:cNvSpPr>
          <p:nvPr/>
        </p:nvSpPr>
        <p:spPr bwMode="auto">
          <a:xfrm>
            <a:off x="271728" y="4149728"/>
            <a:ext cx="782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>
                <a:solidFill>
                  <a:srgbClr val="00007E"/>
                </a:solidFill>
                <a:latin typeface="Verdana" pitchFamily="34" charset="0"/>
              </a:rPr>
              <a:t>EEA</a:t>
            </a:r>
          </a:p>
        </p:txBody>
      </p:sp>
      <p:sp>
        <p:nvSpPr>
          <p:cNvPr id="6155" name="AutoShape 23"/>
          <p:cNvSpPr>
            <a:spLocks noChangeArrowheads="1"/>
          </p:cNvSpPr>
          <p:nvPr/>
        </p:nvSpPr>
        <p:spPr bwMode="auto">
          <a:xfrm rot="8983562">
            <a:off x="6937641" y="965200"/>
            <a:ext cx="1905529" cy="4408488"/>
          </a:xfrm>
          <a:prstGeom prst="curvedRightArrow">
            <a:avLst>
              <a:gd name="adj1" fmla="val 7438"/>
              <a:gd name="adj2" fmla="val 65153"/>
              <a:gd name="adj3" fmla="val 28569"/>
            </a:avLst>
          </a:prstGeom>
          <a:solidFill>
            <a:srgbClr val="F8F56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 sz="2400">
              <a:solidFill>
                <a:srgbClr val="00007E"/>
              </a:solidFill>
              <a:latin typeface="Verdana" pitchFamily="34" charset="0"/>
            </a:endParaRPr>
          </a:p>
        </p:txBody>
      </p:sp>
      <p:sp>
        <p:nvSpPr>
          <p:cNvPr id="6156" name="AutoShape 24"/>
          <p:cNvSpPr>
            <a:spLocks noChangeArrowheads="1"/>
          </p:cNvSpPr>
          <p:nvPr/>
        </p:nvSpPr>
        <p:spPr bwMode="auto">
          <a:xfrm rot="12762953" flipH="1">
            <a:off x="2612366" y="188913"/>
            <a:ext cx="1028435" cy="3173412"/>
          </a:xfrm>
          <a:prstGeom prst="curvedRightArrow">
            <a:avLst>
              <a:gd name="adj1" fmla="val 9920"/>
              <a:gd name="adj2" fmla="val 86898"/>
              <a:gd name="adj3" fmla="val 28569"/>
            </a:avLst>
          </a:prstGeom>
          <a:solidFill>
            <a:srgbClr val="FFE63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 sz="2400">
              <a:solidFill>
                <a:srgbClr val="00007E"/>
              </a:solidFill>
              <a:latin typeface="Verdana" pitchFamily="34" charset="0"/>
            </a:endParaRPr>
          </a:p>
        </p:txBody>
      </p:sp>
      <p:sp>
        <p:nvSpPr>
          <p:cNvPr id="6157" name="AutoShape 25"/>
          <p:cNvSpPr>
            <a:spLocks noChangeArrowheads="1"/>
          </p:cNvSpPr>
          <p:nvPr/>
        </p:nvSpPr>
        <p:spPr bwMode="auto">
          <a:xfrm>
            <a:off x="1209016" y="3141663"/>
            <a:ext cx="311282" cy="1943100"/>
          </a:xfrm>
          <a:prstGeom prst="upArrow">
            <a:avLst>
              <a:gd name="adj1" fmla="val 50000"/>
              <a:gd name="adj2" fmla="val 183149"/>
            </a:avLst>
          </a:prstGeom>
          <a:solidFill>
            <a:srgbClr val="FFFFCC"/>
          </a:solidFill>
          <a:ln w="9525" algn="ctr">
            <a:solidFill>
              <a:srgbClr val="FFE63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 sz="2400">
              <a:solidFill>
                <a:srgbClr val="00007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521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3"/>
          <p:cNvGrpSpPr>
            <a:grpSpLocks/>
          </p:cNvGrpSpPr>
          <p:nvPr/>
        </p:nvGrpSpPr>
        <p:grpSpPr bwMode="auto">
          <a:xfrm>
            <a:off x="272480" y="1190625"/>
            <a:ext cx="6784975" cy="4389438"/>
            <a:chOff x="593725" y="1190625"/>
            <a:chExt cx="6262688" cy="4389438"/>
          </a:xfrm>
        </p:grpSpPr>
        <p:grpSp>
          <p:nvGrpSpPr>
            <p:cNvPr id="21524" name="Group 20"/>
            <p:cNvGrpSpPr>
              <a:grpSpLocks/>
            </p:cNvGrpSpPr>
            <p:nvPr/>
          </p:nvGrpSpPr>
          <p:grpSpPr bwMode="auto">
            <a:xfrm>
              <a:off x="2287588" y="1190625"/>
              <a:ext cx="4568825" cy="4389438"/>
              <a:chOff x="2287588" y="1190625"/>
              <a:chExt cx="4568825" cy="4389438"/>
            </a:xfrm>
          </p:grpSpPr>
          <p:sp>
            <p:nvSpPr>
              <p:cNvPr id="21526" name="Oval 3"/>
              <p:cNvSpPr>
                <a:spLocks noChangeArrowheads="1"/>
              </p:cNvSpPr>
              <p:nvPr/>
            </p:nvSpPr>
            <p:spPr bwMode="auto">
              <a:xfrm>
                <a:off x="2287588" y="1190625"/>
                <a:ext cx="4568825" cy="4389438"/>
              </a:xfrm>
              <a:prstGeom prst="ellipse">
                <a:avLst/>
              </a:prstGeom>
              <a:solidFill>
                <a:srgbClr val="A9E7E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da-DK"/>
              </a:p>
            </p:txBody>
          </p:sp>
          <p:sp>
            <p:nvSpPr>
              <p:cNvPr id="1095685" name="Oval 5"/>
              <p:cNvSpPr>
                <a:spLocks noChangeArrowheads="1"/>
              </p:cNvSpPr>
              <p:nvPr/>
            </p:nvSpPr>
            <p:spPr bwMode="auto">
              <a:xfrm>
                <a:off x="3068615" y="1985963"/>
                <a:ext cx="2946717" cy="2825750"/>
              </a:xfrm>
              <a:prstGeom prst="ellipse">
                <a:avLst/>
              </a:prstGeom>
              <a:noFill/>
              <a:ln w="28575">
                <a:solidFill>
                  <a:srgbClr val="00007E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1095684" name="Text Box 4"/>
            <p:cNvSpPr txBox="1">
              <a:spLocks noChangeArrowheads="1"/>
            </p:cNvSpPr>
            <p:nvPr/>
          </p:nvSpPr>
          <p:spPr bwMode="auto">
            <a:xfrm>
              <a:off x="593725" y="1758950"/>
              <a:ext cx="1562009" cy="954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800" b="1" dirty="0">
                  <a:solidFill>
                    <a:srgbClr val="A9E7E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Natural</a:t>
              </a:r>
              <a:br>
                <a:rPr lang="en-GB" sz="2800" b="1" dirty="0">
                  <a:solidFill>
                    <a:srgbClr val="A9E7E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</a:br>
              <a:r>
                <a:rPr lang="en-GB" sz="2800" b="1" dirty="0">
                  <a:solidFill>
                    <a:srgbClr val="A9E7E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system</a:t>
              </a:r>
            </a:p>
          </p:txBody>
        </p:sp>
      </p:grp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95300" y="6245225"/>
            <a:ext cx="2311400" cy="476250"/>
          </a:xfrm>
          <a:noFill/>
        </p:spPr>
        <p:txBody>
          <a:bodyPr/>
          <a:lstStyle/>
          <a:p>
            <a:pPr algn="l"/>
            <a:r>
              <a:rPr lang="en-GB" sz="900" b="0" dirty="0" smtClean="0">
                <a:solidFill>
                  <a:schemeClr val="accent2"/>
                </a:solidFill>
              </a:rPr>
              <a:t>Slide </a:t>
            </a:r>
            <a:fld id="{DDBBCC8D-4456-4E7A-BE45-2AC431D33507}" type="slidenum">
              <a:rPr lang="en-GB" b="0" smtClean="0">
                <a:solidFill>
                  <a:schemeClr val="accent2"/>
                </a:solidFill>
              </a:rPr>
              <a:pPr algn="l"/>
              <a:t>4</a:t>
            </a:fld>
            <a:endParaRPr lang="en-GB" b="0" dirty="0" smtClean="0">
              <a:solidFill>
                <a:schemeClr val="accent2"/>
              </a:solidFill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755704" y="4433889"/>
            <a:ext cx="3662027" cy="1631216"/>
            <a:chOff x="5654567" y="4724325"/>
            <a:chExt cx="3380868" cy="1631502"/>
          </a:xfrm>
        </p:grpSpPr>
        <p:sp>
          <p:nvSpPr>
            <p:cNvPr id="21522" name="Line 6"/>
            <p:cNvSpPr>
              <a:spLocks noChangeShapeType="1"/>
            </p:cNvSpPr>
            <p:nvPr/>
          </p:nvSpPr>
          <p:spPr bwMode="auto">
            <a:xfrm>
              <a:off x="5654567" y="4724325"/>
              <a:ext cx="901808" cy="628724"/>
            </a:xfrm>
            <a:prstGeom prst="line">
              <a:avLst/>
            </a:prstGeom>
            <a:noFill/>
            <a:ln w="19050">
              <a:solidFill>
                <a:srgbClr val="00007E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95687" name="Text Box 7"/>
            <p:cNvSpPr txBox="1">
              <a:spLocks noChangeArrowheads="1"/>
            </p:cNvSpPr>
            <p:nvPr/>
          </p:nvSpPr>
          <p:spPr bwMode="auto">
            <a:xfrm>
              <a:off x="6588164" y="4724325"/>
              <a:ext cx="2447271" cy="1631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Sustainability </a:t>
              </a:r>
              <a:br>
                <a:rPr lang="en-GB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</a:br>
              <a:r>
                <a:rPr lang="en-GB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thresholds; e.g.</a:t>
              </a:r>
              <a:endPara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defRPr/>
              </a:pPr>
              <a:r>
                <a:rPr lang="en-GB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Good Ecological</a:t>
              </a:r>
              <a:br>
                <a:rPr lang="en-GB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</a:br>
              <a:r>
                <a:rPr lang="en-GB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Status (WFD</a:t>
              </a:r>
              <a:r>
                <a:rPr lang="en-GB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),</a:t>
              </a:r>
              <a:r>
                <a:rPr lang="en-GB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/>
              </a:r>
              <a:br>
                <a:rPr lang="en-GB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</a:br>
              <a:r>
                <a:rPr lang="en-GB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environmental flow</a:t>
              </a:r>
            </a:p>
          </p:txBody>
        </p:sp>
      </p:grpSp>
      <p:sp>
        <p:nvSpPr>
          <p:cNvPr id="21511" name="Text Box 14"/>
          <p:cNvSpPr txBox="1">
            <a:spLocks noChangeArrowheads="1"/>
          </p:cNvSpPr>
          <p:nvPr/>
        </p:nvSpPr>
        <p:spPr bwMode="auto">
          <a:xfrm>
            <a:off x="228600" y="5818188"/>
            <a:ext cx="59367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smtClean="0">
                <a:solidFill>
                  <a:srgbClr val="004F76"/>
                </a:solidFill>
              </a:rPr>
              <a:t>EEA, Modified </a:t>
            </a:r>
            <a:r>
              <a:rPr lang="en-GB" sz="1200" dirty="0">
                <a:solidFill>
                  <a:srgbClr val="004F76"/>
                </a:solidFill>
              </a:rPr>
              <a:t>after S. </a:t>
            </a:r>
            <a:r>
              <a:rPr lang="en-GB" sz="1200" dirty="0" err="1">
                <a:solidFill>
                  <a:srgbClr val="004F76"/>
                </a:solidFill>
              </a:rPr>
              <a:t>Postel</a:t>
            </a:r>
            <a:r>
              <a:rPr lang="en-GB" sz="1200" dirty="0">
                <a:solidFill>
                  <a:srgbClr val="004F76"/>
                </a:solidFill>
              </a:rPr>
              <a:t> / Natural Resources Forum 27 (2003); 89-98</a:t>
            </a:r>
          </a:p>
        </p:txBody>
      </p:sp>
      <p:sp>
        <p:nvSpPr>
          <p:cNvPr id="1095688" name="Oval 8"/>
          <p:cNvSpPr>
            <a:spLocks noChangeArrowheads="1"/>
          </p:cNvSpPr>
          <p:nvPr/>
        </p:nvSpPr>
        <p:spPr bwMode="auto">
          <a:xfrm>
            <a:off x="3279205" y="2286000"/>
            <a:ext cx="1041400" cy="9620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Trans-</a:t>
            </a:r>
          </a:p>
          <a:p>
            <a:pPr algn="ctr">
              <a:defRPr/>
            </a:pPr>
            <a:r>
              <a:rPr lang="en-G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port</a:t>
            </a:r>
          </a:p>
        </p:txBody>
      </p:sp>
      <p:sp>
        <p:nvSpPr>
          <p:cNvPr id="1095689" name="Oval 9"/>
          <p:cNvSpPr>
            <a:spLocks noChangeArrowheads="1"/>
          </p:cNvSpPr>
          <p:nvPr/>
        </p:nvSpPr>
        <p:spPr bwMode="auto">
          <a:xfrm>
            <a:off x="4417442" y="2195513"/>
            <a:ext cx="1208088" cy="105251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Agri</a:t>
            </a:r>
            <a:r>
              <a:rPr lang="en-G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br>
              <a:rPr lang="en-G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culture</a:t>
            </a:r>
          </a:p>
        </p:txBody>
      </p:sp>
      <p:sp>
        <p:nvSpPr>
          <p:cNvPr id="1095690" name="Oval 10"/>
          <p:cNvSpPr>
            <a:spLocks noChangeArrowheads="1"/>
          </p:cNvSpPr>
          <p:nvPr/>
        </p:nvSpPr>
        <p:spPr bwMode="auto">
          <a:xfrm>
            <a:off x="4973067" y="3128963"/>
            <a:ext cx="1041400" cy="9620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Indus-</a:t>
            </a:r>
            <a:br>
              <a:rPr lang="en-GB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tries</a:t>
            </a:r>
          </a:p>
        </p:txBody>
      </p:sp>
      <p:sp>
        <p:nvSpPr>
          <p:cNvPr id="1095691" name="Oval 11"/>
          <p:cNvSpPr>
            <a:spLocks noChangeArrowheads="1"/>
          </p:cNvSpPr>
          <p:nvPr/>
        </p:nvSpPr>
        <p:spPr bwMode="auto">
          <a:xfrm>
            <a:off x="3083942" y="3308350"/>
            <a:ext cx="1042988" cy="9620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Energy</a:t>
            </a:r>
          </a:p>
        </p:txBody>
      </p:sp>
      <p:sp>
        <p:nvSpPr>
          <p:cNvPr id="1095692" name="Oval 12"/>
          <p:cNvSpPr>
            <a:spLocks noChangeArrowheads="1"/>
          </p:cNvSpPr>
          <p:nvPr/>
        </p:nvSpPr>
        <p:spPr bwMode="auto">
          <a:xfrm>
            <a:off x="4061842" y="3849688"/>
            <a:ext cx="1041400" cy="9620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Leisure</a:t>
            </a:r>
          </a:p>
        </p:txBody>
      </p:sp>
      <p:sp>
        <p:nvSpPr>
          <p:cNvPr id="1095693" name="Oval 13"/>
          <p:cNvSpPr>
            <a:spLocks noChangeArrowheads="1"/>
          </p:cNvSpPr>
          <p:nvPr/>
        </p:nvSpPr>
        <p:spPr bwMode="auto">
          <a:xfrm>
            <a:off x="3980880" y="2951163"/>
            <a:ext cx="1041400" cy="9620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Public</a:t>
            </a:r>
            <a:br>
              <a:rPr lang="en-G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supply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858892" y="1341438"/>
            <a:ext cx="3692525" cy="1311275"/>
            <a:chOff x="5749925" y="1341438"/>
            <a:chExt cx="3408363" cy="1311275"/>
          </a:xfrm>
        </p:grpSpPr>
        <p:sp>
          <p:nvSpPr>
            <p:cNvPr id="21520" name="AutoShape 15"/>
            <p:cNvSpPr>
              <a:spLocks/>
            </p:cNvSpPr>
            <p:nvPr/>
          </p:nvSpPr>
          <p:spPr bwMode="auto">
            <a:xfrm rot="921017">
              <a:off x="5749925" y="1636713"/>
              <a:ext cx="376238" cy="833437"/>
            </a:xfrm>
            <a:prstGeom prst="rightBrace">
              <a:avLst>
                <a:gd name="adj1" fmla="val 38694"/>
                <a:gd name="adj2" fmla="val 51083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095696" name="Text Box 16"/>
            <p:cNvSpPr txBox="1">
              <a:spLocks noChangeArrowheads="1"/>
            </p:cNvSpPr>
            <p:nvPr/>
          </p:nvSpPr>
          <p:spPr bwMode="auto">
            <a:xfrm>
              <a:off x="6086951" y="1341438"/>
              <a:ext cx="3071337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96838">
                <a:defRPr/>
              </a:pPr>
              <a:r>
                <a:rPr lang="en-GB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Distance to Target</a:t>
              </a:r>
              <a:br>
                <a:rPr lang="en-GB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</a:br>
              <a:r>
                <a:rPr lang="en-GB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- to fit availability</a:t>
              </a:r>
            </a:p>
            <a:p>
              <a:pPr marL="276225" lvl="1">
                <a:defRPr/>
              </a:pPr>
              <a:r>
                <a:rPr lang="en-GB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- Depreciation of</a:t>
              </a:r>
              <a:br>
                <a:rPr lang="en-GB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</a:br>
              <a:r>
                <a:rPr lang="en-GB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natural capital</a:t>
              </a:r>
            </a:p>
          </p:txBody>
        </p:sp>
      </p:grpSp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333375"/>
            <a:ext cx="80645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human and ecological economy</a:t>
            </a:r>
            <a:br>
              <a:rPr lang="en-GB" dirty="0" smtClean="0"/>
            </a:br>
            <a:r>
              <a:rPr lang="en-GB" dirty="0" smtClean="0"/>
              <a:t>thresholds of sustainability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repeatCount="4000" accel="50000" decel="5000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0956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4000" accel="50000" decel="5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10956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4000" accel="50000" decel="5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0956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4000" accel="50000" decel="50000" autoRev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10956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repeatCount="4000" accel="50000" decel="50000" autoRev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10956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repeatCount="4000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10956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688" grpId="0" animBg="1"/>
      <p:bldP spid="1095689" grpId="0" animBg="1"/>
      <p:bldP spid="1095690" grpId="0" animBg="1"/>
      <p:bldP spid="1095691" grpId="0" animBg="1"/>
      <p:bldP spid="1095692" grpId="0" animBg="1"/>
      <p:bldP spid="10956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9400" y="188640"/>
            <a:ext cx="8420100" cy="909427"/>
          </a:xfrm>
        </p:spPr>
        <p:txBody>
          <a:bodyPr/>
          <a:lstStyle/>
          <a:p>
            <a:r>
              <a:rPr lang="en-GB" sz="2800" i="1" dirty="0" smtClean="0"/>
              <a:t>Resilience and decoupling – distance to target for resource management</a:t>
            </a:r>
            <a:endParaRPr lang="en-GB" sz="28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ABAB5E-7DEA-4C07-B7F5-3BC82648506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5542304" y="2996952"/>
            <a:ext cx="3232699" cy="3024336"/>
            <a:chOff x="5542304" y="2996952"/>
            <a:chExt cx="3232699" cy="3024336"/>
          </a:xfrm>
        </p:grpSpPr>
        <p:grpSp>
          <p:nvGrpSpPr>
            <p:cNvPr id="10" name="Group 9"/>
            <p:cNvGrpSpPr/>
            <p:nvPr/>
          </p:nvGrpSpPr>
          <p:grpSpPr>
            <a:xfrm>
              <a:off x="5542304" y="3956862"/>
              <a:ext cx="3232699" cy="2064426"/>
              <a:chOff x="1378898" y="3789040"/>
              <a:chExt cx="2808130" cy="1728192"/>
            </a:xfrm>
          </p:grpSpPr>
          <p:sp>
            <p:nvSpPr>
              <p:cNvPr id="11" name="Oval 10"/>
              <p:cNvSpPr/>
              <p:nvPr/>
            </p:nvSpPr>
            <p:spPr bwMode="auto">
              <a:xfrm>
                <a:off x="1424608" y="3789040"/>
                <a:ext cx="2762420" cy="1728192"/>
              </a:xfrm>
              <a:prstGeom prst="ellipse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7E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378898" y="4028871"/>
                <a:ext cx="275158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a-DK" dirty="0" smtClean="0"/>
                  <a:t>Resource </a:t>
                </a:r>
              </a:p>
              <a:p>
                <a:pPr algn="ctr"/>
                <a:r>
                  <a:rPr lang="da-DK" dirty="0" smtClean="0"/>
                  <a:t>Efficiency to</a:t>
                </a:r>
              </a:p>
              <a:p>
                <a:pPr algn="ctr"/>
                <a:r>
                  <a:rPr lang="da-DK" dirty="0" smtClean="0"/>
                  <a:t>Reduce pressure</a:t>
                </a:r>
                <a:endParaRPr lang="en-US" dirty="0"/>
              </a:p>
            </p:txBody>
          </p:sp>
        </p:grpSp>
        <p:cxnSp>
          <p:nvCxnSpPr>
            <p:cNvPr id="13" name="Straight Arrow Connector 12"/>
            <p:cNvCxnSpPr/>
            <p:nvPr/>
          </p:nvCxnSpPr>
          <p:spPr bwMode="auto">
            <a:xfrm>
              <a:off x="7185248" y="2996952"/>
              <a:ext cx="0" cy="8158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7257256" y="3309084"/>
              <a:ext cx="10534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000" dirty="0" smtClean="0">
                  <a:solidFill>
                    <a:srgbClr val="0070C0"/>
                  </a:solidFill>
                </a:rPr>
                <a:t>reduce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728864" y="1844824"/>
            <a:ext cx="2331216" cy="409982"/>
            <a:chOff x="3728864" y="1844824"/>
            <a:chExt cx="2331216" cy="409982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 flipH="1">
              <a:off x="3944889" y="2254806"/>
              <a:ext cx="1944215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728864" y="1844824"/>
              <a:ext cx="23312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000" dirty="0" smtClean="0">
                  <a:solidFill>
                    <a:srgbClr val="00B0F0"/>
                  </a:solidFill>
                </a:rPr>
                <a:t>Resilience-stress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81185" y="980728"/>
            <a:ext cx="3653564" cy="1944216"/>
            <a:chOff x="6081185" y="980728"/>
            <a:chExt cx="3653564" cy="1944216"/>
          </a:xfrm>
        </p:grpSpPr>
        <p:sp>
          <p:nvSpPr>
            <p:cNvPr id="2" name="TextBox 1"/>
            <p:cNvSpPr txBox="1"/>
            <p:nvPr/>
          </p:nvSpPr>
          <p:spPr>
            <a:xfrm>
              <a:off x="6105128" y="1786171"/>
              <a:ext cx="2304256" cy="1138773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a-DK" sz="2800" dirty="0" smtClean="0"/>
                <a:t>Pressures</a:t>
              </a:r>
            </a:p>
            <a:p>
              <a:r>
                <a:rPr lang="da-DK" sz="2000" dirty="0" smtClean="0"/>
                <a:t>Abstraction, Use, pollution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81185" y="980728"/>
              <a:ext cx="365356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b="1" u="sng" dirty="0" err="1" smtClean="0"/>
                <a:t>Economic</a:t>
              </a:r>
              <a:r>
                <a:rPr lang="da-DK" b="1" u="sng" dirty="0" smtClean="0"/>
                <a:t> </a:t>
              </a:r>
              <a:r>
                <a:rPr lang="da-DK" b="1" u="sng" dirty="0" err="1" smtClean="0"/>
                <a:t>water</a:t>
              </a:r>
              <a:r>
                <a:rPr lang="da-DK" b="1" u="sng" dirty="0" smtClean="0"/>
                <a:t> </a:t>
              </a:r>
              <a:r>
                <a:rPr lang="da-DK" b="1" u="sng" dirty="0" err="1" smtClean="0"/>
                <a:t>use</a:t>
              </a:r>
              <a:endParaRPr lang="da-DK" b="1" u="sng" dirty="0" smtClean="0"/>
            </a:p>
            <a:p>
              <a:r>
                <a:rPr lang="da-DK" b="1" u="sng" dirty="0" smtClean="0"/>
                <a:t>- </a:t>
              </a:r>
              <a:r>
                <a:rPr lang="da-DK" b="1" u="sng" dirty="0" err="1" smtClean="0"/>
                <a:t>Sectors</a:t>
              </a:r>
              <a:endParaRPr lang="en-US" b="1" u="sng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60512" y="1154884"/>
            <a:ext cx="2978444" cy="1842068"/>
            <a:chOff x="560512" y="1154884"/>
            <a:chExt cx="2978444" cy="1842068"/>
          </a:xfrm>
        </p:grpSpPr>
        <p:sp>
          <p:nvSpPr>
            <p:cNvPr id="6" name="TextBox 5"/>
            <p:cNvSpPr txBox="1"/>
            <p:nvPr/>
          </p:nvSpPr>
          <p:spPr>
            <a:xfrm>
              <a:off x="560512" y="1796623"/>
              <a:ext cx="2978444" cy="1200329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sz="2800" dirty="0" smtClean="0"/>
                <a:t>Functionality</a:t>
              </a:r>
              <a:r>
                <a:rPr lang="da-DK" dirty="0" smtClean="0"/>
                <a:t>, </a:t>
              </a:r>
            </a:p>
            <a:p>
              <a:r>
                <a:rPr lang="da-DK" sz="2000" dirty="0" smtClean="0"/>
                <a:t>maintanance of </a:t>
              </a:r>
            </a:p>
            <a:p>
              <a:r>
                <a:rPr lang="da-DK" sz="2000" dirty="0" smtClean="0"/>
                <a:t>provisioning services</a:t>
              </a:r>
              <a:r>
                <a:rPr lang="da-DK" dirty="0" smtClean="0"/>
                <a:t> 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132440" y="1154884"/>
              <a:ext cx="21291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b="1" u="sng" dirty="0"/>
                <a:t>Ecosystem </a:t>
              </a:r>
              <a:endParaRPr lang="en-US" b="1" u="sng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30688" y="3980963"/>
            <a:ext cx="4841448" cy="1824301"/>
            <a:chOff x="530688" y="3980963"/>
            <a:chExt cx="4841448" cy="1824301"/>
          </a:xfrm>
        </p:grpSpPr>
        <p:grpSp>
          <p:nvGrpSpPr>
            <p:cNvPr id="9" name="Group 8"/>
            <p:cNvGrpSpPr/>
            <p:nvPr/>
          </p:nvGrpSpPr>
          <p:grpSpPr>
            <a:xfrm>
              <a:off x="530688" y="3980963"/>
              <a:ext cx="3038662" cy="1728192"/>
              <a:chOff x="1424608" y="3789040"/>
              <a:chExt cx="2762420" cy="1728192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1424608" y="3789040"/>
                <a:ext cx="2762420" cy="1728192"/>
              </a:xfrm>
              <a:prstGeom prst="ellipse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7E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708504" y="4028871"/>
                <a:ext cx="209236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a-DK" dirty="0" smtClean="0"/>
                  <a:t>Targets to</a:t>
                </a:r>
              </a:p>
              <a:p>
                <a:pPr algn="ctr"/>
                <a:r>
                  <a:rPr lang="da-DK" dirty="0" smtClean="0"/>
                  <a:t>Keep </a:t>
                </a:r>
              </a:p>
              <a:p>
                <a:pPr algn="ctr"/>
                <a:r>
                  <a:rPr lang="da-DK" dirty="0" smtClean="0"/>
                  <a:t>functionality</a:t>
                </a:r>
                <a:endParaRPr lang="en-US" dirty="0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 bwMode="auto">
            <a:xfrm flipH="1">
              <a:off x="3800872" y="5085184"/>
              <a:ext cx="144016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/>
              <a:tailEnd type="triangle" w="lg" len="lg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3800872" y="5097378"/>
              <a:ext cx="15712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000" dirty="0" err="1" smtClean="0">
                  <a:solidFill>
                    <a:srgbClr val="00B0F0"/>
                  </a:solidFill>
                </a:rPr>
                <a:t>Impact</a:t>
              </a:r>
              <a:endParaRPr lang="da-DK" sz="2000" dirty="0" smtClean="0">
                <a:solidFill>
                  <a:srgbClr val="00B0F0"/>
                </a:solidFill>
              </a:endParaRPr>
            </a:p>
            <a:p>
              <a:r>
                <a:rPr lang="da-DK" sz="2000" dirty="0" err="1" smtClean="0">
                  <a:solidFill>
                    <a:srgbClr val="00B0F0"/>
                  </a:solidFill>
                </a:rPr>
                <a:t>decoupling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76536" y="2996952"/>
            <a:ext cx="2682081" cy="984011"/>
            <a:chOff x="776536" y="2996952"/>
            <a:chExt cx="2682081" cy="984011"/>
          </a:xfrm>
        </p:grpSpPr>
        <p:cxnSp>
          <p:nvCxnSpPr>
            <p:cNvPr id="19" name="Straight Arrow Connector 18"/>
            <p:cNvCxnSpPr>
              <a:stCxn id="7" idx="0"/>
              <a:endCxn id="6" idx="2"/>
            </p:cNvCxnSpPr>
            <p:nvPr/>
          </p:nvCxnSpPr>
          <p:spPr bwMode="auto">
            <a:xfrm flipH="1" flipV="1">
              <a:off x="2049734" y="2996952"/>
              <a:ext cx="285" cy="98401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776536" y="3153162"/>
              <a:ext cx="2682081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a-DK" sz="2000" dirty="0" smtClean="0">
                  <a:solidFill>
                    <a:srgbClr val="00B0F0"/>
                  </a:solidFill>
                </a:rPr>
                <a:t>Environmntal flow, </a:t>
              </a:r>
            </a:p>
            <a:p>
              <a:r>
                <a:rPr lang="da-DK" sz="2000" dirty="0" smtClean="0">
                  <a:solidFill>
                    <a:srgbClr val="00B0F0"/>
                  </a:solidFill>
                </a:rPr>
                <a:t>Retention, biodiv.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569350" y="2636911"/>
            <a:ext cx="2187507" cy="2208147"/>
            <a:chOff x="3569350" y="2636911"/>
            <a:chExt cx="2187507" cy="2208147"/>
          </a:xfrm>
        </p:grpSpPr>
        <p:sp>
          <p:nvSpPr>
            <p:cNvPr id="23" name="Right Brace 22"/>
            <p:cNvSpPr/>
            <p:nvPr/>
          </p:nvSpPr>
          <p:spPr bwMode="auto">
            <a:xfrm>
              <a:off x="3569350" y="2636911"/>
              <a:ext cx="231522" cy="2208147"/>
            </a:xfrm>
            <a:prstGeom prst="rightBrace">
              <a:avLst>
                <a:gd name="adj1" fmla="val 60731"/>
                <a:gd name="adj2" fmla="val 49298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rgbClr val="00007E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00872" y="3284984"/>
              <a:ext cx="195598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accent1">
                      <a:lumMod val="75000"/>
                    </a:schemeClr>
                  </a:solidFill>
                </a:rPr>
                <a:t>Nat. capital</a:t>
              </a:r>
            </a:p>
            <a:p>
              <a:r>
                <a:rPr lang="en-GB" dirty="0" smtClean="0">
                  <a:solidFill>
                    <a:schemeClr val="accent1">
                      <a:lumMod val="75000"/>
                    </a:schemeClr>
                  </a:solidFill>
                </a:rPr>
                <a:t> accounts</a:t>
              </a:r>
              <a:endParaRPr lang="en-GB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1705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80" y="-243408"/>
            <a:ext cx="9633520" cy="1600200"/>
          </a:xfrm>
        </p:spPr>
        <p:txBody>
          <a:bodyPr anchor="ctr">
            <a:noAutofit/>
          </a:bodyPr>
          <a:lstStyle/>
          <a:p>
            <a:r>
              <a:rPr lang="de-DE" sz="2600" dirty="0">
                <a:sym typeface="Wingdings" pitchFamily="2" charset="2"/>
              </a:rPr>
              <a:t>EEA </a:t>
            </a:r>
            <a:r>
              <a:rPr lang="de-DE" sz="2600" dirty="0" smtClean="0">
                <a:sym typeface="Wingdings" pitchFamily="2" charset="2"/>
              </a:rPr>
              <a:t>synthesis  </a:t>
            </a:r>
            <a:r>
              <a:rPr lang="de-DE" sz="2600" dirty="0" err="1" smtClean="0"/>
              <a:t>policy</a:t>
            </a:r>
            <a:r>
              <a:rPr lang="de-DE" sz="2600" dirty="0" smtClean="0"/>
              <a:t> </a:t>
            </a:r>
            <a:r>
              <a:rPr lang="de-DE" sz="2600" dirty="0" err="1" smtClean="0"/>
              <a:t>questions</a:t>
            </a:r>
            <a:r>
              <a:rPr lang="de-DE" sz="2600" dirty="0" smtClean="0"/>
              <a:t> for the Blue Print</a:t>
            </a:r>
            <a:endParaRPr lang="da-DK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DABAA3-0069-428E-8CF7-939D608E369E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200472" y="1844823"/>
            <a:ext cx="8946714" cy="4963571"/>
            <a:chOff x="200472" y="1665057"/>
            <a:chExt cx="8946714" cy="5143337"/>
          </a:xfrm>
        </p:grpSpPr>
        <p:sp>
          <p:nvSpPr>
            <p:cNvPr id="5" name="Rectangle 4"/>
            <p:cNvSpPr/>
            <p:nvPr/>
          </p:nvSpPr>
          <p:spPr>
            <a:xfrm>
              <a:off x="2477691" y="2870934"/>
              <a:ext cx="4429472" cy="2965987"/>
            </a:xfrm>
            <a:prstGeom prst="rect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marL="625475" lvl="1" indent="-1588" defTabSz="449263">
                <a:spcBef>
                  <a:spcPts val="1200"/>
                </a:spcBef>
                <a:spcAft>
                  <a:spcPts val="600"/>
                </a:spcAft>
                <a:buClr>
                  <a:srgbClr val="4F8851"/>
                </a:buClr>
                <a:buSzPct val="8000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000" b="1" dirty="0" smtClean="0">
                  <a:solidFill>
                    <a:schemeClr val="accent1">
                      <a:lumMod val="50000"/>
                    </a:schemeClr>
                  </a:solidFill>
                  <a:effectLst/>
                </a:rPr>
                <a:t>Tools</a:t>
              </a:r>
            </a:p>
            <a:p>
              <a:pPr marL="625475" lvl="1" indent="-1588" defTabSz="449263">
                <a:spcBef>
                  <a:spcPts val="1200"/>
                </a:spcBef>
                <a:spcAft>
                  <a:spcPts val="600"/>
                </a:spcAft>
                <a:buClr>
                  <a:srgbClr val="4F8851"/>
                </a:buClr>
                <a:buSzPct val="8000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Unlocking </a:t>
              </a:r>
              <a:r>
                <a:rPr lang="en-GB" sz="2000" b="1" dirty="0" smtClean="0">
                  <a:solidFill>
                    <a:schemeClr val="accent1">
                      <a:lumMod val="50000"/>
                    </a:schemeClr>
                  </a:solidFill>
                  <a:effectLst/>
                </a:rPr>
                <a:t>measures</a:t>
              </a:r>
            </a:p>
            <a:p>
              <a:pPr marL="996950" lvl="1" indent="-373063" defTabSz="449263">
                <a:spcBef>
                  <a:spcPts val="1200"/>
                </a:spcBef>
                <a:spcAft>
                  <a:spcPts val="600"/>
                </a:spcAft>
                <a:buClr>
                  <a:srgbClr val="4F8851"/>
                </a:buClr>
                <a:buSzPct val="8000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000" b="1" dirty="0" smtClean="0">
                  <a:solidFill>
                    <a:schemeClr val="accent1">
                      <a:lumMod val="50000"/>
                    </a:schemeClr>
                  </a:solidFill>
                  <a:effectLst/>
                </a:rPr>
                <a:t>Economic incentives</a:t>
              </a:r>
            </a:p>
            <a:p>
              <a:pPr marL="996950" lvl="1" indent="-373063" defTabSz="449263">
                <a:spcBef>
                  <a:spcPts val="1200"/>
                </a:spcBef>
                <a:spcAft>
                  <a:spcPts val="600"/>
                </a:spcAft>
                <a:buClr>
                  <a:srgbClr val="4F8851"/>
                </a:buClr>
                <a:buSzPct val="8000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000" b="1" dirty="0" smtClean="0">
                  <a:solidFill>
                    <a:schemeClr val="accent1">
                      <a:lumMod val="50000"/>
                    </a:schemeClr>
                  </a:solidFill>
                  <a:effectLst/>
                </a:rPr>
                <a:t>Governance</a:t>
              </a:r>
            </a:p>
            <a:p>
              <a:pPr marL="625475" lvl="1" indent="-1588" defTabSz="449263">
                <a:spcBef>
                  <a:spcPts val="1200"/>
                </a:spcBef>
                <a:spcAft>
                  <a:spcPts val="600"/>
                </a:spcAft>
                <a:buClr>
                  <a:srgbClr val="4F8851"/>
                </a:buClr>
                <a:buSzPct val="8000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000" b="1" dirty="0" smtClean="0">
                  <a:solidFill>
                    <a:schemeClr val="accent1">
                      <a:lumMod val="50000"/>
                    </a:schemeClr>
                  </a:solidFill>
                  <a:effectLst/>
                </a:rPr>
                <a:t>Knowledge </a:t>
              </a:r>
              <a:br>
                <a:rPr lang="en-GB" sz="2000" b="1" dirty="0" smtClean="0">
                  <a:solidFill>
                    <a:schemeClr val="accent1">
                      <a:lumMod val="50000"/>
                    </a:schemeClr>
                  </a:solidFill>
                  <a:effectLst/>
                </a:rPr>
              </a:br>
              <a:r>
                <a:rPr lang="en-GB" sz="2000" b="1" dirty="0" smtClean="0">
                  <a:solidFill>
                    <a:schemeClr val="accent1">
                      <a:lumMod val="50000"/>
                    </a:schemeClr>
                  </a:solidFill>
                  <a:effectLst/>
                </a:rPr>
                <a:t>Base &amp; Innovation</a:t>
              </a:r>
              <a:endParaRPr lang="en-GB" sz="2000" b="1" dirty="0">
                <a:solidFill>
                  <a:schemeClr val="accent1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0472" y="2384186"/>
              <a:ext cx="29883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000066"/>
                  </a:solidFill>
                </a:rPr>
                <a:t>Resource efficiency</a:t>
              </a:r>
              <a:endParaRPr lang="da-DK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54123" y="2452164"/>
              <a:ext cx="20313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>
                  <a:solidFill>
                    <a:srgbClr val="000066"/>
                  </a:solidFill>
                </a:rPr>
                <a:t>V</a:t>
              </a:r>
              <a:r>
                <a:rPr lang="de-DE" sz="2000" b="1" dirty="0" smtClean="0">
                  <a:solidFill>
                    <a:srgbClr val="000066"/>
                  </a:solidFill>
                </a:rPr>
                <a:t>ulnerability</a:t>
              </a:r>
              <a:endParaRPr lang="da-DK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0472" y="5741903"/>
              <a:ext cx="2775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000066"/>
                  </a:solidFill>
                </a:rPr>
                <a:t>Hydromorphology</a:t>
              </a:r>
              <a:endParaRPr lang="da-DK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37176" y="5694318"/>
              <a:ext cx="26100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000066"/>
                  </a:solidFill>
                </a:rPr>
                <a:t>Ecological status</a:t>
              </a:r>
              <a:endParaRPr lang="da-DK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9" name="Circular Arrow 8"/>
            <p:cNvSpPr/>
            <p:nvPr/>
          </p:nvSpPr>
          <p:spPr bwMode="auto">
            <a:xfrm rot="17505216">
              <a:off x="998342" y="4497166"/>
              <a:ext cx="2551049" cy="2071408"/>
            </a:xfrm>
            <a:prstGeom prst="circularArrow">
              <a:avLst>
                <a:gd name="adj1" fmla="val 4702"/>
                <a:gd name="adj2" fmla="val 940529"/>
                <a:gd name="adj3" fmla="val 19791686"/>
                <a:gd name="adj4" fmla="val 14280308"/>
                <a:gd name="adj5" fmla="val 929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7E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Circular Arrow 10"/>
            <p:cNvSpPr/>
            <p:nvPr/>
          </p:nvSpPr>
          <p:spPr bwMode="auto">
            <a:xfrm rot="17505216" flipH="1" flipV="1">
              <a:off x="5791113" y="1976886"/>
              <a:ext cx="2551049" cy="2071408"/>
            </a:xfrm>
            <a:prstGeom prst="circularArrow">
              <a:avLst>
                <a:gd name="adj1" fmla="val 4702"/>
                <a:gd name="adj2" fmla="val 940529"/>
                <a:gd name="adj3" fmla="val 19791686"/>
                <a:gd name="adj4" fmla="val 14280308"/>
                <a:gd name="adj5" fmla="val 929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7E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Circular Arrow 11"/>
            <p:cNvSpPr/>
            <p:nvPr/>
          </p:nvSpPr>
          <p:spPr bwMode="auto">
            <a:xfrm rot="4094784" flipV="1">
              <a:off x="1032527" y="1904878"/>
              <a:ext cx="2551049" cy="2071408"/>
            </a:xfrm>
            <a:prstGeom prst="circularArrow">
              <a:avLst>
                <a:gd name="adj1" fmla="val 4702"/>
                <a:gd name="adj2" fmla="val 940529"/>
                <a:gd name="adj3" fmla="val 19791686"/>
                <a:gd name="adj4" fmla="val 14280308"/>
                <a:gd name="adj5" fmla="val 929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7E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Circular Arrow 12"/>
            <p:cNvSpPr/>
            <p:nvPr/>
          </p:nvSpPr>
          <p:spPr bwMode="auto">
            <a:xfrm rot="4094784" flipH="1">
              <a:off x="5832233" y="4497166"/>
              <a:ext cx="2551049" cy="2071408"/>
            </a:xfrm>
            <a:prstGeom prst="circularArrow">
              <a:avLst>
                <a:gd name="adj1" fmla="val 4702"/>
                <a:gd name="adj2" fmla="val 940529"/>
                <a:gd name="adj3" fmla="val 19791686"/>
                <a:gd name="adj4" fmla="val 14280308"/>
                <a:gd name="adj5" fmla="val 929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7E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233665" y="803949"/>
            <a:ext cx="9471863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Tx/>
              <a:buChar char="-"/>
            </a:pPr>
            <a:r>
              <a:rPr lang="en-GB" sz="2000" dirty="0" smtClean="0">
                <a:solidFill>
                  <a:srgbClr val="000042"/>
                </a:solidFill>
              </a:rPr>
              <a:t>Summary of TA </a:t>
            </a:r>
          </a:p>
          <a:p>
            <a:pPr>
              <a:lnSpc>
                <a:spcPts val="2600"/>
              </a:lnSpc>
              <a:buFontTx/>
              <a:buChar char="-"/>
            </a:pPr>
            <a:r>
              <a:rPr lang="en-GB" sz="2000" dirty="0" smtClean="0">
                <a:solidFill>
                  <a:srgbClr val="000042"/>
                </a:solidFill>
              </a:rPr>
              <a:t>Integration across </a:t>
            </a:r>
            <a:r>
              <a:rPr lang="en-GB" sz="2000" dirty="0">
                <a:solidFill>
                  <a:srgbClr val="000042"/>
                </a:solidFill>
              </a:rPr>
              <a:t>policies and in economic </a:t>
            </a:r>
            <a:r>
              <a:rPr lang="en-GB" sz="2000" dirty="0" smtClean="0">
                <a:solidFill>
                  <a:srgbClr val="000042"/>
                </a:solidFill>
              </a:rPr>
              <a:t>perspective </a:t>
            </a:r>
            <a:br>
              <a:rPr lang="en-GB" sz="2000" dirty="0" smtClean="0">
                <a:solidFill>
                  <a:srgbClr val="000042"/>
                </a:solidFill>
              </a:rPr>
            </a:br>
            <a:r>
              <a:rPr lang="en-GB" sz="2000" i="1" dirty="0" smtClean="0">
                <a:solidFill>
                  <a:srgbClr val="000042"/>
                </a:solidFill>
              </a:rPr>
              <a:t>how better implement WFD; CAP, UWWTD, Economics, </a:t>
            </a:r>
            <a:r>
              <a:rPr lang="en-GB" sz="2000" i="1" dirty="0" err="1" smtClean="0">
                <a:solidFill>
                  <a:srgbClr val="000042"/>
                </a:solidFill>
              </a:rPr>
              <a:t>env</a:t>
            </a:r>
            <a:r>
              <a:rPr lang="en-GB" sz="2000" i="1" dirty="0" smtClean="0">
                <a:solidFill>
                  <a:srgbClr val="000042"/>
                </a:solidFill>
              </a:rPr>
              <a:t>. flows,…</a:t>
            </a:r>
            <a:endParaRPr lang="en-GB" sz="2000" i="1" dirty="0">
              <a:solidFill>
                <a:srgbClr val="000042"/>
              </a:solidFill>
            </a:endParaRPr>
          </a:p>
          <a:p>
            <a:pPr>
              <a:lnSpc>
                <a:spcPts val="2600"/>
              </a:lnSpc>
            </a:pPr>
            <a:r>
              <a:rPr lang="en-GB" sz="2000" dirty="0" smtClean="0">
                <a:solidFill>
                  <a:srgbClr val="000042"/>
                </a:solidFill>
              </a:rPr>
              <a:t>-Relation to </a:t>
            </a:r>
            <a:r>
              <a:rPr lang="en-GB" sz="2000" dirty="0">
                <a:solidFill>
                  <a:srgbClr val="000042"/>
                </a:solidFill>
              </a:rPr>
              <a:t>the main policy </a:t>
            </a:r>
            <a:r>
              <a:rPr lang="en-GB" sz="2000" dirty="0" smtClean="0">
                <a:solidFill>
                  <a:srgbClr val="000042"/>
                </a:solidFill>
              </a:rPr>
              <a:t>issues </a:t>
            </a:r>
            <a:r>
              <a:rPr lang="en-GB" sz="2000" dirty="0">
                <a:solidFill>
                  <a:srgbClr val="000042"/>
                </a:solidFill>
              </a:rPr>
              <a:t>and </a:t>
            </a:r>
            <a:r>
              <a:rPr lang="en-GB" sz="2000" dirty="0" smtClean="0">
                <a:solidFill>
                  <a:srgbClr val="000042"/>
                </a:solidFill>
              </a:rPr>
              <a:t>responses </a:t>
            </a:r>
            <a:br>
              <a:rPr lang="en-GB" sz="2000" dirty="0" smtClean="0">
                <a:solidFill>
                  <a:srgbClr val="000042"/>
                </a:solidFill>
              </a:rPr>
            </a:br>
            <a:r>
              <a:rPr lang="en-GB" sz="2000" i="1" dirty="0" smtClean="0">
                <a:solidFill>
                  <a:srgbClr val="000042"/>
                </a:solidFill>
              </a:rPr>
              <a:t>keep WFD + find ways for improving water resource management </a:t>
            </a:r>
            <a:endParaRPr lang="en-GB" sz="2000" i="1" dirty="0">
              <a:solidFill>
                <a:srgbClr val="0000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37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dvAuto="5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972606" y="4137823"/>
            <a:ext cx="8372882" cy="19554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7E"/>
              </a:solidFill>
              <a:effectLst/>
              <a:latin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42950" y="228600"/>
            <a:ext cx="8962578" cy="1143000"/>
          </a:xfrm>
        </p:spPr>
        <p:txBody>
          <a:bodyPr/>
          <a:lstStyle/>
          <a:p>
            <a:r>
              <a:rPr lang="da-DK" dirty="0" smtClean="0"/>
              <a:t>Structuring 2012 thematic assessments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57E3B-99E1-4F7A-8E0F-2B8DFF88E6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7" name="Rectangle 6"/>
          <p:cNvSpPr/>
          <p:nvPr/>
        </p:nvSpPr>
        <p:spPr bwMode="auto">
          <a:xfrm>
            <a:off x="2144688" y="3006244"/>
            <a:ext cx="914400" cy="461665"/>
          </a:xfrm>
          <a:prstGeom prst="rect">
            <a:avLst/>
          </a:prstGeom>
          <a:solidFill>
            <a:srgbClr val="F0BF3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rgbClr val="00007E"/>
                </a:solidFill>
                <a:effectLst/>
                <a:latin typeface="Verdana" pitchFamily="34" charset="0"/>
              </a:rPr>
              <a:t>RE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7E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520952" y="2780928"/>
            <a:ext cx="1656184" cy="830997"/>
          </a:xfrm>
          <a:prstGeom prst="rect">
            <a:avLst/>
          </a:prstGeom>
          <a:solidFill>
            <a:srgbClr val="FAEAA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rgbClr val="00007E"/>
                </a:solidFill>
                <a:effectLst/>
                <a:latin typeface="Verdana" pitchFamily="34" charset="0"/>
              </a:rPr>
              <a:t>Baseline status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7E"/>
              </a:solidFill>
              <a:effectLst/>
              <a:latin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401272" y="2965593"/>
            <a:ext cx="1656184" cy="461665"/>
          </a:xfrm>
          <a:prstGeom prst="rect">
            <a:avLst/>
          </a:prstGeom>
          <a:solidFill>
            <a:srgbClr val="FAEAA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rgbClr val="00007E"/>
                </a:solidFill>
                <a:effectLst/>
                <a:latin typeface="Verdana" pitchFamily="34" charset="0"/>
              </a:rPr>
              <a:t>Vul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7E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05128" y="4908069"/>
            <a:ext cx="110639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dirty="0" smtClean="0"/>
              <a:t>HYMO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27263" y="4908068"/>
            <a:ext cx="159774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dirty="0" smtClean="0"/>
              <a:t>ECOSTAT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225703" y="4884727"/>
            <a:ext cx="19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Tech. Reps.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141116" y="2302713"/>
            <a:ext cx="2249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rgbClr val="F0BF34"/>
                </a:solidFill>
              </a:rPr>
              <a:t>EEA-reports</a:t>
            </a:r>
            <a:endParaRPr lang="en-US" b="1" dirty="0">
              <a:solidFill>
                <a:srgbClr val="F0BF34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26209" y="1599183"/>
            <a:ext cx="1822935" cy="461665"/>
          </a:xfrm>
          <a:prstGeom prst="rect">
            <a:avLst/>
          </a:prstGeom>
          <a:solidFill>
            <a:srgbClr val="FAEAA8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a-DK" b="1" dirty="0" smtClean="0"/>
              <a:t>synthesis</a:t>
            </a:r>
            <a:endParaRPr lang="en-US" b="1" dirty="0"/>
          </a:p>
        </p:txBody>
      </p:sp>
      <p:cxnSp>
        <p:nvCxnSpPr>
          <p:cNvPr id="30" name="Straight Connector 29"/>
          <p:cNvCxnSpPr>
            <a:stCxn id="7" idx="0"/>
            <a:endCxn id="19" idx="2"/>
          </p:cNvCxnSpPr>
          <p:nvPr/>
        </p:nvCxnSpPr>
        <p:spPr bwMode="auto">
          <a:xfrm flipV="1">
            <a:off x="2601888" y="2060848"/>
            <a:ext cx="2735789" cy="94539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9" idx="0"/>
            <a:endCxn id="19" idx="2"/>
          </p:cNvCxnSpPr>
          <p:nvPr/>
        </p:nvCxnSpPr>
        <p:spPr bwMode="auto">
          <a:xfrm flipH="1" flipV="1">
            <a:off x="5337677" y="2060848"/>
            <a:ext cx="2891687" cy="9047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8" idx="0"/>
            <a:endCxn id="19" idx="2"/>
          </p:cNvCxnSpPr>
          <p:nvPr/>
        </p:nvCxnSpPr>
        <p:spPr bwMode="auto">
          <a:xfrm flipH="1" flipV="1">
            <a:off x="5337677" y="2060848"/>
            <a:ext cx="11367" cy="7200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972606" y="1340768"/>
            <a:ext cx="8372882" cy="252028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7E"/>
              </a:solidFill>
              <a:effectLst/>
              <a:latin typeface="Verdana" pitchFamily="34" charset="0"/>
            </a:endParaRPr>
          </a:p>
        </p:txBody>
      </p:sp>
      <p:cxnSp>
        <p:nvCxnSpPr>
          <p:cNvPr id="48" name="Straight Connector 47"/>
          <p:cNvCxnSpPr>
            <a:stCxn id="11" idx="0"/>
            <a:endCxn id="8" idx="2"/>
          </p:cNvCxnSpPr>
          <p:nvPr/>
        </p:nvCxnSpPr>
        <p:spPr bwMode="auto">
          <a:xfrm flipV="1">
            <a:off x="4226136" y="3611925"/>
            <a:ext cx="1122908" cy="12961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8" idx="2"/>
            <a:endCxn id="10" idx="0"/>
          </p:cNvCxnSpPr>
          <p:nvPr/>
        </p:nvCxnSpPr>
        <p:spPr bwMode="auto">
          <a:xfrm>
            <a:off x="5349044" y="3611925"/>
            <a:ext cx="1309281" cy="129614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endCxn id="9" idx="2"/>
          </p:cNvCxnSpPr>
          <p:nvPr/>
        </p:nvCxnSpPr>
        <p:spPr bwMode="auto">
          <a:xfrm flipV="1">
            <a:off x="6783520" y="3427258"/>
            <a:ext cx="1445844" cy="14808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2144688" y="2370075"/>
            <a:ext cx="46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</a:t>
            </a:r>
            <a:endParaRPr lang="en-US" sz="28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712640" y="3789040"/>
            <a:ext cx="165618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800" b="1" i="0" u="none" strike="noStrike" cap="none" normalizeH="0" baseline="0" dirty="0" smtClean="0">
                <a:ln>
                  <a:noFill/>
                </a:ln>
                <a:solidFill>
                  <a:srgbClr val="00007E"/>
                </a:solidFill>
                <a:effectLst/>
                <a:latin typeface="Verdana" pitchFamily="34" charset="0"/>
              </a:rPr>
              <a:t>Other EEA reports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007E"/>
              </a:solidFill>
              <a:effectLst/>
              <a:latin typeface="Verdana" pitchFamily="34" charset="0"/>
            </a:endParaRPr>
          </a:p>
        </p:txBody>
      </p:sp>
      <p:cxnSp>
        <p:nvCxnSpPr>
          <p:cNvPr id="58" name="Straight Connector 57"/>
          <p:cNvCxnSpPr>
            <a:endCxn id="19" idx="2"/>
          </p:cNvCxnSpPr>
          <p:nvPr/>
        </p:nvCxnSpPr>
        <p:spPr bwMode="auto">
          <a:xfrm flipV="1">
            <a:off x="2540732" y="2060848"/>
            <a:ext cx="2796945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9380940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80" y="-243408"/>
            <a:ext cx="9180388" cy="1600200"/>
          </a:xfrm>
        </p:spPr>
        <p:txBody>
          <a:bodyPr anchor="ctr">
            <a:noAutofit/>
          </a:bodyPr>
          <a:lstStyle/>
          <a:p>
            <a:r>
              <a:rPr lang="de-DE" sz="2600" dirty="0">
                <a:sym typeface="Wingdings" pitchFamily="2" charset="2"/>
              </a:rPr>
              <a:t>EEA </a:t>
            </a:r>
            <a:r>
              <a:rPr lang="de-DE" sz="2600" dirty="0" err="1" smtClean="0">
                <a:sym typeface="Wingdings" pitchFamily="2" charset="2"/>
              </a:rPr>
              <a:t>synthesis</a:t>
            </a:r>
            <a:r>
              <a:rPr lang="de-DE" sz="2600" dirty="0" smtClean="0">
                <a:sym typeface="Wingdings" pitchFamily="2" charset="2"/>
              </a:rPr>
              <a:t>  </a:t>
            </a:r>
            <a:r>
              <a:rPr lang="de-DE" sz="2600" dirty="0" smtClean="0"/>
              <a:t>5 </a:t>
            </a:r>
            <a:r>
              <a:rPr lang="de-DE" sz="2600" dirty="0"/>
              <a:t>policy areas  of </a:t>
            </a:r>
            <a:r>
              <a:rPr lang="de-DE" sz="2600" dirty="0" smtClean="0"/>
              <a:t>the Blue Print</a:t>
            </a:r>
            <a:endParaRPr lang="da-DK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DABAA3-0069-428E-8CF7-939D608E369E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146312" y="1665057"/>
            <a:ext cx="8772187" cy="5143337"/>
            <a:chOff x="146312" y="1665057"/>
            <a:chExt cx="8772187" cy="5143337"/>
          </a:xfrm>
        </p:grpSpPr>
        <p:sp>
          <p:nvSpPr>
            <p:cNvPr id="5" name="Rectangle 4"/>
            <p:cNvSpPr/>
            <p:nvPr/>
          </p:nvSpPr>
          <p:spPr>
            <a:xfrm>
              <a:off x="2477691" y="2708920"/>
              <a:ext cx="4588946" cy="3785652"/>
            </a:xfrm>
            <a:prstGeom prst="rect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marL="92075" lvl="1" indent="-1588" defTabSz="449263">
                <a:spcBef>
                  <a:spcPts val="0"/>
                </a:spcBef>
                <a:spcAft>
                  <a:spcPts val="0"/>
                </a:spcAft>
                <a:buClr>
                  <a:srgbClr val="4F8851"/>
                </a:buClr>
                <a:buSzPct val="8000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tools, WA</a:t>
              </a:r>
              <a:endParaRPr lang="en-GB" sz="2000" b="1" dirty="0" smtClean="0">
                <a:solidFill>
                  <a:schemeClr val="accent1">
                    <a:lumMod val="50000"/>
                  </a:schemeClr>
                </a:solidFill>
                <a:effectLst/>
              </a:endParaRPr>
            </a:p>
            <a:p>
              <a:pPr marL="92075" lvl="1" indent="-1588" defTabSz="449263">
                <a:spcBef>
                  <a:spcPts val="0"/>
                </a:spcBef>
                <a:spcAft>
                  <a:spcPts val="0"/>
                </a:spcAft>
                <a:buClr>
                  <a:srgbClr val="4F8851"/>
                </a:buClr>
                <a:buSzPct val="80000"/>
                <a:tabLst>
                  <a:tab pos="62547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000" b="1" dirty="0" smtClean="0">
                  <a:solidFill>
                    <a:schemeClr val="accent1">
                      <a:lumMod val="50000"/>
                    </a:schemeClr>
                  </a:solidFill>
                  <a:effectLst/>
                </a:rPr>
                <a:t>Promising measures</a:t>
              </a:r>
            </a:p>
            <a:p>
              <a:pPr marL="92075" lvl="1" indent="-1588" defTabSz="449263">
                <a:spcBef>
                  <a:spcPts val="0"/>
                </a:spcBef>
                <a:spcAft>
                  <a:spcPts val="0"/>
                </a:spcAft>
                <a:buClr>
                  <a:srgbClr val="4F8851"/>
                </a:buClr>
                <a:buSzPct val="8000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000" b="1" dirty="0" smtClean="0">
                  <a:solidFill>
                    <a:schemeClr val="accent1">
                      <a:lumMod val="50000"/>
                    </a:schemeClr>
                  </a:solidFill>
                  <a:effectLst/>
                </a:rPr>
                <a:t>Economic incentives</a:t>
              </a:r>
            </a:p>
            <a:p>
              <a:pPr marL="92075" lvl="1" indent="-1588" defTabSz="449263">
                <a:spcBef>
                  <a:spcPts val="0"/>
                </a:spcBef>
                <a:spcAft>
                  <a:spcPts val="0"/>
                </a:spcAft>
                <a:buClr>
                  <a:srgbClr val="4F8851"/>
                </a:buClr>
                <a:buSzPct val="8000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000" b="1" dirty="0" smtClean="0">
                  <a:solidFill>
                    <a:schemeClr val="accent1">
                      <a:lumMod val="50000"/>
                    </a:schemeClr>
                  </a:solidFill>
                  <a:effectLst/>
                </a:rPr>
                <a:t>Governance</a:t>
              </a:r>
            </a:p>
            <a:p>
              <a:pPr marL="92075" lvl="1" indent="-1588" defTabSz="449263">
                <a:spcBef>
                  <a:spcPts val="0"/>
                </a:spcBef>
                <a:spcAft>
                  <a:spcPts val="0"/>
                </a:spcAft>
                <a:buClr>
                  <a:srgbClr val="4F8851"/>
                </a:buClr>
                <a:buSzPct val="8000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000" b="1" dirty="0" smtClean="0">
                  <a:solidFill>
                    <a:schemeClr val="accent1">
                      <a:lumMod val="50000"/>
                    </a:schemeClr>
                  </a:solidFill>
                  <a:effectLst/>
                </a:rPr>
                <a:t>Knowledge Base &amp;Innovation</a:t>
              </a:r>
            </a:p>
            <a:p>
              <a:pPr marL="92075" lvl="1" indent="-1588" defTabSz="449263">
                <a:spcBef>
                  <a:spcPts val="0"/>
                </a:spcBef>
                <a:spcAft>
                  <a:spcPts val="0"/>
                </a:spcAft>
                <a:buClr>
                  <a:srgbClr val="4F8851"/>
                </a:buClr>
                <a:buSzPct val="8000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000" b="1" u="sng" dirty="0" err="1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Impl</a:t>
              </a:r>
              <a:r>
                <a:rPr lang="en-GB" sz="2000" b="1" u="sng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./</a:t>
              </a:r>
              <a:r>
                <a:rPr lang="en-GB" sz="2000" b="1" u="sng" dirty="0" err="1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Integr</a:t>
              </a:r>
              <a:r>
                <a:rPr lang="en-GB" sz="2000" b="1" u="sng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./</a:t>
              </a:r>
              <a:r>
                <a:rPr lang="en-GB" sz="2000" b="1" u="sng" dirty="0" err="1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Compl</a:t>
              </a:r>
              <a:r>
                <a:rPr lang="en-GB" sz="2000" b="1" u="sng" dirty="0" smtClean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</a:p>
            <a:p>
              <a:pPr marL="92075" lvl="1" indent="-1588" defTabSz="449263">
                <a:spcBef>
                  <a:spcPts val="0"/>
                </a:spcBef>
                <a:spcAft>
                  <a:spcPts val="0"/>
                </a:spcAft>
                <a:buClr>
                  <a:srgbClr val="4F8851"/>
                </a:buClr>
                <a:buSzPct val="8000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endParaRPr lang="en-GB" sz="2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marL="92075" lvl="1" indent="-1588" defTabSz="449263">
                <a:spcBef>
                  <a:spcPts val="0"/>
                </a:spcBef>
                <a:spcAft>
                  <a:spcPts val="0"/>
                </a:spcAft>
                <a:buClr>
                  <a:srgbClr val="4F8851"/>
                </a:buClr>
                <a:buSzPct val="8000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000" b="1" dirty="0" smtClean="0">
                  <a:solidFill>
                    <a:srgbClr val="660066"/>
                  </a:solidFill>
                </a:rPr>
                <a:t>Pressures/measures&amp;2015; </a:t>
              </a:r>
              <a:r>
                <a:rPr lang="en-GB" sz="2000" b="1" dirty="0" err="1" smtClean="0">
                  <a:solidFill>
                    <a:srgbClr val="660066"/>
                  </a:solidFill>
                </a:rPr>
                <a:t>Biodiv</a:t>
              </a:r>
              <a:r>
                <a:rPr lang="en-GB" sz="2000" b="1" dirty="0" smtClean="0">
                  <a:solidFill>
                    <a:srgbClr val="660066"/>
                  </a:solidFill>
                </a:rPr>
                <a:t>/status;  Indicators; EU27/EEA, land use, </a:t>
              </a:r>
              <a:r>
                <a:rPr lang="en-GB" sz="2000" b="1" dirty="0">
                  <a:solidFill>
                    <a:srgbClr val="660066"/>
                  </a:solidFill>
                </a:rPr>
                <a:t>E</a:t>
              </a:r>
              <a:r>
                <a:rPr lang="en-GB" sz="2000" b="1" dirty="0" smtClean="0">
                  <a:solidFill>
                    <a:srgbClr val="660066"/>
                  </a:solidFill>
                </a:rPr>
                <a:t>S </a:t>
              </a:r>
              <a:r>
                <a:rPr lang="en-GB" sz="2000" b="1" dirty="0" err="1" smtClean="0">
                  <a:solidFill>
                    <a:srgbClr val="660066"/>
                  </a:solidFill>
                </a:rPr>
                <a:t>serv</a:t>
              </a:r>
              <a:r>
                <a:rPr lang="en-GB" sz="2000" b="1" dirty="0" smtClean="0">
                  <a:solidFill>
                    <a:srgbClr val="660066"/>
                  </a:solidFill>
                </a:rPr>
                <a:t>, WA</a:t>
              </a:r>
              <a:endParaRPr lang="en-GB" sz="2000" b="1" dirty="0">
                <a:solidFill>
                  <a:srgbClr val="660066"/>
                </a:solidFill>
              </a:endParaRPr>
            </a:p>
            <a:p>
              <a:pPr marL="625475" lvl="1" indent="-1588" defTabSz="449263">
                <a:spcBef>
                  <a:spcPts val="0"/>
                </a:spcBef>
                <a:spcAft>
                  <a:spcPts val="0"/>
                </a:spcAft>
                <a:buClr>
                  <a:srgbClr val="4F8851"/>
                </a:buClr>
                <a:buSzPct val="80000"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endParaRPr lang="en-GB" sz="2000" b="1" dirty="0">
                <a:solidFill>
                  <a:schemeClr val="accent1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221430" y="5332815"/>
              <a:ext cx="559769" cy="4001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000066"/>
                  </a:solidFill>
                </a:rPr>
                <a:t>RE</a:t>
              </a:r>
              <a:endParaRPr lang="da-DK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66370" y="2812535"/>
              <a:ext cx="752129" cy="4001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000066"/>
                  </a:solidFill>
                </a:rPr>
                <a:t>VUL</a:t>
              </a:r>
              <a:endParaRPr lang="da-DK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9" name="Circular Arrow 8"/>
            <p:cNvSpPr/>
            <p:nvPr/>
          </p:nvSpPr>
          <p:spPr bwMode="auto">
            <a:xfrm rot="17505216">
              <a:off x="998342" y="4497166"/>
              <a:ext cx="2551049" cy="2071408"/>
            </a:xfrm>
            <a:prstGeom prst="circularArrow">
              <a:avLst>
                <a:gd name="adj1" fmla="val 4702"/>
                <a:gd name="adj2" fmla="val 940529"/>
                <a:gd name="adj3" fmla="val 19791686"/>
                <a:gd name="adj4" fmla="val 14280308"/>
                <a:gd name="adj5" fmla="val 929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7E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Circular Arrow 10"/>
            <p:cNvSpPr/>
            <p:nvPr/>
          </p:nvSpPr>
          <p:spPr bwMode="auto">
            <a:xfrm rot="17505216" flipH="1" flipV="1">
              <a:off x="5791113" y="1976886"/>
              <a:ext cx="2551049" cy="2071408"/>
            </a:xfrm>
            <a:prstGeom prst="circularArrow">
              <a:avLst>
                <a:gd name="adj1" fmla="val 4702"/>
                <a:gd name="adj2" fmla="val 940529"/>
                <a:gd name="adj3" fmla="val 19791686"/>
                <a:gd name="adj4" fmla="val 14280308"/>
                <a:gd name="adj5" fmla="val 929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7E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Circular Arrow 11"/>
            <p:cNvSpPr/>
            <p:nvPr/>
          </p:nvSpPr>
          <p:spPr bwMode="auto">
            <a:xfrm rot="4094784" flipV="1">
              <a:off x="1032527" y="1904878"/>
              <a:ext cx="2551049" cy="2071408"/>
            </a:xfrm>
            <a:prstGeom prst="circularArrow">
              <a:avLst>
                <a:gd name="adj1" fmla="val 4702"/>
                <a:gd name="adj2" fmla="val 940529"/>
                <a:gd name="adj3" fmla="val 19791686"/>
                <a:gd name="adj4" fmla="val 14280308"/>
                <a:gd name="adj5" fmla="val 929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7E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Circular Arrow 12"/>
            <p:cNvSpPr/>
            <p:nvPr/>
          </p:nvSpPr>
          <p:spPr bwMode="auto">
            <a:xfrm rot="4094784" flipH="1">
              <a:off x="5832233" y="4497166"/>
              <a:ext cx="2551049" cy="2071408"/>
            </a:xfrm>
            <a:prstGeom prst="circularArrow">
              <a:avLst>
                <a:gd name="adj1" fmla="val 4702"/>
                <a:gd name="adj2" fmla="val 940529"/>
                <a:gd name="adj3" fmla="val 19791686"/>
                <a:gd name="adj4" fmla="val 14280308"/>
                <a:gd name="adj5" fmla="val 929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7E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6312" y="4757082"/>
              <a:ext cx="149432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000066"/>
                  </a:solidFill>
                </a:rPr>
                <a:t>ECOSTAT</a:t>
              </a:r>
              <a:endParaRPr lang="da-DK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4320" y="3604954"/>
              <a:ext cx="105028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000066"/>
                  </a:solidFill>
                </a:rPr>
                <a:t>HYMO</a:t>
              </a:r>
              <a:endParaRPr lang="da-DK" sz="2000" b="1" dirty="0">
                <a:solidFill>
                  <a:srgbClr val="000066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873374" y="980728"/>
            <a:ext cx="8718946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Tx/>
              <a:buChar char="-"/>
            </a:pPr>
            <a:r>
              <a:rPr lang="en-GB" sz="2000" dirty="0" smtClean="0">
                <a:solidFill>
                  <a:srgbClr val="000042"/>
                </a:solidFill>
              </a:rPr>
              <a:t>Summary TA </a:t>
            </a:r>
          </a:p>
          <a:p>
            <a:pPr>
              <a:lnSpc>
                <a:spcPts val="2600"/>
              </a:lnSpc>
              <a:buFontTx/>
              <a:buChar char="-"/>
            </a:pPr>
            <a:r>
              <a:rPr lang="en-GB" sz="2000" dirty="0" smtClean="0">
                <a:solidFill>
                  <a:srgbClr val="000042"/>
                </a:solidFill>
              </a:rPr>
              <a:t>Forward looking vision</a:t>
            </a:r>
          </a:p>
          <a:p>
            <a:pPr>
              <a:lnSpc>
                <a:spcPts val="2600"/>
              </a:lnSpc>
              <a:buFontTx/>
              <a:buChar char="-"/>
            </a:pPr>
            <a:r>
              <a:rPr lang="en-GB" sz="2000" dirty="0" smtClean="0">
                <a:solidFill>
                  <a:srgbClr val="000042"/>
                </a:solidFill>
              </a:rPr>
              <a:t>Integration across </a:t>
            </a:r>
            <a:r>
              <a:rPr lang="en-GB" sz="2000" dirty="0">
                <a:solidFill>
                  <a:srgbClr val="000042"/>
                </a:solidFill>
              </a:rPr>
              <a:t>policies and in economic </a:t>
            </a:r>
            <a:r>
              <a:rPr lang="en-GB" sz="2000" dirty="0" smtClean="0">
                <a:solidFill>
                  <a:srgbClr val="000042"/>
                </a:solidFill>
              </a:rPr>
              <a:t>perspective</a:t>
            </a:r>
            <a:endParaRPr lang="en-GB" sz="2000" dirty="0">
              <a:solidFill>
                <a:srgbClr val="000042"/>
              </a:solidFill>
            </a:endParaRPr>
          </a:p>
          <a:p>
            <a:pPr>
              <a:lnSpc>
                <a:spcPts val="2600"/>
              </a:lnSpc>
            </a:pPr>
            <a:r>
              <a:rPr lang="en-GB" sz="2000" dirty="0" smtClean="0">
                <a:solidFill>
                  <a:srgbClr val="000042"/>
                </a:solidFill>
              </a:rPr>
              <a:t>-Relation to </a:t>
            </a:r>
            <a:r>
              <a:rPr lang="en-GB" sz="2000" dirty="0">
                <a:solidFill>
                  <a:srgbClr val="000042"/>
                </a:solidFill>
              </a:rPr>
              <a:t>the main policy </a:t>
            </a:r>
            <a:r>
              <a:rPr lang="en-GB" sz="2000" dirty="0" smtClean="0">
                <a:solidFill>
                  <a:srgbClr val="000042"/>
                </a:solidFill>
              </a:rPr>
              <a:t>issues </a:t>
            </a:r>
            <a:r>
              <a:rPr lang="en-GB" sz="2000" dirty="0">
                <a:solidFill>
                  <a:srgbClr val="000042"/>
                </a:solidFill>
              </a:rPr>
              <a:t>and </a:t>
            </a:r>
            <a:r>
              <a:rPr lang="en-GB" sz="2000" dirty="0" smtClean="0">
                <a:solidFill>
                  <a:srgbClr val="000042"/>
                </a:solidFill>
              </a:rPr>
              <a:t>responses</a:t>
            </a:r>
            <a:endParaRPr lang="en-GB" sz="2000" dirty="0">
              <a:solidFill>
                <a:srgbClr val="00004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096" y="4077072"/>
            <a:ext cx="128913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a-DK" b="1" dirty="0" smtClean="0"/>
              <a:t>Status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016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dvAuto="5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Synthesis</a:t>
            </a:r>
            <a:br>
              <a:rPr lang="en-GB" dirty="0" smtClean="0"/>
            </a:br>
            <a:r>
              <a:rPr lang="en-GB" sz="2000" i="1" dirty="0"/>
              <a:t>easy to read report </a:t>
            </a:r>
            <a:r>
              <a:rPr lang="en-GB" sz="2000" i="1" dirty="0" smtClean="0"/>
              <a:t>&amp;</a:t>
            </a:r>
            <a:r>
              <a:rPr lang="en-GB" sz="2000" i="1" dirty="0" smtClean="0">
                <a:sym typeface="Wingdings" pitchFamily="2" charset="2"/>
              </a:rPr>
              <a:t> interlinking all material in a web platform</a:t>
            </a:r>
            <a:endParaRPr lang="en-GB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0400" y="1772816"/>
            <a:ext cx="8757096" cy="4392488"/>
          </a:xfrm>
        </p:spPr>
        <p:txBody>
          <a:bodyPr/>
          <a:lstStyle/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GB" sz="2400" dirty="0" smtClean="0"/>
              <a:t>Baseline on Europe’s status of water resources</a:t>
            </a:r>
          </a:p>
          <a:p>
            <a:pPr marL="971550" lvl="1" indent="-514350">
              <a:spcBef>
                <a:spcPts val="1200"/>
              </a:spcBef>
              <a:buFont typeface="+mj-lt"/>
              <a:buAutoNum type="romanLcPeriod"/>
            </a:pPr>
            <a:r>
              <a:rPr lang="en-GB" sz="2000" dirty="0" smtClean="0"/>
              <a:t>Quality;  </a:t>
            </a:r>
            <a:r>
              <a:rPr lang="en-GB" sz="2000" dirty="0" smtClean="0">
                <a:solidFill>
                  <a:srgbClr val="002060"/>
                </a:solidFill>
              </a:rPr>
              <a:t>ii.</a:t>
            </a:r>
            <a:r>
              <a:rPr lang="en-GB" sz="2000" dirty="0" smtClean="0"/>
              <a:t>    Quantity;    </a:t>
            </a:r>
            <a:r>
              <a:rPr lang="en-GB" sz="2000" dirty="0" smtClean="0">
                <a:solidFill>
                  <a:srgbClr val="002060"/>
                </a:solidFill>
              </a:rPr>
              <a:t>iii.</a:t>
            </a:r>
            <a:r>
              <a:rPr lang="en-GB" sz="2000" dirty="0" smtClean="0"/>
              <a:t>   Hydromorphology  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GB" sz="2400" dirty="0" smtClean="0"/>
              <a:t>Water resource management</a:t>
            </a:r>
          </a:p>
          <a:p>
            <a:pPr marL="971550" lvl="1" indent="-514350">
              <a:spcBef>
                <a:spcPts val="1200"/>
              </a:spcBef>
              <a:buFont typeface="+mj-lt"/>
              <a:buAutoNum type="romanLcPeriod"/>
            </a:pPr>
            <a:r>
              <a:rPr lang="en-GB" sz="2000" dirty="0" smtClean="0"/>
              <a:t>Land use   </a:t>
            </a:r>
            <a:r>
              <a:rPr lang="en-GB" sz="2000" dirty="0" smtClean="0">
                <a:solidFill>
                  <a:srgbClr val="002060"/>
                </a:solidFill>
              </a:rPr>
              <a:t>ii.</a:t>
            </a:r>
            <a:r>
              <a:rPr lang="en-GB" sz="2000" dirty="0" smtClean="0"/>
              <a:t>  Energy    </a:t>
            </a:r>
            <a:r>
              <a:rPr lang="en-GB" sz="2000" dirty="0" smtClean="0">
                <a:solidFill>
                  <a:srgbClr val="002060"/>
                </a:solidFill>
              </a:rPr>
              <a:t>iii.</a:t>
            </a:r>
            <a:r>
              <a:rPr lang="en-GB" sz="2000" dirty="0" smtClean="0"/>
              <a:t> Nature     across sectors, </a:t>
            </a:r>
          </a:p>
          <a:p>
            <a:pPr marL="590550" indent="-590550">
              <a:spcBef>
                <a:spcPts val="1200"/>
              </a:spcBef>
              <a:buFont typeface="+mj-lt"/>
              <a:buAutoNum type="arabicPeriod"/>
            </a:pPr>
            <a:r>
              <a:rPr lang="en-GB" sz="2400" dirty="0" smtClean="0"/>
              <a:t>Good cases for promising measures &amp; governance</a:t>
            </a:r>
          </a:p>
          <a:p>
            <a:pPr>
              <a:spcBef>
                <a:spcPts val="1800"/>
              </a:spcBef>
              <a:buFont typeface="+mj-lt"/>
              <a:buAutoNum type="arabicPeriod"/>
            </a:pPr>
            <a:r>
              <a:rPr lang="en-GB" sz="2400" dirty="0" smtClean="0"/>
              <a:t>Towards water  management  in 2050 </a:t>
            </a:r>
          </a:p>
          <a:p>
            <a:pPr marL="971550" lvl="1" indent="-514350">
              <a:spcBef>
                <a:spcPts val="1800"/>
              </a:spcBef>
              <a:buFont typeface="+mj-lt"/>
              <a:buAutoNum type="romanLcPeriod"/>
            </a:pPr>
            <a:r>
              <a:rPr lang="en-GB" sz="2000" dirty="0">
                <a:solidFill>
                  <a:srgbClr val="000000"/>
                </a:solidFill>
              </a:rPr>
              <a:t>perspective </a:t>
            </a:r>
            <a:r>
              <a:rPr lang="en-GB" sz="2000" dirty="0" smtClean="0">
                <a:solidFill>
                  <a:srgbClr val="000000"/>
                </a:solidFill>
              </a:rPr>
              <a:t>2015 status-pressures-measures, indicators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romanLcPeriod"/>
            </a:pPr>
            <a:r>
              <a:rPr lang="en-GB" sz="2000" dirty="0" smtClean="0">
                <a:solidFill>
                  <a:srgbClr val="000000"/>
                </a:solidFill>
              </a:rPr>
              <a:t>perspective </a:t>
            </a:r>
            <a:r>
              <a:rPr lang="en-GB" sz="2000" dirty="0">
                <a:solidFill>
                  <a:srgbClr val="000000"/>
                </a:solidFill>
              </a:rPr>
              <a:t>for EEA/</a:t>
            </a:r>
            <a:r>
              <a:rPr lang="en-GB" sz="2000" dirty="0" err="1">
                <a:solidFill>
                  <a:srgbClr val="000000"/>
                </a:solidFill>
              </a:rPr>
              <a:t>nonEU</a:t>
            </a:r>
            <a:r>
              <a:rPr lang="en-GB" sz="2000" dirty="0">
                <a:solidFill>
                  <a:srgbClr val="000000"/>
                </a:solidFill>
              </a:rPr>
              <a:t> 27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romanLcPeriod"/>
            </a:pPr>
            <a:r>
              <a:rPr lang="en-GB" sz="2000" dirty="0" smtClean="0"/>
              <a:t>in  a wider framework of  ecosystem assessments</a:t>
            </a:r>
          </a:p>
          <a:p>
            <a:pPr marL="971550" lvl="1" indent="-514350">
              <a:spcBef>
                <a:spcPts val="1800"/>
              </a:spcBef>
              <a:buFont typeface="+mj-lt"/>
              <a:buAutoNum type="romanLcPeriod"/>
            </a:pPr>
            <a:endParaRPr lang="en-GB" sz="2000" dirty="0" smtClean="0"/>
          </a:p>
          <a:p>
            <a:pPr>
              <a:buFont typeface="+mj-lt"/>
              <a:buAutoNum type="arabicPeriod"/>
            </a:pP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ABAB5E-7DEA-4C07-B7F5-3BC82648506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Left Brace 4"/>
          <p:cNvSpPr/>
          <p:nvPr/>
        </p:nvSpPr>
        <p:spPr bwMode="auto">
          <a:xfrm>
            <a:off x="6177136" y="3573016"/>
            <a:ext cx="216024" cy="21602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00007E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60051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EEA1-WhiteBackground">
  <a:themeElements>
    <a:clrScheme name="EEA1-WhiteBackground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EA1-WhiteBackgroun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7E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7E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EA1-White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EA1-White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A1-White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A1-White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A1-White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A1-White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EA1-White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\\donkey\templates\EEA Overheads\EEA1-WhiteBackground.pot</Template>
  <TotalTime>6029</TotalTime>
  <Pages>46</Pages>
  <Words>713</Words>
  <Application>Microsoft Office PowerPoint</Application>
  <PresentationFormat>A4 Paper (210x297 mm)</PresentationFormat>
  <Paragraphs>161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EEA1-WhiteBackground</vt:lpstr>
      <vt:lpstr>PowerPoint Presentation</vt:lpstr>
      <vt:lpstr>Water 2012 – suit of assessments</vt:lpstr>
      <vt:lpstr>PowerPoint Presentation</vt:lpstr>
      <vt:lpstr>human and ecological economy thresholds of sustainability</vt:lpstr>
      <vt:lpstr>Resilience and decoupling – distance to target for resource management</vt:lpstr>
      <vt:lpstr>EEA synthesis  policy questions for the Blue Print</vt:lpstr>
      <vt:lpstr>Structuring 2012 thematic assessments</vt:lpstr>
      <vt:lpstr>EEA synthesis  5 policy areas  of the Blue Print</vt:lpstr>
      <vt:lpstr>Synthesis easy to read report &amp; interlinking all material in a web platform</vt:lpstr>
      <vt:lpstr>Coordination EEA thematic assessments and COM Blueprint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Timetable for implementation of requirements of WFD (1999 adoption?)</dc:title>
  <dc:creator>Information Centre</dc:creator>
  <cp:lastModifiedBy>Beate Werner</cp:lastModifiedBy>
  <cp:revision>437</cp:revision>
  <cp:lastPrinted>2012-03-28T12:56:16Z</cp:lastPrinted>
  <dcterms:created xsi:type="dcterms:W3CDTF">1999-05-12T19:29:40Z</dcterms:created>
  <dcterms:modified xsi:type="dcterms:W3CDTF">2012-03-30T15:50:17Z</dcterms:modified>
</cp:coreProperties>
</file>