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8" r:id="rId3"/>
    <p:sldMasterId id="2147483712" r:id="rId4"/>
  </p:sldMasterIdLst>
  <p:notesMasterIdLst>
    <p:notesMasterId r:id="rId33"/>
  </p:notesMasterIdLst>
  <p:sldIdLst>
    <p:sldId id="257" r:id="rId5"/>
    <p:sldId id="572" r:id="rId6"/>
    <p:sldId id="567" r:id="rId7"/>
    <p:sldId id="577" r:id="rId8"/>
    <p:sldId id="506" r:id="rId9"/>
    <p:sldId id="538" r:id="rId10"/>
    <p:sldId id="454" r:id="rId11"/>
    <p:sldId id="517" r:id="rId12"/>
    <p:sldId id="540" r:id="rId13"/>
    <p:sldId id="514" r:id="rId14"/>
    <p:sldId id="558" r:id="rId15"/>
    <p:sldId id="557" r:id="rId16"/>
    <p:sldId id="578" r:id="rId17"/>
    <p:sldId id="579" r:id="rId18"/>
    <p:sldId id="576" r:id="rId19"/>
    <p:sldId id="268" r:id="rId20"/>
    <p:sldId id="507" r:id="rId21"/>
    <p:sldId id="508" r:id="rId22"/>
    <p:sldId id="509" r:id="rId23"/>
    <p:sldId id="510" r:id="rId24"/>
    <p:sldId id="511" r:id="rId25"/>
    <p:sldId id="512" r:id="rId26"/>
    <p:sldId id="513" r:id="rId27"/>
    <p:sldId id="573" r:id="rId28"/>
    <p:sldId id="515" r:id="rId29"/>
    <p:sldId id="516" r:id="rId30"/>
    <p:sldId id="574" r:id="rId31"/>
    <p:sldId id="518" r:id="rId3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1530" y="126"/>
      </p:cViewPr>
      <p:guideLst/>
    </p:cSldViewPr>
  </p:slideViewPr>
  <p:notesTextViewPr>
    <p:cViewPr>
      <p:scale>
        <a:sx n="1" d="1"/>
        <a:sy n="1" d="1"/>
      </p:scale>
      <p:origin x="0" y="0"/>
    </p:cViewPr>
  </p:notesTextViewPr>
  <p:sorterViewPr>
    <p:cViewPr>
      <p:scale>
        <a:sx n="100" d="100"/>
        <a:sy n="100" d="100"/>
      </p:scale>
      <p:origin x="0" y="-3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32189-26C5-4015-AEA3-10C0E5EF6DC0}" type="datetimeFigureOut">
              <a:rPr lang="da-DK" smtClean="0"/>
              <a:t>14-06-2018</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7AFD9-7939-4B85-BD8F-E7148473B555}" type="slidenum">
              <a:rPr lang="da-DK" smtClean="0"/>
              <a:t>‹#›</a:t>
            </a:fld>
            <a:endParaRPr lang="da-DK"/>
          </a:p>
        </p:txBody>
      </p:sp>
    </p:spTree>
    <p:extLst>
      <p:ext uri="{BB962C8B-B14F-4D97-AF65-F5344CB8AC3E}">
        <p14:creationId xmlns:p14="http://schemas.microsoft.com/office/powerpoint/2010/main" val="324778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1339850"/>
            <a:ext cx="4821237" cy="3614738"/>
          </a:xfrm>
        </p:spPr>
      </p:sp>
      <p:sp>
        <p:nvSpPr>
          <p:cNvPr id="3" name="Notes Placeholder 2"/>
          <p:cNvSpPr>
            <a:spLocks noGrp="1"/>
          </p:cNvSpPr>
          <p:nvPr>
            <p:ph type="body" idx="1"/>
          </p:nvPr>
        </p:nvSpPr>
        <p:spPr>
          <a:xfrm>
            <a:off x="661779" y="5307679"/>
            <a:ext cx="5614452" cy="5861464"/>
          </a:xfrm>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12F5-4E9D-4A9C-BED5-E1C681DB6C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69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1339850"/>
            <a:ext cx="4818063" cy="3614738"/>
          </a:xfrm>
        </p:spPr>
      </p:sp>
      <p:sp>
        <p:nvSpPr>
          <p:cNvPr id="3" name="Notes Placeholder 2"/>
          <p:cNvSpPr>
            <a:spLocks noGrp="1"/>
          </p:cNvSpPr>
          <p:nvPr>
            <p:ph type="body" idx="1"/>
          </p:nvPr>
        </p:nvSpPr>
        <p:spPr>
          <a:xfrm>
            <a:off x="661779" y="5307679"/>
            <a:ext cx="5614452" cy="5861464"/>
          </a:xfrm>
        </p:spPr>
        <p:txBody>
          <a:bodyPr/>
          <a:lstStyle/>
          <a:p>
            <a:endParaRPr lang="en-GB" dirty="0"/>
          </a:p>
        </p:txBody>
      </p:sp>
      <p:sp>
        <p:nvSpPr>
          <p:cNvPr id="4" name="Slide Number Placeholder 3"/>
          <p:cNvSpPr>
            <a:spLocks noGrp="1"/>
          </p:cNvSpPr>
          <p:nvPr>
            <p:ph type="sldNum" sz="quarter" idx="10"/>
          </p:nvPr>
        </p:nvSpPr>
        <p:spPr/>
        <p:txBody>
          <a:bodyPr/>
          <a:lstStyle/>
          <a:p>
            <a:fld id="{1AA812F5-4E9D-4A9C-BED5-E1C681DB6CA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9098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a:p>
        </p:txBody>
      </p:sp>
      <p:sp>
        <p:nvSpPr>
          <p:cNvPr id="4" name="Pladsholder til diasnummer 3"/>
          <p:cNvSpPr>
            <a:spLocks noGrp="1"/>
          </p:cNvSpPr>
          <p:nvPr>
            <p:ph type="sldNum" sz="quarter" idx="10"/>
          </p:nvPr>
        </p:nvSpPr>
        <p:spPr/>
        <p:txBody>
          <a:bodyPr/>
          <a:lstStyle/>
          <a:p>
            <a:fld id="{DCA20BA0-ABA4-4AFF-957E-01C1B8EFF045}" type="slidenum">
              <a:rPr lang="en-US" smtClean="0"/>
              <a:pPr/>
              <a:t>15</a:t>
            </a:fld>
            <a:endParaRPr lang="en-US"/>
          </a:p>
        </p:txBody>
      </p:sp>
    </p:spTree>
    <p:extLst>
      <p:ext uri="{BB962C8B-B14F-4D97-AF65-F5344CB8AC3E}">
        <p14:creationId xmlns:p14="http://schemas.microsoft.com/office/powerpoint/2010/main" val="195922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651" y="4889210"/>
            <a:ext cx="5664277" cy="5399333"/>
          </a:xfrm>
        </p:spPr>
        <p:txBody>
          <a:bodyPr/>
          <a:lstStyle/>
          <a:p>
            <a:endParaRPr lang="en-GB" dirty="0"/>
          </a:p>
        </p:txBody>
      </p:sp>
      <p:sp>
        <p:nvSpPr>
          <p:cNvPr id="4" name="Slide Number Placeholder 3"/>
          <p:cNvSpPr>
            <a:spLocks noGrp="1"/>
          </p:cNvSpPr>
          <p:nvPr>
            <p:ph type="sldNum" sz="quarter" idx="10"/>
          </p:nvPr>
        </p:nvSpPr>
        <p:spPr/>
        <p:txBody>
          <a:bodyPr/>
          <a:lstStyle/>
          <a:p>
            <a:fld id="{1AA812F5-4E9D-4A9C-BED5-E1C681DB6CAF}" type="slidenum">
              <a:rPr lang="en-GB" smtClean="0"/>
              <a:pPr/>
              <a:t>16</a:t>
            </a:fld>
            <a:endParaRPr lang="en-GB"/>
          </a:p>
        </p:txBody>
      </p:sp>
    </p:spTree>
    <p:extLst>
      <p:ext uri="{BB962C8B-B14F-4D97-AF65-F5344CB8AC3E}">
        <p14:creationId xmlns:p14="http://schemas.microsoft.com/office/powerpoint/2010/main" val="219629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856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94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759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B89D7422-8C9A-4C6A-9E89-CF8EBF23E3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600667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11"/>
            <a:ext cx="7772400" cy="1362075"/>
          </a:xfrm>
        </p:spPr>
        <p:txBody>
          <a:bodyPr anchor="t"/>
          <a:lstStyle>
            <a:lvl1pPr algn="l">
              <a:defRPr sz="3000" b="1" cap="all"/>
            </a:lvl1pPr>
          </a:lstStyle>
          <a:p>
            <a:r>
              <a:rPr lang="da-DK"/>
              <a:t>Klik for at redigere titeltypografi i masteren</a:t>
            </a:r>
          </a:p>
        </p:txBody>
      </p:sp>
      <p:sp>
        <p:nvSpPr>
          <p:cNvPr id="3" name="Pladsholder til tekst 2"/>
          <p:cNvSpPr>
            <a:spLocks noGrp="1"/>
          </p:cNvSpPr>
          <p:nvPr>
            <p:ph type="body" idx="1"/>
          </p:nvPr>
        </p:nvSpPr>
        <p:spPr>
          <a:xfrm>
            <a:off x="722435" y="2906713"/>
            <a:ext cx="77724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da-DK"/>
              <a:t>Klik for at redigere typografi i masteren</a:t>
            </a:r>
          </a:p>
        </p:txBody>
      </p:sp>
      <p:sp>
        <p:nvSpPr>
          <p:cNvPr id="4" name="Rectangle 5"/>
          <p:cNvSpPr>
            <a:spLocks noGrp="1" noChangeArrowheads="1"/>
          </p:cNvSpPr>
          <p:nvPr>
            <p:ph type="sldNum" sz="quarter" idx="10"/>
          </p:nvPr>
        </p:nvSpPr>
        <p:spPr/>
        <p:txBody>
          <a:bodyPr/>
          <a:lstStyle>
            <a:lvl1pPr>
              <a:defRPr/>
            </a:lvl1pPr>
          </a:lstStyle>
          <a:p>
            <a:pPr>
              <a:defRPr/>
            </a:pPr>
            <a:fld id="{1F18FBB1-2939-4E0B-A6ED-41796A7DB3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940211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09601" y="1981200"/>
            <a:ext cx="3815862"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66138" y="1981200"/>
            <a:ext cx="3815862"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5"/>
          <p:cNvSpPr>
            <a:spLocks noGrp="1" noChangeArrowheads="1"/>
          </p:cNvSpPr>
          <p:nvPr>
            <p:ph type="sldNum" sz="quarter" idx="10"/>
          </p:nvPr>
        </p:nvSpPr>
        <p:spPr/>
        <p:txBody>
          <a:bodyPr/>
          <a:lstStyle>
            <a:lvl1pPr>
              <a:defRPr/>
            </a:lvl1pPr>
          </a:lstStyle>
          <a:p>
            <a:pPr>
              <a:defRPr/>
            </a:pPr>
            <a:fld id="{6B050A6D-6CD3-4797-B211-44F2ABCAC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468038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1" y="1535113"/>
            <a:ext cx="4040066"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da-DK"/>
              <a:t>Klik for at redigere typografi i masteren</a:t>
            </a:r>
          </a:p>
        </p:txBody>
      </p:sp>
      <p:sp>
        <p:nvSpPr>
          <p:cNvPr id="4" name="Pladsholder til indhold 3"/>
          <p:cNvSpPr>
            <a:spLocks noGrp="1"/>
          </p:cNvSpPr>
          <p:nvPr>
            <p:ph sz="half" idx="2"/>
          </p:nvPr>
        </p:nvSpPr>
        <p:spPr>
          <a:xfrm>
            <a:off x="457201" y="2174875"/>
            <a:ext cx="4040066"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271" y="1535113"/>
            <a:ext cx="4041531"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da-DK"/>
              <a:t>Klik for at redigere typografi i masteren</a:t>
            </a:r>
          </a:p>
        </p:txBody>
      </p:sp>
      <p:sp>
        <p:nvSpPr>
          <p:cNvPr id="6" name="Pladsholder til indhold 5"/>
          <p:cNvSpPr>
            <a:spLocks noGrp="1"/>
          </p:cNvSpPr>
          <p:nvPr>
            <p:ph sz="quarter" idx="4"/>
          </p:nvPr>
        </p:nvSpPr>
        <p:spPr>
          <a:xfrm>
            <a:off x="4645271" y="2174875"/>
            <a:ext cx="4041531"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5"/>
          <p:cNvSpPr>
            <a:spLocks noGrp="1" noChangeArrowheads="1"/>
          </p:cNvSpPr>
          <p:nvPr>
            <p:ph type="sldNum" sz="quarter" idx="10"/>
          </p:nvPr>
        </p:nvSpPr>
        <p:spPr/>
        <p:txBody>
          <a:bodyPr/>
          <a:lstStyle>
            <a:lvl1pPr>
              <a:defRPr/>
            </a:lvl1pPr>
          </a:lstStyle>
          <a:p>
            <a:pPr>
              <a:defRPr/>
            </a:pPr>
            <a:fld id="{DEAA29E3-7692-435F-AA95-89A71D39A4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041632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54B310E2-240C-4320-828C-3ABB0BFFEA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20225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5" y="273050"/>
            <a:ext cx="3008435" cy="1162050"/>
          </a:xfrm>
        </p:spPr>
        <p:txBody>
          <a:bodyPr anchor="b"/>
          <a:lstStyle>
            <a:lvl1pPr algn="l">
              <a:defRPr sz="1500" b="1"/>
            </a:lvl1pPr>
          </a:lstStyle>
          <a:p>
            <a:r>
              <a:rPr lang="da-DK"/>
              <a:t>Klik for at redigere titeltypografi i masteren</a:t>
            </a:r>
          </a:p>
        </p:txBody>
      </p:sp>
      <p:sp>
        <p:nvSpPr>
          <p:cNvPr id="3" name="Pladsholder til indhold 2"/>
          <p:cNvSpPr>
            <a:spLocks noGrp="1"/>
          </p:cNvSpPr>
          <p:nvPr>
            <p:ph idx="1"/>
          </p:nvPr>
        </p:nvSpPr>
        <p:spPr>
          <a:xfrm>
            <a:off x="3575538" y="273061"/>
            <a:ext cx="5111262"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5" y="1435103"/>
            <a:ext cx="3008435"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FADBAA3B-2141-45CD-8D02-CA290E7ABA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67754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1500" b="1"/>
            </a:lvl1pPr>
          </a:lstStyle>
          <a:p>
            <a:r>
              <a:rPr lang="da-DK"/>
              <a:t>Klik for at redigere titeltypografi i masteren</a:t>
            </a:r>
          </a:p>
        </p:txBody>
      </p:sp>
      <p:sp>
        <p:nvSpPr>
          <p:cNvPr id="3" name="Pladsholder til billede 2"/>
          <p:cNvSpPr>
            <a:spLocks noGrp="1"/>
          </p:cNvSpPr>
          <p:nvPr>
            <p:ph type="pic" idx="1"/>
          </p:nvPr>
        </p:nvSpPr>
        <p:spPr>
          <a:xfrm>
            <a:off x="1792166" y="612775"/>
            <a:ext cx="54864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da-DK" noProof="0"/>
          </a:p>
        </p:txBody>
      </p:sp>
      <p:sp>
        <p:nvSpPr>
          <p:cNvPr id="4" name="Pladsholder til tekst 3"/>
          <p:cNvSpPr>
            <a:spLocks noGrp="1"/>
          </p:cNvSpPr>
          <p:nvPr>
            <p:ph type="body" sz="half" idx="2"/>
          </p:nvPr>
        </p:nvSpPr>
        <p:spPr>
          <a:xfrm>
            <a:off x="1792166" y="5367338"/>
            <a:ext cx="54864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BB423012-8CCD-4335-B6E6-D4ED43F83B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27414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DAE79776-4617-4CCB-8327-786C921C77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9516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0411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496050" y="228600"/>
            <a:ext cx="1962150" cy="5867400"/>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609601" y="228600"/>
            <a:ext cx="5745774" cy="5867400"/>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26030FF2-0062-4B17-867C-79A5E8D2DA1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62144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914400" y="1747838"/>
            <a:ext cx="5105400" cy="2366962"/>
          </a:xfrm>
          <a:prstGeom prst="rect">
            <a:avLst/>
          </a:prstGeom>
        </p:spPr>
        <p:txBody>
          <a:bodyPr>
            <a:normAutofit/>
          </a:bodyPr>
          <a:lstStyle>
            <a:lvl1pPr marL="0" indent="0" algn="l">
              <a:buFontTx/>
              <a:buNone/>
              <a:defRPr lang="en-US" sz="1500" kern="1200" dirty="0">
                <a:ln w="3175">
                  <a:noFill/>
                </a:ln>
                <a:solidFill>
                  <a:schemeClr val="bg1">
                    <a:lumMod val="95000"/>
                  </a:schemeClr>
                </a:solidFill>
                <a:latin typeface="+mn-lt"/>
                <a:ea typeface="+mn-ea"/>
                <a:cs typeface="+mn-cs"/>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351"/>
            </a:lvl6pPr>
            <a:lvl7pPr>
              <a:defRPr sz="1351"/>
            </a:lvl7pPr>
            <a:lvl8pPr>
              <a:defRPr sz="1351"/>
            </a:lvl8pPr>
            <a:lvl9pPr>
              <a:defRPr sz="1351"/>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9" name="Content Placeholder 2"/>
          <p:cNvSpPr>
            <a:spLocks noGrp="1"/>
          </p:cNvSpPr>
          <p:nvPr>
            <p:ph sz="half" idx="14"/>
          </p:nvPr>
        </p:nvSpPr>
        <p:spPr>
          <a:xfrm>
            <a:off x="5638800" y="1447812"/>
            <a:ext cx="3124200" cy="2352675"/>
          </a:xfrm>
          <a:prstGeom prst="rect">
            <a:avLst/>
          </a:prstGeom>
        </p:spPr>
        <p:txBody>
          <a:bodyPr>
            <a:normAutofit/>
          </a:bodyPr>
          <a:lstStyle>
            <a:lvl1pPr>
              <a:defRPr lang="en-US" sz="1500" kern="1200" dirty="0">
                <a:solidFill>
                  <a:schemeClr val="bg1">
                    <a:lumMod val="95000"/>
                  </a:schemeClr>
                </a:solidFill>
                <a:latin typeface="+mn-lt"/>
                <a:ea typeface="+mn-ea"/>
                <a:cs typeface="+mn-cs"/>
              </a:defRPr>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p:txBody>
      </p:sp>
      <p:sp>
        <p:nvSpPr>
          <p:cNvPr id="13" name="Content Placeholder 3"/>
          <p:cNvSpPr>
            <a:spLocks noGrp="1"/>
          </p:cNvSpPr>
          <p:nvPr>
            <p:ph sz="half" idx="15"/>
          </p:nvPr>
        </p:nvSpPr>
        <p:spPr>
          <a:xfrm>
            <a:off x="914400" y="4343400"/>
            <a:ext cx="5105400" cy="2362200"/>
          </a:xfrm>
          <a:prstGeom prst="rect">
            <a:avLst/>
          </a:prstGeom>
        </p:spPr>
        <p:txBody>
          <a:bodyPr>
            <a:normAutofit/>
          </a:bodyPr>
          <a:lstStyle>
            <a:lvl1pPr marL="0" indent="0" algn="l">
              <a:buFontTx/>
              <a:buNone/>
              <a:defRPr lang="en-US" sz="1500" kern="1200" dirty="0">
                <a:ln w="3175">
                  <a:noFill/>
                </a:ln>
                <a:solidFill>
                  <a:schemeClr val="bg1">
                    <a:lumMod val="95000"/>
                  </a:schemeClr>
                </a:solidFill>
                <a:latin typeface="+mn-lt"/>
                <a:ea typeface="+mn-ea"/>
                <a:cs typeface="+mn-cs"/>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351"/>
            </a:lvl6pPr>
            <a:lvl7pPr>
              <a:defRPr sz="1351"/>
            </a:lvl7pPr>
            <a:lvl8pPr>
              <a:defRPr sz="1351"/>
            </a:lvl8pPr>
            <a:lvl9pPr>
              <a:defRPr sz="1351"/>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14" name="Content Placeholder 2"/>
          <p:cNvSpPr>
            <a:spLocks noGrp="1"/>
          </p:cNvSpPr>
          <p:nvPr>
            <p:ph sz="half" idx="16"/>
          </p:nvPr>
        </p:nvSpPr>
        <p:spPr>
          <a:xfrm>
            <a:off x="2286000" y="1457337"/>
            <a:ext cx="3124200" cy="2352675"/>
          </a:xfrm>
          <a:prstGeom prst="rect">
            <a:avLst/>
          </a:prstGeom>
        </p:spPr>
        <p:txBody>
          <a:bodyPr>
            <a:normAutofit/>
          </a:bodyPr>
          <a:lstStyle>
            <a:lvl1pPr>
              <a:defRPr sz="1500">
                <a:solidFill>
                  <a:schemeClr val="bg1">
                    <a:lumMod val="95000"/>
                  </a:schemeClr>
                </a:solidFill>
              </a:defRPr>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p:txBody>
      </p:sp>
      <p:sp>
        <p:nvSpPr>
          <p:cNvPr id="11" name="Title 1"/>
          <p:cNvSpPr>
            <a:spLocks noGrp="1"/>
          </p:cNvSpPr>
          <p:nvPr>
            <p:ph type="title"/>
          </p:nvPr>
        </p:nvSpPr>
        <p:spPr>
          <a:xfrm>
            <a:off x="1905000" y="76200"/>
            <a:ext cx="6477000" cy="944562"/>
          </a:xfrm>
          <a:prstGeom prst="rect">
            <a:avLst/>
          </a:prstGeom>
        </p:spPr>
        <p:txBody>
          <a:bodyPr/>
          <a:lstStyle>
            <a:lvl1pPr>
              <a:defRPr>
                <a:ln>
                  <a:solidFill>
                    <a:schemeClr val="accent1">
                      <a:lumMod val="50000"/>
                    </a:schemeClr>
                  </a:solidFill>
                </a:ln>
                <a:solidFill>
                  <a:schemeClr val="bg2">
                    <a:lumMod val="60000"/>
                    <a:lumOff val="40000"/>
                  </a:schemeClr>
                </a:solidFill>
              </a:defRPr>
            </a:lvl1pPr>
          </a:lstStyle>
          <a:p>
            <a:r>
              <a:rPr lang="en-US"/>
              <a:t>Click to edit Master title style</a:t>
            </a:r>
          </a:p>
        </p:txBody>
      </p:sp>
      <p:sp>
        <p:nvSpPr>
          <p:cNvPr id="7" name="Footer Placeholder 2"/>
          <p:cNvSpPr>
            <a:spLocks noGrp="1"/>
          </p:cNvSpPr>
          <p:nvPr>
            <p:ph type="ftr" sz="quarter" idx="17"/>
          </p:nvPr>
        </p:nvSpPr>
        <p:spPr>
          <a:xfrm>
            <a:off x="3124200" y="6356362"/>
            <a:ext cx="2895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endParaRPr lang="en-US"/>
          </a:p>
        </p:txBody>
      </p:sp>
      <p:sp>
        <p:nvSpPr>
          <p:cNvPr id="8" name="Slide Number Placeholder 3"/>
          <p:cNvSpPr>
            <a:spLocks noGrp="1"/>
          </p:cNvSpPr>
          <p:nvPr>
            <p:ph type="sldNum" sz="quarter" idx="18"/>
          </p:nvPr>
        </p:nvSpPr>
        <p:spPr>
          <a:xfrm>
            <a:off x="6553200" y="6356362"/>
            <a:ext cx="2133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fld id="{734D405C-B78E-471A-8823-97B91AB74334}" type="slidenum">
              <a:rPr lang="en-US"/>
              <a:pPr>
                <a:defRPr/>
              </a:pPr>
              <a:t>‹#›</a:t>
            </a:fld>
            <a:endParaRPr lang="en-US" dirty="0"/>
          </a:p>
        </p:txBody>
      </p:sp>
    </p:spTree>
    <p:extLst>
      <p:ext uri="{BB962C8B-B14F-4D97-AF65-F5344CB8AC3E}">
        <p14:creationId xmlns:p14="http://schemas.microsoft.com/office/powerpoint/2010/main" val="629832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AT" sz="1351">
              <a:solidFill>
                <a:srgbClr val="000000"/>
              </a:solidFill>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1">
              <a:solidFill>
                <a:srgbClr val="000000"/>
              </a:solidFill>
            </a:endParaRPr>
          </a:p>
        </p:txBody>
      </p:sp>
      <p:pic>
        <p:nvPicPr>
          <p:cNvPr id="5" name="Picture 454" descr="EEA-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83" y="6237288"/>
            <a:ext cx="2860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de-AT" dirty="0"/>
          </a:p>
        </p:txBody>
      </p:sp>
    </p:spTree>
    <p:extLst>
      <p:ext uri="{BB962C8B-B14F-4D97-AF65-F5344CB8AC3E}">
        <p14:creationId xmlns:p14="http://schemas.microsoft.com/office/powerpoint/2010/main" val="1983973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w="9525">
            <a:noFill/>
            <a:miter lim="800000"/>
            <a:headEnd/>
            <a:tailEnd/>
          </a:ln>
        </p:spPr>
        <p:txBody>
          <a:bodyPr wrap="none" anchor="ctr"/>
          <a:lstStyle/>
          <a:p>
            <a:endParaRPr lang="de-AT">
              <a:solidFill>
                <a:srgbClr val="000000"/>
              </a:solidFill>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w="9525">
            <a:noFill/>
            <a:miter lim="800000"/>
            <a:headEnd/>
            <a:tailEnd/>
          </a:ln>
        </p:spPr>
        <p:txBody>
          <a:bodyPr/>
          <a:lstStyle/>
          <a:p>
            <a:endParaRPr lang="da-DK">
              <a:solidFill>
                <a:srgbClr val="000000"/>
              </a:solidFill>
            </a:endParaRPr>
          </a:p>
        </p:txBody>
      </p:sp>
      <p:pic>
        <p:nvPicPr>
          <p:cNvPr id="5" name="Picture 454" descr="EEA-logo_white"/>
          <p:cNvPicPr>
            <a:picLocks noChangeAspect="1" noChangeArrowheads="1"/>
          </p:cNvPicPr>
          <p:nvPr/>
        </p:nvPicPr>
        <p:blipFill>
          <a:blip r:embed="rId2" cstate="print"/>
          <a:srcRect/>
          <a:stretch>
            <a:fillRect/>
          </a:stretch>
        </p:blipFill>
        <p:spPr bwMode="auto">
          <a:xfrm>
            <a:off x="6140453" y="6143631"/>
            <a:ext cx="2860675" cy="57626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de-AT" dirty="0"/>
          </a:p>
        </p:txBody>
      </p:sp>
    </p:spTree>
    <p:extLst>
      <p:ext uri="{BB962C8B-B14F-4D97-AF65-F5344CB8AC3E}">
        <p14:creationId xmlns:p14="http://schemas.microsoft.com/office/powerpoint/2010/main" val="3206969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B89D7422-8C9A-4C6A-9E89-CF8EBF23E3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1990191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5"/>
            <a:ext cx="7772400" cy="1362075"/>
          </a:xfrm>
        </p:spPr>
        <p:txBody>
          <a:bodyPr anchor="t"/>
          <a:lstStyle>
            <a:lvl1pPr algn="l">
              <a:defRPr sz="3000" b="1" cap="all"/>
            </a:lvl1pPr>
          </a:lstStyle>
          <a:p>
            <a:r>
              <a:rPr lang="da-DK"/>
              <a:t>Klik for at redigere titeltypografi i masteren</a:t>
            </a:r>
          </a:p>
        </p:txBody>
      </p:sp>
      <p:sp>
        <p:nvSpPr>
          <p:cNvPr id="3" name="Pladsholder til tekst 2"/>
          <p:cNvSpPr>
            <a:spLocks noGrp="1"/>
          </p:cNvSpPr>
          <p:nvPr>
            <p:ph type="body" idx="1"/>
          </p:nvPr>
        </p:nvSpPr>
        <p:spPr>
          <a:xfrm>
            <a:off x="722435"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a-DK"/>
              <a:t>Klik for at redigere typografi i masteren</a:t>
            </a:r>
          </a:p>
        </p:txBody>
      </p:sp>
      <p:sp>
        <p:nvSpPr>
          <p:cNvPr id="4" name="Rectangle 5"/>
          <p:cNvSpPr>
            <a:spLocks noGrp="1" noChangeArrowheads="1"/>
          </p:cNvSpPr>
          <p:nvPr>
            <p:ph type="sldNum" sz="quarter" idx="10"/>
          </p:nvPr>
        </p:nvSpPr>
        <p:spPr/>
        <p:txBody>
          <a:bodyPr/>
          <a:lstStyle>
            <a:lvl1pPr>
              <a:defRPr/>
            </a:lvl1pPr>
          </a:lstStyle>
          <a:p>
            <a:pPr>
              <a:defRPr/>
            </a:pPr>
            <a:fld id="{1F18FBB1-2939-4E0B-A6ED-41796A7DB3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593278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09601" y="1981200"/>
            <a:ext cx="3815862"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66138" y="1981200"/>
            <a:ext cx="3815862"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5"/>
          <p:cNvSpPr>
            <a:spLocks noGrp="1" noChangeArrowheads="1"/>
          </p:cNvSpPr>
          <p:nvPr>
            <p:ph type="sldNum" sz="quarter" idx="10"/>
          </p:nvPr>
        </p:nvSpPr>
        <p:spPr/>
        <p:txBody>
          <a:bodyPr/>
          <a:lstStyle>
            <a:lvl1pPr>
              <a:defRPr/>
            </a:lvl1pPr>
          </a:lstStyle>
          <a:p>
            <a:pPr>
              <a:defRPr/>
            </a:pPr>
            <a:fld id="{6B050A6D-6CD3-4797-B211-44F2ABCAC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151224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1" y="1535113"/>
            <a:ext cx="404006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typografi i masteren</a:t>
            </a:r>
          </a:p>
        </p:txBody>
      </p:sp>
      <p:sp>
        <p:nvSpPr>
          <p:cNvPr id="4" name="Pladsholder til indhold 3"/>
          <p:cNvSpPr>
            <a:spLocks noGrp="1"/>
          </p:cNvSpPr>
          <p:nvPr>
            <p:ph sz="half" idx="2"/>
          </p:nvPr>
        </p:nvSpPr>
        <p:spPr>
          <a:xfrm>
            <a:off x="457201" y="2174875"/>
            <a:ext cx="404006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271" y="1535113"/>
            <a:ext cx="40415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typografi i masteren</a:t>
            </a:r>
          </a:p>
        </p:txBody>
      </p:sp>
      <p:sp>
        <p:nvSpPr>
          <p:cNvPr id="6" name="Pladsholder til indhold 5"/>
          <p:cNvSpPr>
            <a:spLocks noGrp="1"/>
          </p:cNvSpPr>
          <p:nvPr>
            <p:ph sz="quarter" idx="4"/>
          </p:nvPr>
        </p:nvSpPr>
        <p:spPr>
          <a:xfrm>
            <a:off x="4645271" y="2174875"/>
            <a:ext cx="40415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5"/>
          <p:cNvSpPr>
            <a:spLocks noGrp="1" noChangeArrowheads="1"/>
          </p:cNvSpPr>
          <p:nvPr>
            <p:ph type="sldNum" sz="quarter" idx="10"/>
          </p:nvPr>
        </p:nvSpPr>
        <p:spPr/>
        <p:txBody>
          <a:bodyPr/>
          <a:lstStyle>
            <a:lvl1pPr>
              <a:defRPr/>
            </a:lvl1pPr>
          </a:lstStyle>
          <a:p>
            <a:pPr>
              <a:defRPr/>
            </a:pPr>
            <a:fld id="{DEAA29E3-7692-435F-AA95-89A71D39A4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809263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54B310E2-240C-4320-828C-3ABB0BFFEA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657355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435" cy="1162050"/>
          </a:xfrm>
        </p:spPr>
        <p:txBody>
          <a:bodyPr anchor="b"/>
          <a:lstStyle>
            <a:lvl1pPr algn="l">
              <a:defRPr sz="1500" b="1"/>
            </a:lvl1pPr>
          </a:lstStyle>
          <a:p>
            <a:r>
              <a:rPr lang="da-DK"/>
              <a:t>Klik for at redigere titeltypografi i masteren</a:t>
            </a:r>
          </a:p>
        </p:txBody>
      </p:sp>
      <p:sp>
        <p:nvSpPr>
          <p:cNvPr id="3" name="Pladsholder til indhold 2"/>
          <p:cNvSpPr>
            <a:spLocks noGrp="1"/>
          </p:cNvSpPr>
          <p:nvPr>
            <p:ph idx="1"/>
          </p:nvPr>
        </p:nvSpPr>
        <p:spPr>
          <a:xfrm>
            <a:off x="3575538" y="273055"/>
            <a:ext cx="5111262"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2" y="1435103"/>
            <a:ext cx="30084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FADBAA3B-2141-45CD-8D02-CA290E7ABA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601308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4018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1500" b="1"/>
            </a:lvl1pPr>
          </a:lstStyle>
          <a:p>
            <a:r>
              <a:rPr lang="da-DK"/>
              <a:t>Klik for at redigere titeltypografi i masteren</a:t>
            </a:r>
          </a:p>
        </p:txBody>
      </p:sp>
      <p:sp>
        <p:nvSpPr>
          <p:cNvPr id="3" name="Pladsholder til billede 2"/>
          <p:cNvSpPr>
            <a:spLocks noGrp="1"/>
          </p:cNvSpPr>
          <p:nvPr>
            <p:ph type="pic" idx="1"/>
          </p:nvPr>
        </p:nvSpPr>
        <p:spPr>
          <a:xfrm>
            <a:off x="1792166"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a:p>
        </p:txBody>
      </p:sp>
      <p:sp>
        <p:nvSpPr>
          <p:cNvPr id="4" name="Pladsholder til tekst 3"/>
          <p:cNvSpPr>
            <a:spLocks noGrp="1"/>
          </p:cNvSpPr>
          <p:nvPr>
            <p:ph type="body" sz="half" idx="2"/>
          </p:nvPr>
        </p:nvSpPr>
        <p:spPr>
          <a:xfrm>
            <a:off x="1792166"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BB423012-8CCD-4335-B6E6-D4ED43F83B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81831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DAE79776-4617-4CCB-8327-786C921C77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2132016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496050" y="228600"/>
            <a:ext cx="1962150" cy="5867400"/>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609601" y="228600"/>
            <a:ext cx="5745774" cy="5867400"/>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26030FF2-0062-4B17-867C-79A5E8D2DA1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015526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Espace réservé de la date 2"/>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7E"/>
                </a:solidFill>
                <a:latin typeface="Calibri" pitchFamily="34" charset="0"/>
              </a:defRPr>
            </a:lvl1pPr>
          </a:lstStyle>
          <a:p>
            <a:pPr fontAlgn="base">
              <a:spcBef>
                <a:spcPct val="0"/>
              </a:spcBef>
              <a:spcAft>
                <a:spcPct val="0"/>
              </a:spcAft>
              <a:defRPr/>
            </a:pPr>
            <a:fld id="{3B6A255A-D2B2-4198-B5EC-D63237BF285E}" type="datetimeFigureOut">
              <a:rPr lang="fr-FR"/>
              <a:pPr fontAlgn="base">
                <a:spcBef>
                  <a:spcPct val="0"/>
                </a:spcBef>
                <a:spcAft>
                  <a:spcPct val="0"/>
                </a:spcAft>
                <a:defRPr/>
              </a:pPr>
              <a:t>14/06/2018</a:t>
            </a:fld>
            <a:endParaRPr lang="fr-FR"/>
          </a:p>
        </p:txBody>
      </p:sp>
      <p:sp>
        <p:nvSpPr>
          <p:cNvPr id="4" name="Espace réservé du pied de page 3"/>
          <p:cNvSpPr>
            <a:spLocks noGrp="1"/>
          </p:cNvSpPr>
          <p:nvPr>
            <p:ph type="ftr" sz="quarter" idx="11"/>
          </p:nvPr>
        </p:nvSpPr>
        <p:spPr>
          <a:xfrm>
            <a:off x="3124200" y="6356356"/>
            <a:ext cx="2895600" cy="365125"/>
          </a:xfrm>
          <a:prstGeom prst="rect">
            <a:avLst/>
          </a:prstGeom>
        </p:spPr>
        <p:txBody>
          <a:bodyPr/>
          <a:lstStyle>
            <a:lvl1pPr fontAlgn="auto">
              <a:spcBef>
                <a:spcPts val="0"/>
              </a:spcBef>
              <a:spcAft>
                <a:spcPts val="0"/>
              </a:spcAft>
              <a:defRPr sz="1350">
                <a:solidFill>
                  <a:prstClr val="black"/>
                </a:solidFill>
                <a:latin typeface="+mn-lt"/>
                <a:ea typeface="+mn-ea"/>
                <a:cs typeface="+mn-cs"/>
              </a:defRPr>
            </a:lvl1pPr>
          </a:lstStyle>
          <a:p>
            <a:pPr>
              <a:defRPr/>
            </a:pPr>
            <a:endParaRPr lang="fr-FR"/>
          </a:p>
        </p:txBody>
      </p:sp>
      <p:sp>
        <p:nvSpPr>
          <p:cNvPr id="5" name="Espace réservé du numéro de diapositive 4"/>
          <p:cNvSpPr>
            <a:spLocks noGrp="1"/>
          </p:cNvSpPr>
          <p:nvPr>
            <p:ph type="sldNum" sz="quarter" idx="12"/>
          </p:nvPr>
        </p:nvSpPr>
        <p:spPr>
          <a:xfrm>
            <a:off x="6553200" y="6356356"/>
            <a:ext cx="2133600" cy="365125"/>
          </a:xfrm>
        </p:spPr>
        <p:txBody>
          <a:bodyPr/>
          <a:lstStyle>
            <a:lvl1pPr>
              <a:defRPr sz="1350">
                <a:solidFill>
                  <a:prstClr val="black"/>
                </a:solidFill>
                <a:latin typeface="Calibri" charset="0"/>
                <a:ea typeface="ＭＳ Ｐゴシック" charset="0"/>
                <a:cs typeface="+mn-cs"/>
              </a:defRPr>
            </a:lvl1pPr>
          </a:lstStyle>
          <a:p>
            <a:pPr>
              <a:defRPr/>
            </a:pPr>
            <a:fld id="{34B6607A-D9D6-4641-93DB-A7A7551925BB}" type="slidenum">
              <a:rPr lang="fr-FR"/>
              <a:pPr>
                <a:defRPr/>
              </a:pPr>
              <a:t>‹#›</a:t>
            </a:fld>
            <a:endParaRPr lang="fr-FR" dirty="0"/>
          </a:p>
        </p:txBody>
      </p:sp>
    </p:spTree>
    <p:extLst>
      <p:ext uri="{BB962C8B-B14F-4D97-AF65-F5344CB8AC3E}">
        <p14:creationId xmlns:p14="http://schemas.microsoft.com/office/powerpoint/2010/main" val="413918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914400" y="1747838"/>
            <a:ext cx="5105400" cy="2366962"/>
          </a:xfrm>
          <a:prstGeom prst="rect">
            <a:avLst/>
          </a:prstGeom>
        </p:spPr>
        <p:txBody>
          <a:bodyPr>
            <a:normAutofit/>
          </a:bodyPr>
          <a:lstStyle>
            <a:lvl1pPr marL="0" indent="0" algn="l">
              <a:buFontTx/>
              <a:buNone/>
              <a:defRPr lang="en-US" sz="1500" kern="1200" dirty="0">
                <a:ln w="3175">
                  <a:noFill/>
                </a:ln>
                <a:solidFill>
                  <a:schemeClr val="bg1">
                    <a:lumMod val="95000"/>
                  </a:schemeClr>
                </a:solidFill>
                <a:latin typeface="+mn-lt"/>
                <a:ea typeface="+mn-ea"/>
                <a:cs typeface="+mn-cs"/>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9" name="Content Placeholder 2"/>
          <p:cNvSpPr>
            <a:spLocks noGrp="1"/>
          </p:cNvSpPr>
          <p:nvPr>
            <p:ph sz="half" idx="14"/>
          </p:nvPr>
        </p:nvSpPr>
        <p:spPr>
          <a:xfrm>
            <a:off x="5638800" y="1447806"/>
            <a:ext cx="3124200" cy="2352675"/>
          </a:xfrm>
          <a:prstGeom prst="rect">
            <a:avLst/>
          </a:prstGeom>
        </p:spPr>
        <p:txBody>
          <a:bodyPr>
            <a:normAutofit/>
          </a:bodyPr>
          <a:lstStyle>
            <a:lvl1pPr>
              <a:defRPr lang="en-US" sz="1500" kern="1200" dirty="0">
                <a:solidFill>
                  <a:schemeClr val="bg1">
                    <a:lumMod val="95000"/>
                  </a:schemeClr>
                </a:solidFill>
                <a:latin typeface="+mn-lt"/>
                <a:ea typeface="+mn-ea"/>
                <a:cs typeface="+mn-cs"/>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3" name="Content Placeholder 3"/>
          <p:cNvSpPr>
            <a:spLocks noGrp="1"/>
          </p:cNvSpPr>
          <p:nvPr>
            <p:ph sz="half" idx="15"/>
          </p:nvPr>
        </p:nvSpPr>
        <p:spPr>
          <a:xfrm>
            <a:off x="914400" y="4343400"/>
            <a:ext cx="5105400" cy="2362200"/>
          </a:xfrm>
          <a:prstGeom prst="rect">
            <a:avLst/>
          </a:prstGeom>
        </p:spPr>
        <p:txBody>
          <a:bodyPr>
            <a:normAutofit/>
          </a:bodyPr>
          <a:lstStyle>
            <a:lvl1pPr marL="0" indent="0" algn="l">
              <a:buFontTx/>
              <a:buNone/>
              <a:defRPr lang="en-US" sz="1500" kern="1200" dirty="0">
                <a:ln w="3175">
                  <a:noFill/>
                </a:ln>
                <a:solidFill>
                  <a:schemeClr val="bg1">
                    <a:lumMod val="95000"/>
                  </a:schemeClr>
                </a:solidFill>
                <a:latin typeface="+mn-lt"/>
                <a:ea typeface="+mn-ea"/>
                <a:cs typeface="+mn-cs"/>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14" name="Content Placeholder 2"/>
          <p:cNvSpPr>
            <a:spLocks noGrp="1"/>
          </p:cNvSpPr>
          <p:nvPr>
            <p:ph sz="half" idx="16"/>
          </p:nvPr>
        </p:nvSpPr>
        <p:spPr>
          <a:xfrm>
            <a:off x="2286000" y="1457331"/>
            <a:ext cx="3124200" cy="2352675"/>
          </a:xfrm>
          <a:prstGeom prst="rect">
            <a:avLst/>
          </a:prstGeom>
        </p:spPr>
        <p:txBody>
          <a:bodyPr>
            <a:normAutofit/>
          </a:bodyPr>
          <a:lstStyle>
            <a:lvl1pPr>
              <a:defRPr sz="1500">
                <a:solidFill>
                  <a:schemeClr val="bg1">
                    <a:lumMod val="95000"/>
                  </a:schemeClr>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1" name="Title 1"/>
          <p:cNvSpPr>
            <a:spLocks noGrp="1"/>
          </p:cNvSpPr>
          <p:nvPr>
            <p:ph type="title"/>
          </p:nvPr>
        </p:nvSpPr>
        <p:spPr>
          <a:xfrm>
            <a:off x="1905000" y="76200"/>
            <a:ext cx="6477000" cy="944562"/>
          </a:xfrm>
          <a:prstGeom prst="rect">
            <a:avLst/>
          </a:prstGeom>
        </p:spPr>
        <p:txBody>
          <a:bodyPr/>
          <a:lstStyle>
            <a:lvl1pPr>
              <a:defRPr>
                <a:ln>
                  <a:solidFill>
                    <a:schemeClr val="accent1">
                      <a:lumMod val="50000"/>
                    </a:schemeClr>
                  </a:solidFill>
                </a:ln>
                <a:solidFill>
                  <a:schemeClr val="bg2">
                    <a:lumMod val="60000"/>
                    <a:lumOff val="40000"/>
                  </a:schemeClr>
                </a:solidFill>
              </a:defRPr>
            </a:lvl1pPr>
          </a:lstStyle>
          <a:p>
            <a:r>
              <a:rPr lang="en-US"/>
              <a:t>Click to edit Master title style</a:t>
            </a:r>
          </a:p>
        </p:txBody>
      </p:sp>
      <p:sp>
        <p:nvSpPr>
          <p:cNvPr id="7" name="Footer Placeholder 2"/>
          <p:cNvSpPr>
            <a:spLocks noGrp="1"/>
          </p:cNvSpPr>
          <p:nvPr>
            <p:ph type="ftr" sz="quarter" idx="17"/>
          </p:nvPr>
        </p:nvSpPr>
        <p:spPr>
          <a:xfrm>
            <a:off x="3124200" y="6356356"/>
            <a:ext cx="2895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endParaRPr lang="en-US"/>
          </a:p>
        </p:txBody>
      </p:sp>
      <p:sp>
        <p:nvSpPr>
          <p:cNvPr id="8" name="Slide Number Placeholder 3"/>
          <p:cNvSpPr>
            <a:spLocks noGrp="1"/>
          </p:cNvSpPr>
          <p:nvPr>
            <p:ph type="sldNum" sz="quarter" idx="18"/>
          </p:nvPr>
        </p:nvSpPr>
        <p:spPr>
          <a:xfrm>
            <a:off x="6553200" y="6356356"/>
            <a:ext cx="2133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fld id="{734D405C-B78E-471A-8823-97B91AB74334}" type="slidenum">
              <a:rPr lang="en-US"/>
              <a:pPr>
                <a:defRPr/>
              </a:pPr>
              <a:t>‹#›</a:t>
            </a:fld>
            <a:endParaRPr lang="en-US" dirty="0"/>
          </a:p>
        </p:txBody>
      </p:sp>
    </p:spTree>
    <p:extLst>
      <p:ext uri="{BB962C8B-B14F-4D97-AF65-F5344CB8AC3E}">
        <p14:creationId xmlns:p14="http://schemas.microsoft.com/office/powerpoint/2010/main" val="2367681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AT" sz="1350">
              <a:solidFill>
                <a:srgbClr val="000000"/>
              </a:solidFill>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a:solidFill>
                <a:srgbClr val="000000"/>
              </a:solidFill>
            </a:endParaRPr>
          </a:p>
        </p:txBody>
      </p:sp>
      <p:pic>
        <p:nvPicPr>
          <p:cNvPr id="5" name="Picture 454" descr="EEA-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80" y="6237288"/>
            <a:ext cx="2860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de-AT" dirty="0"/>
          </a:p>
        </p:txBody>
      </p:sp>
    </p:spTree>
    <p:extLst>
      <p:ext uri="{BB962C8B-B14F-4D97-AF65-F5344CB8AC3E}">
        <p14:creationId xmlns:p14="http://schemas.microsoft.com/office/powerpoint/2010/main" val="2355805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37038" y="190501"/>
            <a:ext cx="8563708"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dirty="0"/>
              <a:t>Slide title goes here</a:t>
            </a:r>
          </a:p>
        </p:txBody>
      </p:sp>
      <p:sp>
        <p:nvSpPr>
          <p:cNvPr id="6" name="Content Placeholder 5"/>
          <p:cNvSpPr>
            <a:spLocks noGrp="1"/>
          </p:cNvSpPr>
          <p:nvPr>
            <p:ph sz="quarter" idx="11"/>
          </p:nvPr>
        </p:nvSpPr>
        <p:spPr>
          <a:xfrm>
            <a:off x="337038" y="1147764"/>
            <a:ext cx="8563708"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2" hasCustomPrompt="1"/>
          </p:nvPr>
        </p:nvSpPr>
        <p:spPr>
          <a:xfrm>
            <a:off x="336550" y="6184900"/>
            <a:ext cx="3013075"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dirty="0"/>
              <a:t>Source reference for illustration</a:t>
            </a:r>
          </a:p>
        </p:txBody>
      </p:sp>
    </p:spTree>
    <p:extLst>
      <p:ext uri="{BB962C8B-B14F-4D97-AF65-F5344CB8AC3E}">
        <p14:creationId xmlns:p14="http://schemas.microsoft.com/office/powerpoint/2010/main" val="3674075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37038" y="190501"/>
            <a:ext cx="8563708"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dirty="0" smtClean="0"/>
              <a:t>Slide title goes here</a:t>
            </a:r>
          </a:p>
        </p:txBody>
      </p:sp>
      <p:sp>
        <p:nvSpPr>
          <p:cNvPr id="6" name="Content Placeholder 5"/>
          <p:cNvSpPr>
            <a:spLocks noGrp="1"/>
          </p:cNvSpPr>
          <p:nvPr>
            <p:ph sz="quarter" idx="11"/>
          </p:nvPr>
        </p:nvSpPr>
        <p:spPr>
          <a:xfrm>
            <a:off x="337038" y="1147764"/>
            <a:ext cx="8563708"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336550" y="6184900"/>
            <a:ext cx="3013075"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dirty="0" smtClean="0"/>
              <a:t>Source reference for illustration</a:t>
            </a:r>
          </a:p>
        </p:txBody>
      </p:sp>
    </p:spTree>
    <p:extLst>
      <p:ext uri="{BB962C8B-B14F-4D97-AF65-F5344CB8AC3E}">
        <p14:creationId xmlns:p14="http://schemas.microsoft.com/office/powerpoint/2010/main" val="8473219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B89D7422-8C9A-4C6A-9E89-CF8EBF23E3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936177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Espace réservé de la date 2"/>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7E"/>
                </a:solidFill>
                <a:latin typeface="Calibri" pitchFamily="34" charset="0"/>
              </a:defRPr>
            </a:lvl1pPr>
          </a:lstStyle>
          <a:p>
            <a:pPr fontAlgn="base">
              <a:spcBef>
                <a:spcPct val="0"/>
              </a:spcBef>
              <a:spcAft>
                <a:spcPct val="0"/>
              </a:spcAft>
              <a:defRPr/>
            </a:pPr>
            <a:fld id="{3B6A255A-D2B2-4198-B5EC-D63237BF285E}" type="datetimeFigureOut">
              <a:rPr lang="fr-FR"/>
              <a:pPr fontAlgn="base">
                <a:spcBef>
                  <a:spcPct val="0"/>
                </a:spcBef>
                <a:spcAft>
                  <a:spcPct val="0"/>
                </a:spcAft>
                <a:defRPr/>
              </a:pPr>
              <a:t>14/06/2018</a:t>
            </a:fld>
            <a:endParaRPr lang="fr-FR"/>
          </a:p>
        </p:txBody>
      </p:sp>
      <p:sp>
        <p:nvSpPr>
          <p:cNvPr id="4" name="Espace réservé du pied de page 3"/>
          <p:cNvSpPr>
            <a:spLocks noGrp="1"/>
          </p:cNvSpPr>
          <p:nvPr>
            <p:ph type="ftr" sz="quarter" idx="11"/>
          </p:nvPr>
        </p:nvSpPr>
        <p:spPr>
          <a:xfrm>
            <a:off x="3124200" y="6356356"/>
            <a:ext cx="2895600" cy="365125"/>
          </a:xfrm>
          <a:prstGeom prst="rect">
            <a:avLst/>
          </a:prstGeom>
        </p:spPr>
        <p:txBody>
          <a:bodyPr/>
          <a:lstStyle>
            <a:lvl1pPr fontAlgn="auto">
              <a:spcBef>
                <a:spcPts val="0"/>
              </a:spcBef>
              <a:spcAft>
                <a:spcPts val="0"/>
              </a:spcAft>
              <a:defRPr sz="1350">
                <a:solidFill>
                  <a:prstClr val="black"/>
                </a:solidFill>
                <a:latin typeface="+mn-lt"/>
                <a:ea typeface="+mn-ea"/>
                <a:cs typeface="+mn-cs"/>
              </a:defRPr>
            </a:lvl1pPr>
          </a:lstStyle>
          <a:p>
            <a:pPr>
              <a:defRPr/>
            </a:pPr>
            <a:endParaRPr lang="fr-FR"/>
          </a:p>
        </p:txBody>
      </p:sp>
      <p:sp>
        <p:nvSpPr>
          <p:cNvPr id="5" name="Espace réservé du numéro de diapositive 4"/>
          <p:cNvSpPr>
            <a:spLocks noGrp="1"/>
          </p:cNvSpPr>
          <p:nvPr>
            <p:ph type="sldNum" sz="quarter" idx="12"/>
          </p:nvPr>
        </p:nvSpPr>
        <p:spPr>
          <a:xfrm>
            <a:off x="6553200" y="6356356"/>
            <a:ext cx="2133600" cy="365125"/>
          </a:xfrm>
        </p:spPr>
        <p:txBody>
          <a:bodyPr/>
          <a:lstStyle>
            <a:lvl1pPr>
              <a:defRPr sz="1350">
                <a:solidFill>
                  <a:prstClr val="black"/>
                </a:solidFill>
                <a:latin typeface="Calibri" charset="0"/>
                <a:ea typeface="ＭＳ Ｐゴシック" charset="0"/>
                <a:cs typeface="+mn-cs"/>
              </a:defRPr>
            </a:lvl1pPr>
          </a:lstStyle>
          <a:p>
            <a:pPr>
              <a:defRPr/>
            </a:pPr>
            <a:fld id="{34B6607A-D9D6-4641-93DB-A7A7551925BB}" type="slidenum">
              <a:rPr lang="fr-FR"/>
              <a:pPr>
                <a:defRPr/>
              </a:pPr>
              <a:t>‹#›</a:t>
            </a:fld>
            <a:endParaRPr lang="fr-FR" dirty="0"/>
          </a:p>
        </p:txBody>
      </p:sp>
    </p:spTree>
    <p:extLst>
      <p:ext uri="{BB962C8B-B14F-4D97-AF65-F5344CB8AC3E}">
        <p14:creationId xmlns:p14="http://schemas.microsoft.com/office/powerpoint/2010/main" val="188903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0916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09601" y="1981200"/>
            <a:ext cx="3815862"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66138" y="1981200"/>
            <a:ext cx="3815862"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5"/>
          <p:cNvSpPr>
            <a:spLocks noGrp="1" noChangeArrowheads="1"/>
          </p:cNvSpPr>
          <p:nvPr>
            <p:ph type="sldNum" sz="quarter" idx="10"/>
          </p:nvPr>
        </p:nvSpPr>
        <p:spPr/>
        <p:txBody>
          <a:bodyPr/>
          <a:lstStyle>
            <a:lvl1pPr>
              <a:defRPr/>
            </a:lvl1pPr>
          </a:lstStyle>
          <a:p>
            <a:pPr>
              <a:defRPr/>
            </a:pPr>
            <a:fld id="{6B050A6D-6CD3-4797-B211-44F2ABCAC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08142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345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405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75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635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136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 Target="../slides/slide2.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F58EF-F857-4492-956B-305079687F9D}" type="datetimeFigureOut">
              <a:rPr lang="en-GB" smtClean="0">
                <a:solidFill>
                  <a:prstClr val="black">
                    <a:tint val="75000"/>
                  </a:prstClr>
                </a:solidFill>
              </a:rPr>
              <a:pPr/>
              <a:t>14/06/2018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673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4" cstate="print"/>
          <a:srcRect/>
          <a:stretch>
            <a:fillRect/>
          </a:stretch>
        </p:blipFill>
        <p:spPr bwMode="auto">
          <a:xfrm>
            <a:off x="6227890" y="6249988"/>
            <a:ext cx="2687515" cy="531812"/>
          </a:xfrm>
          <a:prstGeom prst="rect">
            <a:avLst/>
          </a:prstGeom>
          <a:noFill/>
          <a:ln w="9525">
            <a:noFill/>
            <a:miter lim="800000"/>
            <a:headEnd/>
            <a:tailEnd/>
          </a:ln>
        </p:spPr>
      </p:pic>
      <p:sp>
        <p:nvSpPr>
          <p:cNvPr id="229379"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6096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a:t>
            </a:r>
          </a:p>
          <a:p>
            <a:pPr lvl="2"/>
            <a:r>
              <a:rPr lang="en-GB"/>
              <a:t>GA	FGA</a:t>
            </a:r>
          </a:p>
          <a:p>
            <a:pPr lvl="2"/>
            <a:endParaRPr lang="en-GB"/>
          </a:p>
        </p:txBody>
      </p:sp>
      <p:sp>
        <p:nvSpPr>
          <p:cNvPr id="229381" name="Rectangle 5"/>
          <p:cNvSpPr>
            <a:spLocks noGrp="1" noChangeArrowheads="1"/>
          </p:cNvSpPr>
          <p:nvPr>
            <p:ph type="sldNum" sz="quarter" idx="4"/>
          </p:nvPr>
        </p:nvSpPr>
        <p:spPr bwMode="auto">
          <a:xfrm>
            <a:off x="-2286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1" b="1">
                <a:solidFill>
                  <a:schemeClr val="tx2"/>
                </a:solidFill>
              </a:defRPr>
            </a:lvl1pPr>
          </a:lstStyle>
          <a:p>
            <a:pPr fontAlgn="base">
              <a:spcBef>
                <a:spcPct val="0"/>
              </a:spcBef>
              <a:spcAft>
                <a:spcPct val="0"/>
              </a:spcAft>
              <a:defRPr/>
            </a:pPr>
            <a:fld id="{78A916E7-A2B9-4527-BCC7-6E3B962633A3}"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229382" name="Line 6"/>
          <p:cNvSpPr>
            <a:spLocks noChangeShapeType="1"/>
          </p:cNvSpPr>
          <p:nvPr/>
        </p:nvSpPr>
        <p:spPr bwMode="auto">
          <a:xfrm>
            <a:off x="0" y="6172200"/>
            <a:ext cx="9144000" cy="0"/>
          </a:xfrm>
          <a:prstGeom prst="line">
            <a:avLst/>
          </a:prstGeom>
          <a:noFill/>
          <a:ln w="28575">
            <a:solidFill>
              <a:schemeClr val="tx2"/>
            </a:solidFill>
            <a:round/>
            <a:headEnd/>
            <a:tailEnd/>
          </a:ln>
          <a:effectLst/>
        </p:spPr>
        <p:txBody>
          <a:bodyPr/>
          <a:lstStyle/>
          <a:p>
            <a:pPr fontAlgn="base">
              <a:spcBef>
                <a:spcPct val="0"/>
              </a:spcBef>
              <a:spcAft>
                <a:spcPct val="0"/>
              </a:spcAft>
              <a:defRPr/>
            </a:pPr>
            <a:endParaRPr lang="da-DK">
              <a:solidFill>
                <a:srgbClr val="00007E"/>
              </a:solidFill>
            </a:endParaRPr>
          </a:p>
        </p:txBody>
      </p:sp>
    </p:spTree>
    <p:extLst>
      <p:ext uri="{BB962C8B-B14F-4D97-AF65-F5344CB8AC3E}">
        <p14:creationId xmlns:p14="http://schemas.microsoft.com/office/powerpoint/2010/main" val="34321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txStyles>
    <p:titleStyle>
      <a:lvl1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5pPr>
      <a:lvl6pPr marL="342891"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6pPr>
      <a:lvl7pPr marL="685783"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7pPr>
      <a:lvl8pPr marL="1028674"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8pPr>
      <a:lvl9pPr marL="1371566"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9pPr>
    </p:titleStyle>
    <p:bodyStyle>
      <a:lvl1pPr marL="400041" indent="-400041" algn="l" rtl="0" eaLnBrk="0" fontAlgn="base" hangingPunct="0">
        <a:spcBef>
          <a:spcPct val="20000"/>
        </a:spcBef>
        <a:spcAft>
          <a:spcPct val="0"/>
        </a:spcAft>
        <a:buClr>
          <a:srgbClr val="00007E"/>
        </a:buClr>
        <a:buChar char="•"/>
        <a:defRPr sz="2100">
          <a:solidFill>
            <a:schemeClr val="tx2"/>
          </a:solidFill>
          <a:latin typeface="+mn-lt"/>
          <a:ea typeface="+mn-ea"/>
          <a:cs typeface="+mn-cs"/>
        </a:defRPr>
      </a:lvl1pPr>
      <a:lvl2pPr marL="685783" indent="-342891" algn="l" rtl="0" eaLnBrk="0" fontAlgn="base" hangingPunct="0">
        <a:spcBef>
          <a:spcPct val="20000"/>
        </a:spcBef>
        <a:spcAft>
          <a:spcPct val="0"/>
        </a:spcAft>
        <a:buClr>
          <a:srgbClr val="00007E"/>
        </a:buClr>
        <a:buChar char="•"/>
        <a:defRPr sz="1800">
          <a:solidFill>
            <a:schemeClr val="tx2"/>
          </a:solidFill>
          <a:latin typeface="+mn-lt"/>
        </a:defRPr>
      </a:lvl2pPr>
      <a:lvl3pPr marL="1028674" indent="-342891" algn="l" rtl="0" eaLnBrk="0" fontAlgn="base" hangingPunct="0">
        <a:spcBef>
          <a:spcPct val="20000"/>
        </a:spcBef>
        <a:spcAft>
          <a:spcPct val="0"/>
        </a:spcAft>
        <a:buClr>
          <a:srgbClr val="00007E"/>
        </a:buClr>
        <a:buChar char="•"/>
        <a:defRPr sz="1800">
          <a:solidFill>
            <a:schemeClr val="tx1"/>
          </a:solidFill>
          <a:latin typeface="+mn-lt"/>
        </a:defRPr>
      </a:lvl3pPr>
      <a:lvl4pPr marL="1314418" indent="-285744" algn="l" rtl="0" eaLnBrk="0" fontAlgn="base" hangingPunct="0">
        <a:spcBef>
          <a:spcPct val="20000"/>
        </a:spcBef>
        <a:spcAft>
          <a:spcPct val="0"/>
        </a:spcAft>
        <a:buChar char="–"/>
        <a:defRPr sz="1500">
          <a:solidFill>
            <a:schemeClr val="tx1"/>
          </a:solidFill>
          <a:latin typeface="+mn-lt"/>
        </a:defRPr>
      </a:lvl4pPr>
      <a:lvl5pPr marL="1657309" indent="-285744" algn="l" rtl="0" eaLnBrk="0" fontAlgn="base" hangingPunct="0">
        <a:spcBef>
          <a:spcPct val="20000"/>
        </a:spcBef>
        <a:spcAft>
          <a:spcPct val="0"/>
        </a:spcAft>
        <a:buChar char="»"/>
        <a:defRPr sz="1500">
          <a:solidFill>
            <a:schemeClr val="tx1"/>
          </a:solidFill>
          <a:latin typeface="+mn-lt"/>
        </a:defRPr>
      </a:lvl5pPr>
      <a:lvl6pPr marL="2000201" indent="-285744" algn="l" rtl="0" fontAlgn="base">
        <a:spcBef>
          <a:spcPct val="20000"/>
        </a:spcBef>
        <a:spcAft>
          <a:spcPct val="0"/>
        </a:spcAft>
        <a:buChar char="»"/>
        <a:defRPr sz="1500">
          <a:solidFill>
            <a:schemeClr val="tx1"/>
          </a:solidFill>
          <a:latin typeface="+mn-lt"/>
        </a:defRPr>
      </a:lvl6pPr>
      <a:lvl7pPr marL="2343092" indent="-285744" algn="l" rtl="0" fontAlgn="base">
        <a:spcBef>
          <a:spcPct val="20000"/>
        </a:spcBef>
        <a:spcAft>
          <a:spcPct val="0"/>
        </a:spcAft>
        <a:buChar char="»"/>
        <a:defRPr sz="1500">
          <a:solidFill>
            <a:schemeClr val="tx1"/>
          </a:solidFill>
          <a:latin typeface="+mn-lt"/>
        </a:defRPr>
      </a:lvl7pPr>
      <a:lvl8pPr marL="2685984" indent="-285744" algn="l" rtl="0" fontAlgn="base">
        <a:spcBef>
          <a:spcPct val="20000"/>
        </a:spcBef>
        <a:spcAft>
          <a:spcPct val="0"/>
        </a:spcAft>
        <a:buChar char="»"/>
        <a:defRPr sz="1500">
          <a:solidFill>
            <a:schemeClr val="tx1"/>
          </a:solidFill>
          <a:latin typeface="+mn-lt"/>
        </a:defRPr>
      </a:lvl8pPr>
      <a:lvl9pPr marL="3028875" indent="-285744" algn="l" rtl="0" fontAlgn="base">
        <a:spcBef>
          <a:spcPct val="20000"/>
        </a:spcBef>
        <a:spcAft>
          <a:spcPct val="0"/>
        </a:spcAft>
        <a:buChar char="»"/>
        <a:defRPr sz="1500">
          <a:solidFill>
            <a:schemeClr val="tx1"/>
          </a:solidFill>
          <a:latin typeface="+mn-lt"/>
        </a:defRPr>
      </a:lvl9pPr>
    </p:bodyStyle>
    <p:otherStyle>
      <a:defPPr>
        <a:defRPr lang="da-DK"/>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5" cstate="print"/>
          <a:srcRect/>
          <a:stretch>
            <a:fillRect/>
          </a:stretch>
        </p:blipFill>
        <p:spPr bwMode="auto">
          <a:xfrm>
            <a:off x="6227887" y="6249988"/>
            <a:ext cx="2687515" cy="531812"/>
          </a:xfrm>
          <a:prstGeom prst="rect">
            <a:avLst/>
          </a:prstGeom>
          <a:noFill/>
          <a:ln w="9525">
            <a:noFill/>
            <a:miter lim="800000"/>
            <a:headEnd/>
            <a:tailEnd/>
          </a:ln>
        </p:spPr>
      </p:pic>
      <p:sp>
        <p:nvSpPr>
          <p:cNvPr id="229379"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6096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a:t>
            </a:r>
          </a:p>
          <a:p>
            <a:pPr lvl="2"/>
            <a:r>
              <a:rPr lang="en-GB"/>
              <a:t>GA	FGA</a:t>
            </a:r>
          </a:p>
          <a:p>
            <a:pPr lvl="2"/>
            <a:endParaRPr lang="en-GB"/>
          </a:p>
        </p:txBody>
      </p:sp>
      <p:sp>
        <p:nvSpPr>
          <p:cNvPr id="229381" name="Rectangle 5"/>
          <p:cNvSpPr>
            <a:spLocks noGrp="1" noChangeArrowheads="1"/>
          </p:cNvSpPr>
          <p:nvPr>
            <p:ph type="sldNum" sz="quarter" idx="4"/>
          </p:nvPr>
        </p:nvSpPr>
        <p:spPr bwMode="auto">
          <a:xfrm>
            <a:off x="-2286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b="1">
                <a:solidFill>
                  <a:schemeClr val="tx2"/>
                </a:solidFill>
              </a:defRPr>
            </a:lvl1pPr>
          </a:lstStyle>
          <a:p>
            <a:pPr fontAlgn="base">
              <a:spcBef>
                <a:spcPct val="0"/>
              </a:spcBef>
              <a:spcAft>
                <a:spcPct val="0"/>
              </a:spcAft>
              <a:defRPr/>
            </a:pPr>
            <a:fld id="{78A916E7-A2B9-4527-BCC7-6E3B962633A3}"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229382" name="Line 6"/>
          <p:cNvSpPr>
            <a:spLocks noChangeShapeType="1"/>
          </p:cNvSpPr>
          <p:nvPr/>
        </p:nvSpPr>
        <p:spPr bwMode="auto">
          <a:xfrm>
            <a:off x="0" y="6172200"/>
            <a:ext cx="9144000" cy="0"/>
          </a:xfrm>
          <a:prstGeom prst="line">
            <a:avLst/>
          </a:prstGeom>
          <a:noFill/>
          <a:ln w="28575">
            <a:solidFill>
              <a:schemeClr val="tx2"/>
            </a:solidFill>
            <a:round/>
            <a:headEnd/>
            <a:tailEnd/>
          </a:ln>
          <a:effectLst/>
        </p:spPr>
        <p:txBody>
          <a:bodyPr/>
          <a:lstStyle/>
          <a:p>
            <a:pPr fontAlgn="base">
              <a:spcBef>
                <a:spcPct val="0"/>
              </a:spcBef>
              <a:spcAft>
                <a:spcPct val="0"/>
              </a:spcAft>
              <a:defRPr/>
            </a:pPr>
            <a:endParaRPr lang="da-DK" sz="1800">
              <a:solidFill>
                <a:srgbClr val="00007E"/>
              </a:solidFill>
            </a:endParaRPr>
          </a:p>
        </p:txBody>
      </p:sp>
    </p:spTree>
    <p:extLst>
      <p:ext uri="{BB962C8B-B14F-4D97-AF65-F5344CB8AC3E}">
        <p14:creationId xmlns:p14="http://schemas.microsoft.com/office/powerpoint/2010/main" val="18461941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txStyles>
    <p:titleStyle>
      <a:lvl1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5pPr>
      <a:lvl6pPr marL="342900"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6pPr>
      <a:lvl7pPr marL="685800"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7pPr>
      <a:lvl8pPr marL="1028700"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8pPr>
      <a:lvl9pPr marL="1371600"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9pPr>
    </p:titleStyle>
    <p:bodyStyle>
      <a:lvl1pPr marL="400050" indent="-400050" algn="l" rtl="0" eaLnBrk="0" fontAlgn="base" hangingPunct="0">
        <a:spcBef>
          <a:spcPct val="20000"/>
        </a:spcBef>
        <a:spcAft>
          <a:spcPct val="0"/>
        </a:spcAft>
        <a:buClr>
          <a:srgbClr val="00007E"/>
        </a:buClr>
        <a:buChar char="•"/>
        <a:defRPr sz="2100">
          <a:solidFill>
            <a:schemeClr val="tx2"/>
          </a:solidFill>
          <a:latin typeface="+mn-lt"/>
          <a:ea typeface="+mn-ea"/>
          <a:cs typeface="+mn-cs"/>
        </a:defRPr>
      </a:lvl1pPr>
      <a:lvl2pPr marL="685800" indent="-342900" algn="l" rtl="0" eaLnBrk="0" fontAlgn="base" hangingPunct="0">
        <a:spcBef>
          <a:spcPct val="20000"/>
        </a:spcBef>
        <a:spcAft>
          <a:spcPct val="0"/>
        </a:spcAft>
        <a:buClr>
          <a:srgbClr val="00007E"/>
        </a:buClr>
        <a:buChar char="•"/>
        <a:defRPr sz="1800">
          <a:solidFill>
            <a:schemeClr val="tx2"/>
          </a:solidFill>
          <a:latin typeface="+mn-lt"/>
        </a:defRPr>
      </a:lvl2pPr>
      <a:lvl3pPr marL="1028700" indent="-342900" algn="l" rtl="0" eaLnBrk="0" fontAlgn="base" hangingPunct="0">
        <a:spcBef>
          <a:spcPct val="20000"/>
        </a:spcBef>
        <a:spcAft>
          <a:spcPct val="0"/>
        </a:spcAft>
        <a:buClr>
          <a:srgbClr val="00007E"/>
        </a:buClr>
        <a:buChar char="•"/>
        <a:defRPr sz="1800">
          <a:solidFill>
            <a:schemeClr val="tx1"/>
          </a:solidFill>
          <a:latin typeface="+mn-lt"/>
        </a:defRPr>
      </a:lvl3pPr>
      <a:lvl4pPr marL="1314450" indent="-285750" algn="l" rtl="0" eaLnBrk="0" fontAlgn="base" hangingPunct="0">
        <a:spcBef>
          <a:spcPct val="20000"/>
        </a:spcBef>
        <a:spcAft>
          <a:spcPct val="0"/>
        </a:spcAft>
        <a:buChar char="–"/>
        <a:defRPr sz="1500">
          <a:solidFill>
            <a:schemeClr val="tx1"/>
          </a:solidFill>
          <a:latin typeface="+mn-lt"/>
        </a:defRPr>
      </a:lvl4pPr>
      <a:lvl5pPr marL="1657350" indent="-285750" algn="l" rtl="0" eaLnBrk="0" fontAlgn="base" hangingPunct="0">
        <a:spcBef>
          <a:spcPct val="20000"/>
        </a:spcBef>
        <a:spcAft>
          <a:spcPct val="0"/>
        </a:spcAft>
        <a:buChar char="»"/>
        <a:defRPr sz="1500">
          <a:solidFill>
            <a:schemeClr val="tx1"/>
          </a:solidFill>
          <a:latin typeface="+mn-lt"/>
        </a:defRPr>
      </a:lvl5pPr>
      <a:lvl6pPr marL="2000250" indent="-285750" algn="l" rtl="0" fontAlgn="base">
        <a:spcBef>
          <a:spcPct val="20000"/>
        </a:spcBef>
        <a:spcAft>
          <a:spcPct val="0"/>
        </a:spcAft>
        <a:buChar char="»"/>
        <a:defRPr sz="1500">
          <a:solidFill>
            <a:schemeClr val="tx1"/>
          </a:solidFill>
          <a:latin typeface="+mn-lt"/>
        </a:defRPr>
      </a:lvl6pPr>
      <a:lvl7pPr marL="2343150" indent="-285750" algn="l" rtl="0" fontAlgn="base">
        <a:spcBef>
          <a:spcPct val="20000"/>
        </a:spcBef>
        <a:spcAft>
          <a:spcPct val="0"/>
        </a:spcAft>
        <a:buChar char="»"/>
        <a:defRPr sz="1500">
          <a:solidFill>
            <a:schemeClr val="tx1"/>
          </a:solidFill>
          <a:latin typeface="+mn-lt"/>
        </a:defRPr>
      </a:lvl7pPr>
      <a:lvl8pPr marL="2686050" indent="-285750" algn="l" rtl="0" fontAlgn="base">
        <a:spcBef>
          <a:spcPct val="20000"/>
        </a:spcBef>
        <a:spcAft>
          <a:spcPct val="0"/>
        </a:spcAft>
        <a:buChar char="»"/>
        <a:defRPr sz="1500">
          <a:solidFill>
            <a:schemeClr val="tx1"/>
          </a:solidFill>
          <a:latin typeface="+mn-lt"/>
        </a:defRPr>
      </a:lvl8pPr>
      <a:lvl9pPr marL="3028950" indent="-285750" algn="l" rtl="0" fontAlgn="base">
        <a:spcBef>
          <a:spcPct val="20000"/>
        </a:spcBef>
        <a:spcAft>
          <a:spcPct val="0"/>
        </a:spcAft>
        <a:buChar char="»"/>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rId6" action="ppaction://hlinksldjump"/>
          </p:cNvPr>
          <p:cNvSpPr/>
          <p:nvPr userDrawn="1"/>
        </p:nvSpPr>
        <p:spPr>
          <a:xfrm>
            <a:off x="1758464" y="152400"/>
            <a:ext cx="664307"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5" name="Rectangle 24"/>
          <p:cNvSpPr/>
          <p:nvPr userDrawn="1"/>
        </p:nvSpPr>
        <p:spPr>
          <a:xfrm>
            <a:off x="0" y="5"/>
            <a:ext cx="9144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62"/>
          </a:p>
        </p:txBody>
      </p:sp>
      <p:pic>
        <p:nvPicPr>
          <p:cNvPr id="26" name="Picture 9"/>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6945231" y="6228000"/>
            <a:ext cx="1993846" cy="434436"/>
          </a:xfrm>
          <a:prstGeom prst="rect">
            <a:avLst/>
          </a:prstGeom>
        </p:spPr>
      </p:pic>
    </p:spTree>
    <p:extLst>
      <p:ext uri="{BB962C8B-B14F-4D97-AF65-F5344CB8AC3E}">
        <p14:creationId xmlns:p14="http://schemas.microsoft.com/office/powerpoint/2010/main" val="403183835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timing>
    <p:tnLst>
      <p:par>
        <p:cTn id="1" dur="indefinite" restart="never" nodeType="tmRoot"/>
      </p:par>
    </p:tnLst>
  </p:timing>
  <p:hf hdr="0" ft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tableau.discomap.eea.europa.eu/t/Wateronline/views/WISE_SOW_SWB_Status_Maps/SWB_Status_RBD?iframeSizedToWindow=true&amp;:embed=y&amp;:display_count=no&amp;:showAppBanner=false&amp;:showVizHome=no" TargetMode="External"/><Relationship Id="rId2" Type="http://schemas.openxmlformats.org/officeDocument/2006/relationships/hyperlink" Target="https://tableau.discomap.eea.europa.eu/t/Wateronline/views/WISE_SOW_SWB_Status_Maps/SWB_Status_RBD?iframeSizedToWindow=true&amp;:embed=y&amp;:showAppBanner=false&amp;:display_count=no&amp;:showVizHome=no" TargetMode="Externa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hyperlink" Target="https://tableau.discomap.eea.europa.eu/t/Wateronline/views/WISE_SOW_PressuresImpacts/SWB_Pressures?:embed=y&amp;:display_count=no&amp;:showAppBanner=false&amp;:showVizHome=no" TargetMode="External"/><Relationship Id="rId2" Type="http://schemas.openxmlformats.org/officeDocument/2006/relationships/image" Target="../media/image22.emf"/><Relationship Id="rId1" Type="http://schemas.openxmlformats.org/officeDocument/2006/relationships/slideLayout" Target="../slideLayouts/slideLayout36.xml"/><Relationship Id="rId6" Type="http://schemas.openxmlformats.org/officeDocument/2006/relationships/hyperlink" Target="https://tableau.discomap.eea.europa.eu/t/Wateronline/views/WISE_SOW_SurfaceWater_Statistics/SWBNumberandSize?:embed=y&amp;:display_count=no&amp;:showVizHome=no"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tableau.discomap.eea.europa.eu/t/Wateronline/views/WISE_SOW_GWB_Status_Maps/GWB_Status_RBD?iframeSizedToWindow=true&amp;:embed=y&amp;:showAppBanner=false&amp;:display_count=no&amp;:showVizHome=no" TargetMode="External"/><Relationship Id="rId2" Type="http://schemas.openxmlformats.org/officeDocument/2006/relationships/image" Target="../media/image26.png"/><Relationship Id="rId1" Type="http://schemas.openxmlformats.org/officeDocument/2006/relationships/slideLayout" Target="../slideLayouts/slideLayout37.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www.eea.europa.eu/" TargetMode="External"/><Relationship Id="rId5" Type="http://schemas.microsoft.com/office/2007/relationships/hdphoto" Target="../media/hdphoto2.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hyperlink" Target="https://tableau.discomap.eea.europa.eu/t/Wateronline/views/WISE_SOW_SWB_hmwbPhysicalAlteration/WISE_SOW_SWB_hmwbPhysicalAlteration?iframeSizedToWindow=true&amp;:embed=y&amp;:showAppBanner=false&amp;:display_count=no&amp;:showVizHome=no" TargetMode="External"/><Relationship Id="rId13" Type="http://schemas.openxmlformats.org/officeDocument/2006/relationships/hyperlink" Target="https://tableau.discomap.eea.europa.eu/t/Wateronline/views/WISE_SOW_Evolution_Compare/SWB_Evolution_CountryCategory?:embed=y&amp;:showAppBanner=false&amp;:showShareOptions=true&amp;:display_count=no&amp;:showVizHome=no" TargetMode="External"/><Relationship Id="rId3" Type="http://schemas.openxmlformats.org/officeDocument/2006/relationships/hyperlink" Target="https://tableau.discomap.eea.europa.eu/t/Wateronline/views/WISE_SOW_SurfaceWater_Statistics/SWBbyCategory?:embed=y&amp;:showShareOptions=true&amp;:display_count=no&amp;:showVizHome=no" TargetMode="External"/><Relationship Id="rId7" Type="http://schemas.openxmlformats.org/officeDocument/2006/relationships/hyperlink" Target="https://tableau.discomap.eea.europa.eu/t/Wateronline/views/WISE_SOW_Type/SWB_Type_CategoryCountry?iframeSizedToWindow=true&amp;:embed=y&amp;:showAppBanner=false&amp;:display_count=no&amp;:showVizHome=no" TargetMode="External"/><Relationship Id="rId12" Type="http://schemas.openxmlformats.org/officeDocument/2006/relationships/hyperlink" Target="https://tableau.discomap.eea.europa.eu/t/Wateronline/views/WISE_SOW_Evolution_Compare/SWB_Evolution_Country?:embed=y&amp;:showAppBanner=false&amp;:showShareOptions=true&amp;:display_count=no&amp;:showVizHome=no" TargetMode="External"/><Relationship Id="rId17" Type="http://schemas.openxmlformats.org/officeDocument/2006/relationships/hyperlink" Target="https://tableau.discomap.eea.europa.eu/t/Wateronline/views/WISE_SOW_Evolution_Compare/GWB_Evolution_CountryCategory?:embed=y&amp;:showAppBanner=false&amp;:showShareOptions=true&amp;:display_count=no&amp;:showVizHome=no" TargetMode="External"/><Relationship Id="rId2" Type="http://schemas.openxmlformats.org/officeDocument/2006/relationships/hyperlink" Target="https://tableau.discomap.eea.europa.eu/t/Wateronline/views/WISE_SOW_SurfaceWater_Statistics/SWBNumberandSize?:embed=y&amp;:showShareOptions=true&amp;:display_count=no&amp;:showVizHome=no" TargetMode="External"/><Relationship Id="rId16" Type="http://schemas.openxmlformats.org/officeDocument/2006/relationships/hyperlink" Target="https://tableau.discomap.eea.europa.eu/t/Wateronline/views/WISE_SOW_Evolution_Compare/GWB_Evolution_Country?:embed=y&amp;:showAppBanner=false&amp;:showShareOptions=tru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Type/SWB_Type_Country?iframeSizedToWindow=true&amp;:embed=y&amp;:showAppBanner=false&amp;:display_count=no&amp;:showVizHome=no" TargetMode="External"/><Relationship Id="rId11" Type="http://schemas.openxmlformats.org/officeDocument/2006/relationships/hyperlink" Target="https://tableau.discomap.eea.europa.eu/t/Wateronline/views/WISE_SOW_Evolution_Compare/SWB_Evolution_Category?:embed=y&amp;:showAppBanner=false&amp;:showShareOptions=true&amp;:display_count=no&amp;:showVizHome=no" TargetMode="External"/><Relationship Id="rId5" Type="http://schemas.openxmlformats.org/officeDocument/2006/relationships/hyperlink" Target="https://tableau.discomap.eea.europa.eu/t/Wateronline/views/WISE_SOW_Type/SWB_Type_Category?iframeSizedToWindow=true&amp;:embed=y&amp;:showAppBanner=false&amp;:display_count=no&amp;:showVizHome=no" TargetMode="External"/><Relationship Id="rId15" Type="http://schemas.openxmlformats.org/officeDocument/2006/relationships/hyperlink" Target="https://tableau.discomap.eea.europa.eu/t/Wateronline/views/WISE_SOW_Evolution_Compare/GWB_Evolution_Category?:embed=y&amp;:showAppBanner=false&amp;:showShareOptions=true&amp;:display_count=no&amp;:showVizHome=no" TargetMode="External"/><Relationship Id="rId10" Type="http://schemas.openxmlformats.org/officeDocument/2006/relationships/hyperlink" Target="https://tableau.discomap.eea.europa.eu/t/Wateronline/views/WISE_SOW_wiseEvolutionType/SWB_Evolution?:embed=y&amp;:showAppBanner=false&amp;:showShareOptions=true&amp;:display_count=no&amp;:showVizHome=no" TargetMode="External"/><Relationship Id="rId4" Type="http://schemas.openxmlformats.org/officeDocument/2006/relationships/hyperlink" Target="https://tableau.discomap.eea.europa.eu/t/Wateronline/views/WISE_SOW_SurfaceWater_Statistics/SWBbyCategoryandType?:embed=y&amp;:showShareOptions=true&amp;:display_count=no&amp;:showVizHome=no" TargetMode="External"/><Relationship Id="rId9" Type="http://schemas.openxmlformats.org/officeDocument/2006/relationships/hyperlink" Target="https://tableau.discomap.eea.europa.eu/t/Wateronline/views/WISE_SOW_SWB_hmwbWaterUse/WISE_SOW_SWB_hmwbWaterUse?iframeSizedToWindow=true&amp;:embed=y&amp;:showAppBanner=false&amp;:display_count=no&amp;:showVizHome=no" TargetMode="External"/><Relationship Id="rId14" Type="http://schemas.openxmlformats.org/officeDocument/2006/relationships/hyperlink" Target="https://tableau.discomap.eea.europa.eu/t/Wateronline/views/WISE_SOW_GroundWater_Statistics/GWBNumberandSize?:embed=y&amp;:showShareOptions=true&amp;:display_count=no&amp;:showVizHome=no"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ableau.discomap.eea.europa.eu/t/Wateronline/views/WISE_SOW_SWB_Status_Maps/SWB_Status_NUTS0?iframeSizedToWindow=true&amp;:embed=y&amp;:showAppBanner=false&amp;:display_count=no&amp;:showVizHome=no" TargetMode="External"/><Relationship Id="rId13" Type="http://schemas.openxmlformats.org/officeDocument/2006/relationships/hyperlink" Target="https://tableau.discomap.eea.europa.eu/t/Wateronline/views/WISE_SOW_AssessmentConfidence/SWB_Confidence_Category?:embed=y&amp;:showAppBanner=false&amp;:showShareOptions=true&amp;:display_count=no&amp;:showVizHome=no" TargetMode="External"/><Relationship Id="rId18" Type="http://schemas.openxmlformats.org/officeDocument/2006/relationships/hyperlink" Target="https://tableau.discomap.eea.europa.eu/t/Wateronline/views/WISE_SOW_SWB_Status_Compare/SWB_EcologicalStatus_CategoryCountry?:embed=y&amp;:showAppBanner=false&amp;:showShareOptions=true&amp;:display_count=no&amp;:showVizHome=no" TargetMode="External"/><Relationship Id="rId3" Type="http://schemas.openxmlformats.org/officeDocument/2006/relationships/hyperlink" Target="https://tableau.discomap.eea.europa.eu/t/Wateronline/views/WISE_SOW_SurfaceWater_Statistics/SWBbyCategoryandEcologicalstatus?:embed=y&amp;:showShareOptions=true&amp;:display_count=no&amp;:showVizHome=no" TargetMode="External"/><Relationship Id="rId7" Type="http://schemas.openxmlformats.org/officeDocument/2006/relationships/hyperlink" Target="https://tableau.discomap.eea.europa.eu/t/Wateronline/views/WISE_SOW_SWB_Status_Maps/SWB_Status_RBD?iframeSizedToWindow=true&amp;:embed=y&amp;:showAppBanner=false&amp;:display_count=no&amp;:showVizHome=no" TargetMode="External"/><Relationship Id="rId12" Type="http://schemas.openxmlformats.org/officeDocument/2006/relationships/hyperlink" Target="https://tableau.discomap.eea.europa.eu/t/Wateronline/views/WISE_SOW_SWB_ExpectedStatus/SWB_swEcologicalAssessmentConfidence?:embed=y&amp;:showAppBanner=false&amp;:showShareOptions=true&amp;:display_count=no&amp;:showVizHome=no" TargetMode="External"/><Relationship Id="rId17" Type="http://schemas.openxmlformats.org/officeDocument/2006/relationships/hyperlink" Target="https://tableau.discomap.eea.europa.eu/t/Wateronline/views/WISE_SOW_SWB_Status_Compare/SWB_EcologicalStatus_Country?:embed=y&amp;:showAppBanner=false&amp;:showShareOptions=true&amp;:display_count=no&amp;:showVizHome=no" TargetMode="External"/><Relationship Id="rId2" Type="http://schemas.openxmlformats.org/officeDocument/2006/relationships/hyperlink" Target="https://tableau.discomap.eea.europa.eu/t/Wateronline/views/WISE_SOW_SurfaceWater_Statistics/SWBbyEcologicalstatusgroup?:embed=y&amp;:showShareOptions=true&amp;:display_count=no&amp;:showVizHome=no" TargetMode="External"/><Relationship Id="rId16" Type="http://schemas.openxmlformats.org/officeDocument/2006/relationships/hyperlink" Target="https://tableau.discomap.eea.europa.eu/t/Wateronline/views/WISE_SOW_SWB_Status_Compare/SWB_EcologicalStatus_Category?:embed=y&amp;:showAppBanner=false&amp;:showShareOptions=tru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Status/SWB_Status_Category_Country?:embed=y&amp;:showAppBanner=false&amp;:showShareOptions=true&amp;:display_count=no&amp;:showVizHome=no" TargetMode="External"/><Relationship Id="rId11" Type="http://schemas.openxmlformats.org/officeDocument/2006/relationships/hyperlink" Target="https://tableau.discomap.eea.europa.eu/t/Wateronline/views/WISE_SOW_SWB_ExpectedStatus/SWB_EcologicalStatusExpectedDate?:embed=y&amp;:showAppBanner=false&amp;:showShareOptions=true&amp;:display_count=no&amp;:showVizHome=no" TargetMode="External"/><Relationship Id="rId5" Type="http://schemas.openxmlformats.org/officeDocument/2006/relationships/hyperlink" Target="https://tableau.discomap.eea.europa.eu/t/Wateronline/views/WISE_SOW_Status/SWB_Status_Country?:embed=y&amp;:showAppBanner=false&amp;:showShareOptions=true&amp;:display_count=no&amp;:showVizHome=no" TargetMode="External"/><Relationship Id="rId15" Type="http://schemas.openxmlformats.org/officeDocument/2006/relationships/hyperlink" Target="https://tableau.discomap.eea.europa.eu/t/Wateronline/views/WISE_SOW_AssessmentConfidence/SWB_Confidence_Category_Country?:embed=y&amp;:showAppBanner=false&amp;:showShareOptions=true&amp;:display_count=no&amp;:showVizHome=no" TargetMode="External"/><Relationship Id="rId10" Type="http://schemas.openxmlformats.org/officeDocument/2006/relationships/hyperlink" Target="https://tableau.discomap.eea.europa.eu/t/Wateronline/views/WISE_SOW_SWB_ExpectedStatus/SWB_swEcologicalStatusOrPotentialExpectedGoodIn2015?:embed=y&amp;:showAppBanner=false&amp;:showShareOptions=true&amp;:display_count=no&amp;:showVizHome=no" TargetMode="External"/><Relationship Id="rId4" Type="http://schemas.openxmlformats.org/officeDocument/2006/relationships/hyperlink" Target="https://tableau.discomap.eea.europa.eu/t/Wateronline/views/WISE_SOW_Status/SWB_Status_Category?:embed=y&amp;:showAppBanner=false&amp;:showShareOptions=true&amp;:display_count=no&amp;:showVizHome=no" TargetMode="External"/><Relationship Id="rId9" Type="http://schemas.openxmlformats.org/officeDocument/2006/relationships/hyperlink" Target="https://tableau.discomap.eea.europa.eu/t/Wateronline/views/WISE_SOW_SWB_Status_Maps/SWB_Status_Country?iframeSizedToWindow=true&amp;:embed=y&amp;:showAppBanner=false&amp;:display_count=no&amp;:showVizHome=no" TargetMode="External"/><Relationship Id="rId14" Type="http://schemas.openxmlformats.org/officeDocument/2006/relationships/hyperlink" Target="https://tableau.discomap.eea.europa.eu/t/Wateronline/views/WISE_SOW_AssessmentConfidence/SWB_Confidence_Country?:iid=2&amp;:embed=y&amp;:isGuestRedirectFromVizportal=y&amp;:display_count=no&amp;:showVizHome=no"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ableau.discomap.eea.europa.eu/t/Wateronline/views/WISE_SOW_QualityElement_Status/SWB_QualityElement_CategoryCountry?iframeSizedToWindow=true&amp;:embed=y&amp;:showAppBanner=false&amp;:display_count=no&amp;:showVizHome=no" TargetMode="External"/><Relationship Id="rId13" Type="http://schemas.openxmlformats.org/officeDocument/2006/relationships/hyperlink" Target="https://tableau.discomap.eea.europa.eu/t/Wateronline/views/WISE_SOW_QualityElement_Status_Compare/SWB_QualityElement_Group?iframeSizedToWindow=true&amp;:embed=y&amp;:showAppBanner=false&amp;:display_count=no&amp;:showVizHome=no" TargetMode="External"/><Relationship Id="rId18" Type="http://schemas.openxmlformats.org/officeDocument/2006/relationships/hyperlink" Target="https://tableau.discomap.eea.europa.eu/t/Wateronline/views/WISE_SOW_QualityElementGroup_Status_Compare/SWB_QualityElementGroup_Category?iframeSizedToWindow=true&amp;:embed=y&amp;:showAppBanner=false&amp;:display_count=no&amp;:showVizHome=no" TargetMode="External"/><Relationship Id="rId3" Type="http://schemas.openxmlformats.org/officeDocument/2006/relationships/hyperlink" Target="https://tableau.discomap.eea.europa.eu/t/Wateronline/views/WISE_SOW_QualityElement/SWB_QualityElementGroup?:embed=y&amp;:showAppBanner=false&amp;:showShareOptions=true&amp;:display_count=no&amp;:showVizHome=no" TargetMode="External"/><Relationship Id="rId7" Type="http://schemas.openxmlformats.org/officeDocument/2006/relationships/hyperlink" Target="https://tableau.discomap.eea.europa.eu/t/Wateronline/views/WISE_SOW_QualityElement_Status/SWB_QualityElement_Country?iframeSizedToWindow=true&amp;:embed=y&amp;:showAppBanner=false&amp;:display_count=no&amp;:showVizHome=no" TargetMode="External"/><Relationship Id="rId12" Type="http://schemas.openxmlformats.org/officeDocument/2006/relationships/hyperlink" Target="https://tableau.discomap.eea.europa.eu/t/Wateronline/views/WISE_SOW_QualityElementGroup_Status/SWB_QualityElementGroup_CategoryCountry?iframeSizedToWindow=true&amp;:embed=y&amp;:showAppBanner=false&amp;:display_count=no&amp;:showVizHome=no" TargetMode="External"/><Relationship Id="rId17" Type="http://schemas.openxmlformats.org/officeDocument/2006/relationships/hyperlink" Target="https://tableau.discomap.eea.europa.eu/t/Wateronline/views/WISE_SOW_QualityElementGroup_Status_Compare/SWB_QualityElementGroup_Group?iframeSizedToWindow=true&amp;:embed=y&amp;:showAppBanner=false&amp;:display_count=no&amp;:showVizHome=no" TargetMode="External"/><Relationship Id="rId2" Type="http://schemas.openxmlformats.org/officeDocument/2006/relationships/hyperlink" Target="https://tableau.discomap.eea.europa.eu/t/Wateronline/views/WISE_SOW_QualityElement/SWB_QualityElement?:embed=y&amp;:showAppBanner=false&amp;:showShareOptions=true&amp;:display_count=no&amp;:showVizHome=no" TargetMode="External"/><Relationship Id="rId16" Type="http://schemas.openxmlformats.org/officeDocument/2006/relationships/hyperlink" Target="https://tableau.discomap.eea.europa.eu/t/Wateronline/views/WISE_SOW_QualityElement_Status_Compare/SWB_QualityElement_CategoryCountry?iframeSizedToWindow=true&amp;:embed=y&amp;:showAppBanner=false&amp;:display_count=no&amp;:showVizHome=no" TargetMode="External"/><Relationship Id="rId20" Type="http://schemas.openxmlformats.org/officeDocument/2006/relationships/hyperlink" Target="https://tableau.discomap.eea.europa.eu/t/Wateronline/views/WISE_SOW_QualityElementGroup_Status_Compare/SWB_QualityElementGroup_CategoryCountry?iframeSizedToWindow=true&amp;:embed=y&amp;:showAppBanner=fals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QualityElement_Status/SWB_QualityElement_Category?iframeSizedToWindow=true&amp;:embed=y&amp;:showAppBanner=false&amp;:display_count=no&amp;:showVizHome=no" TargetMode="External"/><Relationship Id="rId11" Type="http://schemas.openxmlformats.org/officeDocument/2006/relationships/hyperlink" Target="https://tableau.discomap.eea.europa.eu/t/Wateronline/views/WISE_SOW_QualityElementGroup_Status/SWB_QualityElementGroup_Country?iframeSizedToWindow=true&amp;:embed=y&amp;:showAppBanner=false&amp;:display_count=no&amp;:showVizHome=no" TargetMode="External"/><Relationship Id="rId5" Type="http://schemas.openxmlformats.org/officeDocument/2006/relationships/hyperlink" Target="https://tableau.discomap.eea.europa.eu/t/Wateronline/views/WISE_SOW_QualityElement_Status/SWB_QualityElement?iframeSizedToWindow=true&amp;:embed=y&amp;:showAppBanner=false&amp;:display_count=no&amp;:showVizHome=no" TargetMode="External"/><Relationship Id="rId15" Type="http://schemas.openxmlformats.org/officeDocument/2006/relationships/hyperlink" Target="https://tableau.discomap.eea.europa.eu/t/Wateronline/views/WISE_SOW_QualityElement_Status_Compare/SWB_QualityElement_Country?iframeSizedToWindow=true&amp;:embed=y&amp;:showAppBanner=false&amp;:display_count=no&amp;:showVizHome=no" TargetMode="External"/><Relationship Id="rId10" Type="http://schemas.openxmlformats.org/officeDocument/2006/relationships/hyperlink" Target="https://tableau.discomap.eea.europa.eu/t/Wateronline/views/WISE_SOW_QualityElementGroup_Status/SWB_QualityElementGroup_Category?iframeSizedToWindow=true&amp;:embed=y&amp;:showAppBanner=false&amp;:display_count=no&amp;:showVizHome=no" TargetMode="External"/><Relationship Id="rId19" Type="http://schemas.openxmlformats.org/officeDocument/2006/relationships/hyperlink" Target="https://tableau.discomap.eea.europa.eu/t/Wateronline/views/WISE_SOW_QualityElementGroup_Status_Compare/SWB_QualityElementGroup_Country?iframeSizedToWindow=true&amp;:embed=y&amp;:showAppBanner=false&amp;:display_count=no&amp;:showVizHome=no" TargetMode="External"/><Relationship Id="rId4" Type="http://schemas.openxmlformats.org/officeDocument/2006/relationships/hyperlink" Target="https://tableau.discomap.eea.europa.eu/t/Wateronline/views/WISE_SOW_QualityElement/SWB_QEGroup_QE_Europe?:embed=y&amp;:showAppBanner=false&amp;:showShareOptions=true&amp;:display_count=no&amp;:showVizHome=no" TargetMode="External"/><Relationship Id="rId9" Type="http://schemas.openxmlformats.org/officeDocument/2006/relationships/hyperlink" Target="https://tableau.discomap.eea.europa.eu/t/Wateronline/views/WISE_SOW_QualityElementGroup_Status/SWB_QualityElementGroup?iframeSizedToWindow=true&amp;:embed=y&amp;:showAppBanner=false&amp;:display_count=no&amp;:showVizHome=no" TargetMode="External"/><Relationship Id="rId14" Type="http://schemas.openxmlformats.org/officeDocument/2006/relationships/hyperlink" Target="https://tableau.discomap.eea.europa.eu/t/Wateronline/views/WISE_SOW_QualityElement_Status_Compare/SWB_QualityElement_Category?iframeSizedToWindow=true&amp;:embed=y&amp;:showAppBanner=false&amp;:display_count=no&amp;:showVizHome=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tableau.discomap.eea.europa.eu/t/Wateronline/views/WISE_SOW_FailingRBSP/SWB_FailingRBSP?:embed=y&amp;:showAppBanner=false&amp;:showShareOptions=true&amp;:display_count=no&amp;:showVizHome=no" TargetMode="External"/><Relationship Id="rId3" Type="http://schemas.openxmlformats.org/officeDocument/2006/relationships/hyperlink" Target="https://tableau.discomap.eea.europa.eu/t/Wateronline/views/WISE_SOW_SWB_QEUsed/SWB_QEUsed_Country?iframeSizedToWindow=true&amp;:embed=y&amp;:showAppBanner=false&amp;:display_count=no&amp;:showVizHome=no" TargetMode="External"/><Relationship Id="rId7" Type="http://schemas.openxmlformats.org/officeDocument/2006/relationships/hyperlink" Target="https://tableau.discomap.eea.europa.eu/t/Wateronline/views/WISE_SOW_EcologicalStatus_Calculated/SWB_EcologicalStatus_Calculated_CategoryCountry?iframeSizedToWindow=true&amp;:embed=y&amp;:showAppBanner=false&amp;:display_count=no&amp;:showVizHome=no" TargetMode="External"/><Relationship Id="rId2" Type="http://schemas.openxmlformats.org/officeDocument/2006/relationships/hyperlink" Target="https://tableau.discomap.eea.europa.eu/t/Wateronline/views/WISE_SOW_SWB_QEUsed/SWB_QEUsed_Category?iframeSizedToWindow=true&amp;:embed=y&amp;:showAppBanner=fals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EcologicalStatus_Calculated/SWB_EcologicalStatus_Calculated_Country?iframeSizedToWindow=true&amp;:embed=y&amp;:showAppBanner=false&amp;:display_count=no&amp;:showVizHome=no" TargetMode="External"/><Relationship Id="rId11" Type="http://schemas.openxmlformats.org/officeDocument/2006/relationships/hyperlink" Target="https://tableau.discomap.eea.europa.eu/t/Wateronline/views/WISE_SOW_FailingRBSP/SWB_FailingRBSP_Europe_G?iframeSizedToWindow=true&amp;:embed=y&amp;:showAppBanner=false&amp;:display_count=no&amp;:showVizHome=no" TargetMode="External"/><Relationship Id="rId5" Type="http://schemas.openxmlformats.org/officeDocument/2006/relationships/hyperlink" Target="https://tableau.discomap.eea.europa.eu/t/Wateronline/views/WISE_SOW_EcologicalStatus_Calculated/SWB_EcologicalStatus_Calculated_Category?iframeSizedToWindow=true&amp;:embed=y&amp;:showAppBanner=false&amp;:display_count=no&amp;:showVizHome=no" TargetMode="External"/><Relationship Id="rId10" Type="http://schemas.openxmlformats.org/officeDocument/2006/relationships/hyperlink" Target="https://tableau.discomap.eea.europa.eu/t/Wateronline/views/WISE_SOW_FailingRBSPOther/SWB_FailingRBSPOther?:embed=y&amp;:showAppBanner=false&amp;:showShareOptions=true&amp;:display_count=no&amp;:showVizHome=no" TargetMode="External"/><Relationship Id="rId4" Type="http://schemas.openxmlformats.org/officeDocument/2006/relationships/hyperlink" Target="https://tableau.discomap.eea.europa.eu/t/Wateronline/views/WISE_SOW_SWB_QEUsed/SWB_QEUsed_CategoryCountry?iframeSizedToWindow=true&amp;:embed=y&amp;:showAppBanner=false&amp;:display_count=no&amp;:showVizHome=no" TargetMode="External"/><Relationship Id="rId9" Type="http://schemas.openxmlformats.org/officeDocument/2006/relationships/hyperlink" Target="https://tableau.discomap.eea.europa.eu/t/Wateronline/views/WISE_SOW_FailingRBSP/SWB_FailingRBSP_Europe?:embed=y&amp;:showAppBanner=false&amp;:showShareOptions=true&amp;:display_count=no&amp;:showVizHome=no"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ableau.discomap.eea.europa.eu/t/Wateronline/views/WISE_SOW_SWB_Status_Maps/SWB_Status_NUTS0?iframeSizedToWindow=true&amp;:embed=y&amp;:showAppBanner=false&amp;:display_count=no&amp;:showVizHome=no" TargetMode="External"/><Relationship Id="rId13" Type="http://schemas.openxmlformats.org/officeDocument/2006/relationships/hyperlink" Target="https://tableau.discomap.eea.europa.eu/t/Wateronline/views/WISE_SOW_SWB_Status_Compare/SWB_ChemicalStatus_Category?:embed=y&amp;:showAppBanner=false&amp;:showShareOptions=true&amp;:display_count=no&amp;:showVizHome=no" TargetMode="External"/><Relationship Id="rId3" Type="http://schemas.openxmlformats.org/officeDocument/2006/relationships/hyperlink" Target="https://tableau.discomap.eea.europa.eu/t/Wateronline/views/WISE_SOW_SurfaceWater_Statistics/SWBbyCategoryandChemicalstatus?:embed=y&amp;:showShareOptions=true&amp;:display_count=no&amp;:showVizHome=no" TargetMode="External"/><Relationship Id="rId7" Type="http://schemas.openxmlformats.org/officeDocument/2006/relationships/hyperlink" Target="https://tableau.discomap.eea.europa.eu/t/Wateronline/views/WISE_SOW_SWB_Status_Maps/SWB_Status_RBD?iframeSizedToWindow=true&amp;:embed=y&amp;:showAppBanner=false&amp;:display_count=no&amp;:showVizHome=no" TargetMode="External"/><Relationship Id="rId12" Type="http://schemas.openxmlformats.org/officeDocument/2006/relationships/hyperlink" Target="https://tableau.discomap.eea.europa.eu/t/Wateronline/views/WISE_SOW_SWB_SWPrioritySubstanceWithoutUPBT/Country_Category?:embed=y&amp;:showAppBanner=false&amp;:showShareOptions=true&amp;:display_count=no&amp;:showVizHome=no" TargetMode="External"/><Relationship Id="rId2" Type="http://schemas.openxmlformats.org/officeDocument/2006/relationships/hyperlink" Target="https://tableau.discomap.eea.europa.eu/t/Wateronline/views/WISE_SOW_SurfaceWater_Statistics/SWBbyChemicalstatus?:embed=y&amp;:showShareOptions=tru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Status/SWB_Status_Category_Country?:embed=y&amp;:showAppBanner=false&amp;:showShareOptions=true&amp;:display_count=no&amp;:showVizHome=no" TargetMode="External"/><Relationship Id="rId11" Type="http://schemas.openxmlformats.org/officeDocument/2006/relationships/hyperlink" Target="https://tableau.discomap.eea.europa.eu/t/Wateronline/views/WISE_SOW_SWB_SWPrioritySubstanceWithoutUPBT/Country?:embed=y&amp;:showAppBanner=false&amp;:showShareOptions=true&amp;:display_count=no&amp;:showVizHome=no" TargetMode="External"/><Relationship Id="rId5" Type="http://schemas.openxmlformats.org/officeDocument/2006/relationships/hyperlink" Target="https://tableau.discomap.eea.europa.eu/t/Wateronline/views/WISE_SOW_Status/SWB_Status_Country?:embed=y&amp;:showAppBanner=false&amp;:showShareOptions=true&amp;:display_count=no&amp;:showVizHome=no" TargetMode="External"/><Relationship Id="rId15" Type="http://schemas.openxmlformats.org/officeDocument/2006/relationships/hyperlink" Target="https://tableau.discomap.eea.europa.eu/t/Wateronline/views/WISE_SOW_SWB_Status_Compare/SWB_ChemicalStatus_CategoryCountry?:embed=y&amp;:showAppBanner=false&amp;:showShareOptions=true&amp;:display_count=no&amp;:showVizHome=no" TargetMode="External"/><Relationship Id="rId10" Type="http://schemas.openxmlformats.org/officeDocument/2006/relationships/hyperlink" Target="https://tableau.discomap.eea.europa.eu/t/Wateronline/views/WISE_SOW_SWB_SWPrioritySubstanceWithoutUPBT/Category?:embed=y&amp;:showAppBanner=false&amp;:showShareOptions=true&amp;:display_count=no&amp;:showVizHome=no" TargetMode="External"/><Relationship Id="rId4" Type="http://schemas.openxmlformats.org/officeDocument/2006/relationships/hyperlink" Target="https://tableau.discomap.eea.europa.eu/t/Wateronline/views/WISE_SOW_Status/SWB_Status_Category?:embed=y&amp;:showAppBanner=false&amp;:showShareOptions=true&amp;:display_count=no&amp;:showVizHome=no" TargetMode="External"/><Relationship Id="rId9" Type="http://schemas.openxmlformats.org/officeDocument/2006/relationships/hyperlink" Target="https://tableau.discomap.eea.europa.eu/t/Wateronline/views/WISE_SOW_SWB_Status_Maps/SWB_Status_Country?iframeSizedToWindow=true&amp;:embed=y&amp;:showAppBanner=false&amp;:display_count=no&amp;:showVizHome=no" TargetMode="External"/><Relationship Id="rId14" Type="http://schemas.openxmlformats.org/officeDocument/2006/relationships/hyperlink" Target="https://tableau.discomap.eea.europa.eu/t/Wateronline/views/WISE_SOW_SWB_Status_Compare/SWB_ChemicalStatus_Country?:embed=y&amp;:showAppBanner=false&amp;:showShareOptions=true&amp;:display_count=no&amp;:showVizHome=no"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tableau.discomap.eea.europa.eu/t/Wateronline/views/WISE_SOW_PrioritySubstance/SWB_SWPrioritySubstance?:embed=y&amp;:showAppBanner=false&amp;:showShareOptions=true&amp;:display_count=no&amp;:showVizHome=no" TargetMode="External"/><Relationship Id="rId3" Type="http://schemas.openxmlformats.org/officeDocument/2006/relationships/hyperlink" Target="https://tableau.discomap.eea.europa.eu/t/Wateronline/views/WISE_SOW_SWB_ExpectedStatus/SWB_swChemicalStatusExpectedAchievementDate?:embed=y&amp;:showAppBanner=false&amp;:showShareOptions=true&amp;:display_count=no&amp;:showVizHome=no" TargetMode="External"/><Relationship Id="rId7" Type="http://schemas.openxmlformats.org/officeDocument/2006/relationships/hyperlink" Target="https://tableau.discomap.eea.europa.eu/t/Wateronline/views/WISE_SOW_AssessmentConfidence/SWB_Confidence_Category_Country?:embed=y&amp;:showAppBanner=false&amp;:showShareOptions=true&amp;:display_count=no&amp;:showVizHome=no" TargetMode="External"/><Relationship Id="rId2" Type="http://schemas.openxmlformats.org/officeDocument/2006/relationships/hyperlink" Target="https://tableau.discomap.eea.europa.eu/t/Wateronline/views/WISE_SOW_SWB_ExpectedStatus/SWB_swChemicalStatusExpectedGoodIn2015?:embed=y&amp;:showAppBanner=false&amp;:showShareOptions=tru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AssessmentConfidence/SWB_Confidence_Country?:iid=2&amp;:embed=y&amp;:isGuestRedirectFromVizportal=y&amp;:display_count=no&amp;:showVizHome=no" TargetMode="External"/><Relationship Id="rId11" Type="http://schemas.openxmlformats.org/officeDocument/2006/relationships/hyperlink" Target="https://tableau.discomap.eea.europa.eu/t/Wateronline/views/WISE_SOW_PrioritySubstance/SWB_SWPrioritySubstance_Europe_G/nery@eea.dmz1/ImprovingChemicalStatus?:embed=y&amp;:showAppBanner=false&amp;:showShareOptions=true&amp;:display_count=no&amp;:showVizHome=no" TargetMode="External"/><Relationship Id="rId5" Type="http://schemas.openxmlformats.org/officeDocument/2006/relationships/hyperlink" Target="https://tableau.discomap.eea.europa.eu/t/Wateronline/views/WISE_SOW_AssessmentConfidence/SWB_Confidence_Category?:embed=y&amp;:showAppBanner=false&amp;:showShareOptions=true&amp;:display_count=no&amp;:showVizHome=no" TargetMode="External"/><Relationship Id="rId10" Type="http://schemas.openxmlformats.org/officeDocument/2006/relationships/hyperlink" Target="https://tableau.discomap.eea.europa.eu/t/Wateronline/views/WISE_SOW_PrioritySubstance/SWB_SWPrioritySubstance_Europe_G?:embed=y&amp;:showAppBanner=false&amp;:showShareOptions=true&amp;:display_count=no&amp;:showVizHome=no" TargetMode="External"/><Relationship Id="rId4" Type="http://schemas.openxmlformats.org/officeDocument/2006/relationships/hyperlink" Target="https://tableau.discomap.eea.europa.eu/t/Wateronline/views/WISE_SOW_SWB_ExpectedStatus/SWB_swChemicalAssessmentConfidence?:embed=y&amp;:showAppBanner=false&amp;:showShareOptions=true&amp;:display_count=no&amp;:showVizHome=no" TargetMode="External"/><Relationship Id="rId9" Type="http://schemas.openxmlformats.org/officeDocument/2006/relationships/hyperlink" Target="https://tableau.discomap.eea.europa.eu/t/Wateronline/views/WISE_SOW_PrioritySubstance/SWB_SWPrioritySubstance_Europe?:embed=y&amp;:showAppBanner=false&amp;:showShareOptions=true&amp;:display_count=no&amp;:showVizHome=no"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tableau.discomap.eea.europa.eu/t/Wateronline/views/WISE_SOW_SWB_PressuresImpacts_Count/SWB_PressuresCount_CategoryCountry?iframeSizedToWindow=true&amp;:embed=y&amp;:showAppBanner=false&amp;:display_count=no&amp;:showVizHome=no" TargetMode="External"/><Relationship Id="rId13" Type="http://schemas.openxmlformats.org/officeDocument/2006/relationships/hyperlink" Target="https://tableau.discomap.eea.europa.eu/t/Wateronline/views/WISE_SOW_SWB_PressuresImpacts_Count/SWB_ImpactsCount_Country?iframeSizedToWindow=true&amp;:embed=y&amp;:showAppBanner=false&amp;:display_count=no&amp;:showVizHome=no" TargetMode="External"/><Relationship Id="rId3" Type="http://schemas.openxmlformats.org/officeDocument/2006/relationships/hyperlink" Target="https://tableau.discomap.eea.europa.eu/t/Wateronline/views/WISE_SOW_PressuresImpacts/SWB_Impacts?:embed=y&amp;:showAppBanner=false&amp;:showShareOptions=true&amp;:display_count=no&amp;:showVizHome=no" TargetMode="External"/><Relationship Id="rId7" Type="http://schemas.openxmlformats.org/officeDocument/2006/relationships/hyperlink" Target="https://tableau.discomap.eea.europa.eu/t/Wateronline/views/WISE_SOW_SWB_PressuresImpacts_Count/SWB_PressuresCount_Country?iframeSizedToWindow=true&amp;:embed=y&amp;:showAppBanner=false&amp;:display_count=no&amp;:showVizHome=no" TargetMode="External"/><Relationship Id="rId12" Type="http://schemas.openxmlformats.org/officeDocument/2006/relationships/hyperlink" Target="https://tableau.discomap.eea.europa.eu/t/Wateronline/views/WISE_SOW_SWB_PressuresImpacts_Count/SWB_ImpactsCount_Category?iframeSizedToWindow=true&amp;:embed=y&amp;:showAppBanner=false&amp;:display_count=no&amp;:showVizHome=no" TargetMode="External"/><Relationship Id="rId2" Type="http://schemas.openxmlformats.org/officeDocument/2006/relationships/hyperlink" Target="https://tableau.discomap.eea.europa.eu/t/Wateronline/views/WISE_SOW_PressuresImpacts/SWB_Pressures?:embed=y&amp;:showAppBanner=false&amp;:showShareOptions=true&amp;:display_count=no&amp;:showVizHome=no" TargetMode="External"/><Relationship Id="rId16" Type="http://schemas.openxmlformats.org/officeDocument/2006/relationships/hyperlink" Target="https://tableau.discomap.eea.europa.eu/t/Wateronline/views/WISE_SOW_PressuresImpacts/GWB_Impacts_Europe_G?iframeSizedToWindow=true&amp;:embed=y&amp;:showAppBanner=fals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SWB_PressuresImpacts_Count/SWB_PressuresCount_Category?iframeSizedToWindow=true&amp;:embed=y&amp;:showAppBanner=false&amp;:display_count=no&amp;:showVizHome=no" TargetMode="External"/><Relationship Id="rId11" Type="http://schemas.openxmlformats.org/officeDocument/2006/relationships/hyperlink" Target="https://tableau.discomap.eea.europa.eu/t/Wateronline/views/WISE_SOW_SWB_PressuresImpacts_Count/SWB_PressureGroupsCount_CategoryCountry?iframeSizedToWindow=true&amp;:embed=y&amp;:showAppBanner=false&amp;:display_count=no&amp;:showVizHome=no" TargetMode="External"/><Relationship Id="rId5" Type="http://schemas.openxmlformats.org/officeDocument/2006/relationships/hyperlink" Target="https://tableau.discomap.eea.europa.eu/t/Wateronline/views/WISE_SOW_PressuresImpacts_Other/SWB_ImpactsOther?:embed=y&amp;:showAppBanner=false&amp;:showShareOptions=true&amp;:display_count=no&amp;:showVizHome=no" TargetMode="External"/><Relationship Id="rId15" Type="http://schemas.openxmlformats.org/officeDocument/2006/relationships/hyperlink" Target="https://tableau.discomap.eea.europa.eu/t/Wateronline/views/WISE_SOW_PressuresImpacts/GWB_Pressure_Europe_G?iframeSizedToWindow=true&amp;:embed=y&amp;:showAppBanner=false&amp;:display_count=no&amp;:showVizHome=no" TargetMode="External"/><Relationship Id="rId10" Type="http://schemas.openxmlformats.org/officeDocument/2006/relationships/hyperlink" Target="https://tableau.discomap.eea.europa.eu/t/Wateronline/views/WISE_SOW_SWB_PressuresImpacts_Count/SWB_PressureGroupsCount_Country?iframeSizedToWindow=true&amp;:embed=y&amp;:showAppBanner=false&amp;:display_count=no&amp;:showVizHome=no" TargetMode="External"/><Relationship Id="rId4" Type="http://schemas.openxmlformats.org/officeDocument/2006/relationships/hyperlink" Target="https://tableau.discomap.eea.europa.eu/t/Wateronline/views/WISE_SOW_PressuresImpacts_Other/SWB_PressuresOther?:embed=y&amp;:showAppBanner=false&amp;:showShareOptions=true&amp;:display_count=no&amp;:showVizHome=no" TargetMode="External"/><Relationship Id="rId9" Type="http://schemas.openxmlformats.org/officeDocument/2006/relationships/hyperlink" Target="https://tableau.discomap.eea.europa.eu/t/Wateronline/views/WISE_SOW_SWB_PressuresImpacts_Count/SWB_PressureGroupsCount_Category?iframeSizedToWindow=true&amp;:embed=y&amp;:showAppBanner=false&amp;:display_count=no&amp;:showVizHome=no" TargetMode="External"/><Relationship Id="rId14" Type="http://schemas.openxmlformats.org/officeDocument/2006/relationships/hyperlink" Target="https://tableau.discomap.eea.europa.eu/t/Wateronline/views/WISE_SOW_SWB_PressuresImpacts_Count/SWB_ImpactsCount_CategoryCountry?iframeSizedToWindow=true&amp;:embed=y&amp;:showAppBanner=false&amp;:display_count=no&amp;:showVizHome=no"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tableau.discomap.eea.europa.eu/t/Wateronline/views/WISE_SOW_GWB_Status_Maps/GWB_Status_NUTS0?iframeSizedToWindow=true&amp;:embed=y&amp;:showAppBanner=false&amp;:display_count=no&amp;:showVizHome=no" TargetMode="External"/><Relationship Id="rId3" Type="http://schemas.openxmlformats.org/officeDocument/2006/relationships/hyperlink" Target="https://tableau.discomap.eea.europa.eu/t/Wateronline/views/WISE_SOW_GroundWater_Statistics/GWBbyGeologicalformationandQuantitativestatus?:embed=y&amp;:showShareOptions=true&amp;:display_count=no&amp;:showVizHome=no" TargetMode="External"/><Relationship Id="rId7" Type="http://schemas.openxmlformats.org/officeDocument/2006/relationships/hyperlink" Target="https://tableau.discomap.eea.europa.eu/t/Wateronline/views/WISE_SOW_GWB_Status_Maps/GWB_Status_RBD?iframeSizedToWindow=true&amp;:embed=y&amp;:showAppBanner=false&amp;:display_count=no&amp;:showVizHome=no" TargetMode="External"/><Relationship Id="rId12" Type="http://schemas.openxmlformats.org/officeDocument/2006/relationships/hyperlink" Target="https://tableau.discomap.eea.europa.eu/t/Wateronline/views/WISE_SOW_GWB_Status_Compare/GWB_QuantitativeStatus_CategoryCountry?:embed=y&amp;:showAppBanner=false&amp;:showShareOptions=true&amp;:display_count=no&amp;:showVizHome=no" TargetMode="External"/><Relationship Id="rId2" Type="http://schemas.openxmlformats.org/officeDocument/2006/relationships/hyperlink" Target="https://tableau.discomap.eea.europa.eu/t/Wateronline/views/WISE_SOW_GroundWater_Statistics/GWBbyQuantitativestatus?:embed=y&amp;:showShareOptions=tru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Status/GWB_Status_Category_Country?:embed=y&amp;:showAppBanner=false&amp;:showShareOptions=true&amp;:display_count=no&amp;:showVizHome=no" TargetMode="External"/><Relationship Id="rId11" Type="http://schemas.openxmlformats.org/officeDocument/2006/relationships/hyperlink" Target="https://tableau.discomap.eea.europa.eu/t/Wateronline/views/WISE_SOW_GWB_Status_Compare/GWB_QuantitativeStatus_Country?:embed=y&amp;:showAppBanner=false&amp;:showShareOptions=true&amp;:display_count=no&amp;:showVizHome=no" TargetMode="External"/><Relationship Id="rId5" Type="http://schemas.openxmlformats.org/officeDocument/2006/relationships/hyperlink" Target="https://tableau.discomap.eea.europa.eu/t/Wateronline/views/WISE_SOW_Status/GWB_Status_Country?:embed=y&amp;:showAppBanner=false&amp;:showShareOptions=true&amp;:display_count=no&amp;:showVizHome=no" TargetMode="External"/><Relationship Id="rId10" Type="http://schemas.openxmlformats.org/officeDocument/2006/relationships/hyperlink" Target="https://tableau.discomap.eea.europa.eu/t/Wateronline/views/WISE_SOW_GWB_Status_Compare/GWB_QuantitativeStatus_Category?:embed=y&amp;:showAppBanner=false&amp;:showShareOptions=true&amp;:display_count=no&amp;:showVizHome=no" TargetMode="External"/><Relationship Id="rId4" Type="http://schemas.openxmlformats.org/officeDocument/2006/relationships/hyperlink" Target="https://tableau.discomap.eea.europa.eu/t/Wateronline/views/WISE_SOW_Status/GWB_Status_Category?:embed=y&amp;:showAppBanner=false&amp;:showShareOptions=true&amp;:display_count=no&amp;:showVizHome=no" TargetMode="External"/><Relationship Id="rId9" Type="http://schemas.openxmlformats.org/officeDocument/2006/relationships/hyperlink" Target="https://tableau.discomap.eea.europa.eu/t/Wateronline/views/WISE_SOW_GWB_Status_Maps/GWB_Status_Country?iframeSizedToWindow=true&amp;:embed=y&amp;:showAppBanner=false&amp;:display_count=no&amp;:showVizHome=no"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ableau.discomap.eea.europa.eu/t/Wateronline/views/WISE_SOW_gwQuantitativeReasonsForFailure/GWB_gwQuantitativeReasonsForFailure?:embed=y&amp;:showAppBanner=false&amp;:showShareOptions=true&amp;:display_count=no&amp;:showVizHome=no" TargetMode="External"/><Relationship Id="rId3" Type="http://schemas.openxmlformats.org/officeDocument/2006/relationships/hyperlink" Target="https://tableau.discomap.eea.europa.eu/t/Wateronline/views/WISE_SOW_AssessmentConfidence/GWB_Confidence_Category?:embed=y&amp;:showAppBanner=false&amp;:showShareOptions=true&amp;:display_count=no&amp;:showVizHome=no" TargetMode="External"/><Relationship Id="rId7" Type="http://schemas.openxmlformats.org/officeDocument/2006/relationships/hyperlink" Target="https://tableau.discomap.eea.europa.eu/t/Wateronline/views/WISE_SOW_GWB_ExpectedStatus/GWB_gwQuantitativeStatusExpectedAchievementDate?:embed=y&amp;:showAppBanner=false&amp;:showShareOptions=true&amp;:display_count=no&amp;:showVizHome=no" TargetMode="External"/><Relationship Id="rId2" Type="http://schemas.openxmlformats.org/officeDocument/2006/relationships/hyperlink" Target="https://tableau.discomap.eea.europa.eu/t/Wateronline/views/WISE_SOW_GWB_ExpectedStatus/GWB_gwQuantitativeAssessmentConfidence?:embed=y&amp;:showAppBanner=false&amp;:showShareOptions=tru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GWB_ExpectedStatus/GWB_gwQuantitativeStatusExpectedGoodIn2015?:embed=y&amp;:showAppBanner=false&amp;:showShareOptions=true&amp;:display_count=no&amp;:showVizHome=no" TargetMode="External"/><Relationship Id="rId5" Type="http://schemas.openxmlformats.org/officeDocument/2006/relationships/hyperlink" Target="https://tableau.discomap.eea.europa.eu/t/Wateronline/views/WISE_SOW_AssessmentConfidence/GWB_Confidence_Category_Country?:embed=y&amp;:showAppBanner=false&amp;:showShareOptions=true&amp;:display_count=no&amp;:showVizHome=no" TargetMode="External"/><Relationship Id="rId4" Type="http://schemas.openxmlformats.org/officeDocument/2006/relationships/hyperlink" Target="https://tableau.discomap.eea.europa.eu/t/Wateronline/views/WISE_SOW_AssessmentConfidence/GWB_Confidence_Country?:embed=y&amp;:showAppBanner=false&amp;:showShareOptions=true&amp;:display_count=no&amp;:showVizHome=no" TargetMode="External"/><Relationship Id="rId9" Type="http://schemas.openxmlformats.org/officeDocument/2006/relationships/hyperlink" Target="https://tableau.discomap.eea.europa.eu/t/Wateronline/views/WISE_SOW_gwQuantitativeReasonsForFailure/GWB_gwQuantitativeReasonsForFailure_Europe?:embed=y&amp;:showAppBanner=false&amp;:showShareOptions=true&amp;:display_count=no&amp;:showVizHome=no"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tableau.discomap.eea.europa.eu/t/Wateronline/views/WISE_SOW_GWB_Status_Maps/GWB_Status_NUTS0?iframeSizedToWindow=true&amp;:embed=y&amp;:showAppBanner=false&amp;:display_count=no&amp;:showVizHome=no" TargetMode="External"/><Relationship Id="rId3" Type="http://schemas.openxmlformats.org/officeDocument/2006/relationships/hyperlink" Target="https://tableau.discomap.eea.europa.eu/t/Wateronline/views/WISE_SOW_GroundWater_Statistics/GWBbyGeologicalformationandChemicalstatus?:embed=y&amp;:showShareOptions=true&amp;:display_count=no&amp;:showVizHome=no" TargetMode="External"/><Relationship Id="rId7" Type="http://schemas.openxmlformats.org/officeDocument/2006/relationships/hyperlink" Target="https://tableau.discomap.eea.europa.eu/t/Wateronline/views/WISE_SOW_GWB_Status_Maps/GWB_Status_RBD?iframeSizedToWindow=true&amp;:embed=y&amp;:showAppBanner=false&amp;:display_count=no&amp;:showVizHome=no" TargetMode="External"/><Relationship Id="rId12" Type="http://schemas.openxmlformats.org/officeDocument/2006/relationships/hyperlink" Target="https://tableau.discomap.eea.europa.eu/t/Wateronline/views/WISE_SOW_GWB_Status_Compare/GWB_ChemicalStatus_CategoryCountry?:embed=y&amp;:showAppBanner=false&amp;:showShareOptions=true&amp;:display_count=no&amp;:showVizHome=no" TargetMode="External"/><Relationship Id="rId2" Type="http://schemas.openxmlformats.org/officeDocument/2006/relationships/hyperlink" Target="https://tableau.discomap.eea.europa.eu/t/Wateronline/views/WISE_SOW_GroundWater_Statistics/GWBbyChemicalstatus?:embed=y&amp;:showShareOptions=tru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Status/GWB_Status_Category_Country?:embed=y&amp;:showAppBanner=false&amp;:showShareOptions=true&amp;:display_count=no&amp;:showVizHome=no" TargetMode="External"/><Relationship Id="rId11" Type="http://schemas.openxmlformats.org/officeDocument/2006/relationships/hyperlink" Target="https://tableau.discomap.eea.europa.eu/t/Wateronline/views/WISE_SOW_GWB_Status_Compare/GWB_ChemicalStatus_Country?:embed=y&amp;:showAppBanner=false&amp;:showShareOptions=true&amp;:display_count=no&amp;:showVizHome=no" TargetMode="External"/><Relationship Id="rId5" Type="http://schemas.openxmlformats.org/officeDocument/2006/relationships/hyperlink" Target="https://tableau.discomap.eea.europa.eu/t/Wateronline/views/WISE_SOW_Status/GWB_Status_Country?:embed=y&amp;:showAppBanner=false&amp;:showShareOptions=true&amp;:display_count=no&amp;:showVizHome=no" TargetMode="External"/><Relationship Id="rId10" Type="http://schemas.openxmlformats.org/officeDocument/2006/relationships/hyperlink" Target="https://tableau.discomap.eea.europa.eu/t/Wateronline/views/WISE_SOW_GWB_Status_Compare/GWB_ChemicalStatus_Category?:embed=y&amp;:showAppBanner=false&amp;:showShareOptions=true&amp;:display_count=no&amp;:showVizHome=no" TargetMode="External"/><Relationship Id="rId4" Type="http://schemas.openxmlformats.org/officeDocument/2006/relationships/hyperlink" Target="https://tableau.discomap.eea.europa.eu/t/Wateronline/views/WISE_SOW_Status/GWB_Status_Category?:embed=y&amp;:showAppBanner=false&amp;:showShareOptions=true&amp;:display_count=no&amp;:showVizHome=no" TargetMode="External"/><Relationship Id="rId9" Type="http://schemas.openxmlformats.org/officeDocument/2006/relationships/hyperlink" Target="https://tableau.discomap.eea.europa.eu/t/Wateronline/views/WISE_SOW_GWB_Status_Maps/GWB_Status_Country?iframeSizedToWindow=true&amp;:embed=y&amp;:showAppBanner=false&amp;:display_count=no&amp;:showVizHome=no"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tableau.discomap.eea.europa.eu/t/Wateronline/views/WISE_SOW_gwChemicalReasonsForFailure/GWB_gwChemicalReasonsForFailure?:embed=y&amp;:showAppBanner=false&amp;:showShareOptions=true&amp;:display_count=no&amp;:showVizHome=no" TargetMode="External"/><Relationship Id="rId13" Type="http://schemas.openxmlformats.org/officeDocument/2006/relationships/hyperlink" Target="https://tableau.discomap.eea.europa.eu/t/Wateronline/views/WISE_SOW_gwPollutant/GWB_gwPollutant_Europe/nery@eea.dmz1/UpwardTrend?:embed=y&amp;:showAppBanner=false&amp;:showShareOptions=true&amp;:display_count=no&amp;:showVizHome=no" TargetMode="External"/><Relationship Id="rId3" Type="http://schemas.openxmlformats.org/officeDocument/2006/relationships/hyperlink" Target="https://tableau.discomap.eea.europa.eu/t/Wateronline/views/WISE_SOW_AssessmentConfidence/GWB_Confidence_Category?:embed=y&amp;:showAppBanner=false&amp;:showShareOptions=true&amp;:display_count=no&amp;:showVizHome=no" TargetMode="External"/><Relationship Id="rId7" Type="http://schemas.openxmlformats.org/officeDocument/2006/relationships/hyperlink" Target="https://tableau.discomap.eea.europa.eu/t/Wateronline/views/WISE_SOW_GWB_ExpectedStatus/GWB_gwChemicalStatusExpectedAchievementDate?:embed=y&amp;:showAppBanner=false&amp;:showShareOptions=true&amp;:display_count=no&amp;:showVizHome=no" TargetMode="External"/><Relationship Id="rId12" Type="http://schemas.openxmlformats.org/officeDocument/2006/relationships/hyperlink" Target="https://tableau.discomap.eea.europa.eu/t/Wateronline/views/WISE_SOW_gwPollutant/GWB_gwPollutant_Europe/nery@eea.dmz1/TrendReversal?:embed=y&amp;:showAppBanner=false&amp;:showShareOptions=true&amp;:display_count=no&amp;:showVizHome=no" TargetMode="External"/><Relationship Id="rId2" Type="http://schemas.openxmlformats.org/officeDocument/2006/relationships/hyperlink" Target="https://tableau.discomap.eea.europa.eu/t/Wateronline/views/WISE_SOW_GWB_ExpectedStatus/GWB_gwChemicalAssessmentConfidence?:embed=y&amp;:showAppBanner=false&amp;:showShareOptions=tru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GWB_ExpectedStatus/GWB_gwChemicalStatusExpectedGoodIn2015?:embed=y&amp;:showAppBanner=false&amp;:showShareOptions=true&amp;:display_count=no&amp;:showVizHome=no" TargetMode="External"/><Relationship Id="rId11" Type="http://schemas.openxmlformats.org/officeDocument/2006/relationships/hyperlink" Target="https://tableau.discomap.eea.europa.eu/t/Wateronline/views/WISE_SOW_gwPollutant/GWB_gwPollutant_Europe?:embed=y&amp;:showAppBanner=false&amp;:showShareOptions=true&amp;:display_count=no&amp;:showVizHome=no" TargetMode="External"/><Relationship Id="rId5" Type="http://schemas.openxmlformats.org/officeDocument/2006/relationships/hyperlink" Target="https://tableau.discomap.eea.europa.eu/t/Wateronline/views/WISE_SOW_AssessmentConfidence/GWB_Confidence_Category_Country?:embed=y&amp;:showAppBanner=false&amp;:showShareOptions=true&amp;:display_count=no&amp;:showVizHome=no" TargetMode="External"/><Relationship Id="rId10" Type="http://schemas.openxmlformats.org/officeDocument/2006/relationships/hyperlink" Target="https://tableau.discomap.eea.europa.eu/t/Wateronline/views/WISE_SOW_gwPollutant/GWB_gwPollutant?:embed=y&amp;:showAppBanner=false&amp;:showShareOptions=true&amp;:display_count=no&amp;:showVizHome=no" TargetMode="External"/><Relationship Id="rId4" Type="http://schemas.openxmlformats.org/officeDocument/2006/relationships/hyperlink" Target="https://tableau.discomap.eea.europa.eu/t/Wateronline/views/WISE_SOW_AssessmentConfidence/GWB_Confidence_Country?:embed=y&amp;:showAppBanner=false&amp;:showShareOptions=true&amp;:display_count=no&amp;:showVizHome=no" TargetMode="External"/><Relationship Id="rId9" Type="http://schemas.openxmlformats.org/officeDocument/2006/relationships/hyperlink" Target="https://tableau.discomap.eea.europa.eu/t/Wateronline/views/WISE_SOW_gwChemicalReasonsForFailure/GWB_gwChemicalReasonsForFailure_Europe?:embed=y&amp;:showAppBanner=false&amp;:showShareOptions=true&amp;:display_count=no&amp;:showVizHome=no" TargetMode="External"/><Relationship Id="rId14" Type="http://schemas.openxmlformats.org/officeDocument/2006/relationships/hyperlink" Target="https://tableau.discomap.eea.europa.eu/t/Wateronline/views/WISE_SOW_gwPollutantOther/WISE_SOW_gwPollutantOther?:embed=y&amp;:showAppBanner=false&amp;:showShareOptions=true&amp;:display_count=no&amp;:showVizHome=no"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tableau.discomap.eea.europa.eu/t/Wateronline/views/WISE_SOW_PressuresImpacts/GWB_Pressure_Europe_G?iframeSizedToWindow=true&amp;:embed=y&amp;:showAppBanner=false&amp;:display_count=no&amp;:showVizHome=no" TargetMode="External"/><Relationship Id="rId3" Type="http://schemas.openxmlformats.org/officeDocument/2006/relationships/hyperlink" Target="https://tableau.discomap.eea.europa.eu/t/Wateronline/views/WISE_SOW_PressuresImpacts/GWB_Impacts_Europe?iframeSizedToWindow=true&amp;:embed=y&amp;:showAppBanner=false&amp;:display_count=no&amp;:showVizHome=no" TargetMode="External"/><Relationship Id="rId7" Type="http://schemas.openxmlformats.org/officeDocument/2006/relationships/hyperlink" Target="https://tableau.discomap.eea.europa.eu/t/Wateronline/views/WISE_SOW_PressuresImpacts_Other/GWB_ImpactsOther?:embed=y&amp;:showAppBanner=false&amp;:showShareOptions=true&amp;:display_count=no&amp;:showVizHome=no" TargetMode="External"/><Relationship Id="rId2" Type="http://schemas.openxmlformats.org/officeDocument/2006/relationships/hyperlink" Target="https://tableau.discomap.eea.europa.eu/t/Wateronline/views/WISE_SOW_PressuresImpacts/GWB_Pressure_Europe?iframeSizedToWindow=true&amp;:embed=y&amp;:showAppBanner=false&amp;:display_count=no&amp;:showVizHome=no" TargetMode="External"/><Relationship Id="rId1" Type="http://schemas.openxmlformats.org/officeDocument/2006/relationships/slideLayout" Target="../slideLayouts/slideLayout26.xml"/><Relationship Id="rId6" Type="http://schemas.openxmlformats.org/officeDocument/2006/relationships/hyperlink" Target="https://tableau.discomap.eea.europa.eu/t/Wateronline/views/WISE_SOW_PressuresImpacts_Other/GWB_PressuresOther?:embed=y&amp;:showAppBanner=false&amp;:showShareOptions=true&amp;:display_count=no&amp;:showVizHome=no" TargetMode="External"/><Relationship Id="rId5" Type="http://schemas.openxmlformats.org/officeDocument/2006/relationships/hyperlink" Target="https://tableau.discomap.eea.europa.eu/t/Wateronline/views/WISE_SOW_PressuresImpacts/GWB_Impacts?:embed=y&amp;:showAppBanner=false&amp;:showShareOptions=true&amp;:display_count=no&amp;:showVizHome=no" TargetMode="External"/><Relationship Id="rId4" Type="http://schemas.openxmlformats.org/officeDocument/2006/relationships/hyperlink" Target="https://tableau.discomap.eea.europa.eu/t/Wateronline/views/WISE_SOW_PressuresImpacts/GWB_Pressures?:embed=y&amp;:showAppBanner=false&amp;:showShareOptions=true&amp;:display_count=no&amp;:showVizHome=no" TargetMode="External"/><Relationship Id="rId9" Type="http://schemas.openxmlformats.org/officeDocument/2006/relationships/hyperlink" Target="https://tableau.discomap.eea.europa.eu/t/Wateronline/views/WISE_SOW_PressuresImpacts/GWB_Impacts_Europe_G?iframeSizedToWindow=true&amp;:embed=y&amp;:showAppBanner=false&amp;:display_count=no&amp;:showVizHome=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3.xml"/><Relationship Id="rId6" Type="http://schemas.openxmlformats.org/officeDocument/2006/relationships/hyperlink" Target="https://forum.eionet.europa.eu/nrc-eionet-freshwater/library/2018-state-water-consultation-1/wise-sow_graphs_2018_01_15" TargetMode="External"/><Relationship Id="rId5" Type="http://schemas.openxmlformats.org/officeDocument/2006/relationships/hyperlink" Target="https://forum.eionet.europa.eu/nrc-eionet-freshwater/library/2018-state-water-consultation-1/wise-sow_tables_2018_01_15"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ableau.discomap.eea.europa.eu/t/Wateronline/views/WISE_SOW_SurfaceWater_Statistics/SWBNumberandSize?:embed=y&amp;:display_count=no&amp;:showVizHome=no" TargetMode="Externa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s://tableau.discomap.eea.europa.eu/t/Wateronline/views/WISE_SOW_Type/SWB_Type_Category?iframeSizedToWindow=true&amp;:embed=y&amp;:display_count=no&amp;:showAppBanner=false&amp;:showVizHome=no" TargetMode="External"/><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ableau.discomap.eea.europa.eu/t/Wateronline/views/WISE_SOW_Status/SWB_Status_Country?:embed=y&amp;:showAppBanner=false&amp;:showShareOptions=true&amp;:display_count=no&amp;:showVizHome=no" TargetMode="External"/><Relationship Id="rId1" Type="http://schemas.openxmlformats.org/officeDocument/2006/relationships/slideLayout" Target="../slideLayouts/slideLayout24.xml"/><Relationship Id="rId5" Type="http://schemas.openxmlformats.org/officeDocument/2006/relationships/hyperlink" Target="https://tableau.discomap.eea.europa.eu/t/Wateronline/views/WISE_SOW_SWB_EcologicalStatusChemicalStatusWithoutUPBT/SWB_Status_Country?iframeSizedToWindow=true&amp;:embed=y&amp;:display_count=no&amp;:showAppBanner=false&amp;:showVizHome=no" TargetMode="External"/><Relationship Id="rId4" Type="http://schemas.openxmlformats.org/officeDocument/2006/relationships/hyperlink" Target="https://tableau.discomap.eea.europa.eu/t/Wateronline/views/WISE_SOW_SWB_Chemical_Status_Maps/SWB_Failing_Good_Chemical_Status_RBD?iframeSizedToWindow=true&amp;:embed=y&amp;:showAppBanner=false&amp;:display_count=no&amp;:showVizHome=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6256" y="6336330"/>
            <a:ext cx="2016224" cy="405045"/>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a:xfrm>
            <a:off x="4653880" y="2276875"/>
            <a:ext cx="4495712" cy="4107883"/>
          </a:xfrm>
          <a:prstGeom prst="rect">
            <a:avLst/>
          </a:prstGeom>
        </p:spPr>
      </p:pic>
      <p:sp>
        <p:nvSpPr>
          <p:cNvPr id="3" name="Rectangle 2"/>
          <p:cNvSpPr/>
          <p:nvPr/>
        </p:nvSpPr>
        <p:spPr>
          <a:xfrm>
            <a:off x="-11071" y="0"/>
            <a:ext cx="9155071" cy="1819835"/>
          </a:xfrm>
          <a:prstGeom prst="rect">
            <a:avLst/>
          </a:prstGeom>
          <a:solidFill>
            <a:srgbClr val="6F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7" name="TextBox 6"/>
          <p:cNvSpPr txBox="1"/>
          <p:nvPr/>
        </p:nvSpPr>
        <p:spPr>
          <a:xfrm>
            <a:off x="206816" y="510218"/>
            <a:ext cx="8636011" cy="646331"/>
          </a:xfrm>
          <a:prstGeom prst="rect">
            <a:avLst/>
          </a:prstGeom>
          <a:noFill/>
        </p:spPr>
        <p:txBody>
          <a:bodyPr wrap="square" rtlCol="0">
            <a:spAutoFit/>
          </a:bodyPr>
          <a:lstStyle/>
          <a:p>
            <a:r>
              <a:rPr lang="en-US" sz="3600" b="1" dirty="0">
                <a:solidFill>
                  <a:schemeClr val="bg1"/>
                </a:solidFill>
              </a:rPr>
              <a:t>WISE – Freshwater WFD  visualization tool</a:t>
            </a:r>
            <a:endParaRPr lang="en-GB" sz="3600" b="1" dirty="0">
              <a:solidFill>
                <a:schemeClr val="bg1"/>
              </a:solidFill>
              <a:latin typeface="Calibri"/>
            </a:endParaRPr>
          </a:p>
        </p:txBody>
      </p:sp>
      <p:sp>
        <p:nvSpPr>
          <p:cNvPr id="8" name="Rectangle 7"/>
          <p:cNvSpPr/>
          <p:nvPr/>
        </p:nvSpPr>
        <p:spPr>
          <a:xfrm>
            <a:off x="251512" y="5239627"/>
            <a:ext cx="6490001" cy="1323439"/>
          </a:xfrm>
          <a:prstGeom prst="rect">
            <a:avLst/>
          </a:prstGeom>
        </p:spPr>
        <p:txBody>
          <a:bodyPr wrap="square">
            <a:spAutoFit/>
          </a:bodyPr>
          <a:lstStyle/>
          <a:p>
            <a:endParaRPr lang="en-GB" sz="2000" dirty="0">
              <a:solidFill>
                <a:prstClr val="black"/>
              </a:solidFill>
              <a:latin typeface="Calibri"/>
              <a:ea typeface="Verdana" pitchFamily="34" charset="0"/>
              <a:cs typeface="Verdana" pitchFamily="34" charset="0"/>
            </a:endParaRPr>
          </a:p>
          <a:p>
            <a:endParaRPr lang="en-GB" sz="2000" dirty="0">
              <a:solidFill>
                <a:prstClr val="black"/>
              </a:solidFill>
              <a:latin typeface="Calibri"/>
              <a:ea typeface="Verdana" pitchFamily="34" charset="0"/>
              <a:cs typeface="Verdana" pitchFamily="34" charset="0"/>
            </a:endParaRPr>
          </a:p>
          <a:p>
            <a:r>
              <a:rPr lang="en-GB" sz="2000" dirty="0">
                <a:solidFill>
                  <a:prstClr val="black"/>
                </a:solidFill>
                <a:latin typeface="Calibri"/>
                <a:ea typeface="Verdana" pitchFamily="34" charset="0"/>
                <a:cs typeface="Verdana" pitchFamily="34" charset="0"/>
              </a:rPr>
              <a:t>Peter Kristensen</a:t>
            </a:r>
          </a:p>
          <a:p>
            <a:r>
              <a:rPr lang="en-GB" sz="2000" dirty="0">
                <a:solidFill>
                  <a:prstClr val="black"/>
                </a:solidFill>
                <a:latin typeface="Calibri"/>
                <a:ea typeface="Verdana" pitchFamily="34" charset="0"/>
                <a:cs typeface="Verdana" pitchFamily="34" charset="0"/>
              </a:rPr>
              <a:t>European Environment Agency (EEA)</a:t>
            </a:r>
          </a:p>
        </p:txBody>
      </p:sp>
      <p:sp>
        <p:nvSpPr>
          <p:cNvPr id="9" name="Rectangle 8"/>
          <p:cNvSpPr/>
          <p:nvPr/>
        </p:nvSpPr>
        <p:spPr>
          <a:xfrm>
            <a:off x="251512" y="3295048"/>
            <a:ext cx="8658677" cy="1477328"/>
          </a:xfrm>
          <a:prstGeom prst="rect">
            <a:avLst/>
          </a:prstGeom>
        </p:spPr>
        <p:txBody>
          <a:bodyPr wrap="square">
            <a:spAutoFit/>
          </a:bodyPr>
          <a:lstStyle/>
          <a:p>
            <a:endParaRPr lang="en-US" sz="3000" b="1" dirty="0">
              <a:solidFill>
                <a:srgbClr val="005384"/>
              </a:solidFill>
              <a:latin typeface="Calibri"/>
            </a:endParaRPr>
          </a:p>
          <a:p>
            <a:r>
              <a:rPr lang="en-US" sz="3000" b="1" dirty="0" err="1">
                <a:solidFill>
                  <a:srgbClr val="005384"/>
                </a:solidFill>
              </a:rPr>
              <a:t>Eionet</a:t>
            </a:r>
            <a:r>
              <a:rPr lang="en-US" sz="3000" b="1" dirty="0">
                <a:solidFill>
                  <a:srgbClr val="005384"/>
                </a:solidFill>
              </a:rPr>
              <a:t> Freshwater workshop</a:t>
            </a:r>
          </a:p>
          <a:p>
            <a:r>
              <a:rPr lang="en-US" sz="3000" b="1" dirty="0">
                <a:solidFill>
                  <a:srgbClr val="005384"/>
                </a:solidFill>
              </a:rPr>
              <a:t>14-15 June 2018</a:t>
            </a:r>
          </a:p>
        </p:txBody>
      </p:sp>
    </p:spTree>
    <p:extLst>
      <p:ext uri="{BB962C8B-B14F-4D97-AF65-F5344CB8AC3E}">
        <p14:creationId xmlns:p14="http://schemas.microsoft.com/office/powerpoint/2010/main" val="87934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766BBF9-26F4-4E11-B54D-7B0B48EE3BCB}"/>
              </a:ext>
            </a:extLst>
          </p:cNvPr>
          <p:cNvSpPr>
            <a:spLocks noGrp="1"/>
          </p:cNvSpPr>
          <p:nvPr>
            <p:ph type="body" sz="quarter" idx="10"/>
          </p:nvPr>
        </p:nvSpPr>
        <p:spPr>
          <a:xfrm>
            <a:off x="337038" y="190501"/>
            <a:ext cx="8563708" cy="1108212"/>
          </a:xfrm>
        </p:spPr>
        <p:txBody>
          <a:bodyPr/>
          <a:lstStyle/>
          <a:p>
            <a:r>
              <a:rPr lang="en-US" sz="2400" dirty="0">
                <a:hlinkClick r:id="rId2"/>
              </a:rPr>
              <a:t>Surface water bodies failing to achieve good status, by RBD</a:t>
            </a:r>
            <a:r>
              <a:rPr lang="en-US" sz="2400" dirty="0">
                <a:solidFill>
                  <a:schemeClr val="tx1"/>
                </a:solidFill>
              </a:rPr>
              <a:t> LINK</a:t>
            </a:r>
          </a:p>
          <a:p>
            <a:r>
              <a:rPr lang="en-US" sz="1200" dirty="0">
                <a:solidFill>
                  <a:schemeClr val="tx1"/>
                </a:solidFill>
              </a:rPr>
              <a:t>Select ecological status</a:t>
            </a:r>
          </a:p>
        </p:txBody>
      </p:sp>
      <p:sp>
        <p:nvSpPr>
          <p:cNvPr id="4" name="Pladsholder til tekst 3">
            <a:extLst>
              <a:ext uri="{FF2B5EF4-FFF2-40B4-BE49-F238E27FC236}">
                <a16:creationId xmlns:a16="http://schemas.microsoft.com/office/drawing/2014/main" id="{CF0F37B1-6A35-4367-A17A-12D33E2358A3}"/>
              </a:ext>
            </a:extLst>
          </p:cNvPr>
          <p:cNvSpPr>
            <a:spLocks noGrp="1"/>
          </p:cNvSpPr>
          <p:nvPr>
            <p:ph type="body" sz="quarter" idx="12"/>
          </p:nvPr>
        </p:nvSpPr>
        <p:spPr>
          <a:xfrm>
            <a:off x="336550" y="6184900"/>
            <a:ext cx="3957154" cy="231775"/>
          </a:xfrm>
        </p:spPr>
        <p:txBody>
          <a:bodyPr/>
          <a:lstStyle/>
          <a:p>
            <a:r>
              <a:rPr lang="en-US" dirty="0">
                <a:hlinkClick r:id="rId3"/>
              </a:rPr>
              <a:t>Surface water bodies failing to achieve good status, by RBD</a:t>
            </a:r>
            <a:endParaRPr lang="da-DK" dirty="0"/>
          </a:p>
        </p:txBody>
      </p:sp>
      <p:pic>
        <p:nvPicPr>
          <p:cNvPr id="7" name="Pladsholder til indhold 6">
            <a:extLst>
              <a:ext uri="{FF2B5EF4-FFF2-40B4-BE49-F238E27FC236}">
                <a16:creationId xmlns:a16="http://schemas.microsoft.com/office/drawing/2014/main" id="{EB0DCB68-67B2-48AA-8DE1-9E0BFA74564A}"/>
              </a:ext>
            </a:extLst>
          </p:cNvPr>
          <p:cNvPicPr>
            <a:picLocks noGrp="1" noChangeAspect="1"/>
          </p:cNvPicPr>
          <p:nvPr>
            <p:ph sz="quarter" idx="11"/>
          </p:nvPr>
        </p:nvPicPr>
        <p:blipFill rotWithShape="1">
          <a:blip r:embed="rId4"/>
          <a:srcRect l="-1" t="8950" r="23470" b="7688"/>
          <a:stretch/>
        </p:blipFill>
        <p:spPr>
          <a:xfrm>
            <a:off x="198783" y="851004"/>
            <a:ext cx="8709739" cy="5333896"/>
          </a:xfrm>
          <a:prstGeom prst="rect">
            <a:avLst/>
          </a:prstGeom>
        </p:spPr>
      </p:pic>
      <p:sp>
        <p:nvSpPr>
          <p:cNvPr id="5" name="Ellipse 4">
            <a:extLst>
              <a:ext uri="{FF2B5EF4-FFF2-40B4-BE49-F238E27FC236}">
                <a16:creationId xmlns:a16="http://schemas.microsoft.com/office/drawing/2014/main" id="{023E8D28-4E83-4F19-824C-B879603E69C5}"/>
              </a:ext>
            </a:extLst>
          </p:cNvPr>
          <p:cNvSpPr/>
          <p:nvPr/>
        </p:nvSpPr>
        <p:spPr bwMode="auto">
          <a:xfrm>
            <a:off x="0" y="1245704"/>
            <a:ext cx="1364974" cy="23177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0" i="0" u="none" strike="noStrike" cap="none" normalizeH="0" baseline="0">
              <a:ln>
                <a:noFill/>
              </a:ln>
              <a:solidFill>
                <a:srgbClr val="00007E"/>
              </a:solidFill>
              <a:effectLst/>
              <a:latin typeface="Verdana" pitchFamily="34" charset="0"/>
            </a:endParaRPr>
          </a:p>
        </p:txBody>
      </p:sp>
    </p:spTree>
    <p:extLst>
      <p:ext uri="{BB962C8B-B14F-4D97-AF65-F5344CB8AC3E}">
        <p14:creationId xmlns:p14="http://schemas.microsoft.com/office/powerpoint/2010/main" val="3647422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a-DK" sz="2800" dirty="0">
                <a:solidFill>
                  <a:srgbClr val="0070C0"/>
                </a:solidFill>
              </a:rPr>
              <a:t>Filters and selections (left side of each dashboard)</a:t>
            </a:r>
            <a:endParaRPr lang="en-GB" sz="2800" dirty="0">
              <a:solidFill>
                <a:srgbClr val="0070C0"/>
              </a:solidFill>
            </a:endParaRPr>
          </a:p>
        </p:txBody>
      </p:sp>
      <p:pic>
        <p:nvPicPr>
          <p:cNvPr id="5" name="Content Placeholder 4"/>
          <p:cNvPicPr>
            <a:picLocks noGrp="1" noChangeAspect="1"/>
          </p:cNvPicPr>
          <p:nvPr>
            <p:ph sz="quarter" idx="11"/>
          </p:nvPr>
        </p:nvPicPr>
        <p:blipFill>
          <a:blip r:embed="rId2"/>
          <a:stretch>
            <a:fillRect/>
          </a:stretch>
        </p:blipFill>
        <p:spPr>
          <a:xfrm>
            <a:off x="566215" y="651777"/>
            <a:ext cx="5764045" cy="5764898"/>
          </a:xfrm>
          <a:prstGeom prst="rect">
            <a:avLst/>
          </a:prstGeom>
        </p:spPr>
      </p:pic>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2317975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B88A538-C060-4D01-A804-B51E7203CAD8}"/>
              </a:ext>
            </a:extLst>
          </p:cNvPr>
          <p:cNvSpPr>
            <a:spLocks noGrp="1"/>
          </p:cNvSpPr>
          <p:nvPr>
            <p:ph type="body" sz="quarter" idx="10"/>
          </p:nvPr>
        </p:nvSpPr>
        <p:spPr>
          <a:xfrm>
            <a:off x="336550" y="109988"/>
            <a:ext cx="8563708" cy="524395"/>
          </a:xfrm>
        </p:spPr>
        <p:txBody>
          <a:bodyPr/>
          <a:lstStyle/>
          <a:p>
            <a:r>
              <a:rPr lang="da-DK" dirty="0">
                <a:solidFill>
                  <a:srgbClr val="0070C0"/>
                </a:solidFill>
              </a:rPr>
              <a:t>Functions: scroll down, sort, exclude etc.</a:t>
            </a:r>
          </a:p>
        </p:txBody>
      </p:sp>
      <p:sp>
        <p:nvSpPr>
          <p:cNvPr id="4" name="Pladsholder til tekst 3">
            <a:extLst>
              <a:ext uri="{FF2B5EF4-FFF2-40B4-BE49-F238E27FC236}">
                <a16:creationId xmlns:a16="http://schemas.microsoft.com/office/drawing/2014/main" id="{F4980B66-98E2-4FCF-8502-9C8FF40855EE}"/>
              </a:ext>
            </a:extLst>
          </p:cNvPr>
          <p:cNvSpPr>
            <a:spLocks noGrp="1"/>
          </p:cNvSpPr>
          <p:nvPr>
            <p:ph type="body" sz="quarter" idx="12"/>
          </p:nvPr>
        </p:nvSpPr>
        <p:spPr/>
        <p:txBody>
          <a:bodyPr/>
          <a:lstStyle/>
          <a:p>
            <a:endParaRPr lang="da-DK"/>
          </a:p>
        </p:txBody>
      </p:sp>
      <p:pic>
        <p:nvPicPr>
          <p:cNvPr id="10" name="Billede 9">
            <a:extLst>
              <a:ext uri="{FF2B5EF4-FFF2-40B4-BE49-F238E27FC236}">
                <a16:creationId xmlns:a16="http://schemas.microsoft.com/office/drawing/2014/main" id="{DE84B876-EC56-42A4-9AD4-F293C15983A2}"/>
              </a:ext>
            </a:extLst>
          </p:cNvPr>
          <p:cNvPicPr>
            <a:picLocks noChangeAspect="1"/>
          </p:cNvPicPr>
          <p:nvPr/>
        </p:nvPicPr>
        <p:blipFill rotWithShape="1">
          <a:blip r:embed="rId2"/>
          <a:srcRect l="-1" r="47648"/>
          <a:stretch/>
        </p:blipFill>
        <p:spPr>
          <a:xfrm>
            <a:off x="341463" y="868680"/>
            <a:ext cx="3895764" cy="1907915"/>
          </a:xfrm>
          <a:prstGeom prst="rect">
            <a:avLst/>
          </a:prstGeom>
        </p:spPr>
      </p:pic>
      <p:pic>
        <p:nvPicPr>
          <p:cNvPr id="11" name="Billede 10">
            <a:extLst>
              <a:ext uri="{FF2B5EF4-FFF2-40B4-BE49-F238E27FC236}">
                <a16:creationId xmlns:a16="http://schemas.microsoft.com/office/drawing/2014/main" id="{8811901D-3052-4694-B7BB-A16D2F768890}"/>
              </a:ext>
            </a:extLst>
          </p:cNvPr>
          <p:cNvPicPr>
            <a:picLocks noChangeAspect="1"/>
          </p:cNvPicPr>
          <p:nvPr/>
        </p:nvPicPr>
        <p:blipFill rotWithShape="1">
          <a:blip r:embed="rId3"/>
          <a:srcRect r="24573"/>
          <a:stretch/>
        </p:blipFill>
        <p:spPr>
          <a:xfrm>
            <a:off x="4579277" y="868679"/>
            <a:ext cx="4632526" cy="2286221"/>
          </a:xfrm>
          <a:prstGeom prst="rect">
            <a:avLst/>
          </a:prstGeom>
        </p:spPr>
      </p:pic>
      <p:pic>
        <p:nvPicPr>
          <p:cNvPr id="14" name="Pladsholder til indhold 13">
            <a:extLst>
              <a:ext uri="{FF2B5EF4-FFF2-40B4-BE49-F238E27FC236}">
                <a16:creationId xmlns:a16="http://schemas.microsoft.com/office/drawing/2014/main" id="{B2238EF5-E1DC-47DA-AE1B-CAE8AD8CB3AA}"/>
              </a:ext>
            </a:extLst>
          </p:cNvPr>
          <p:cNvPicPr>
            <a:picLocks noGrp="1" noChangeAspect="1"/>
          </p:cNvPicPr>
          <p:nvPr>
            <p:ph sz="quarter" idx="11"/>
          </p:nvPr>
        </p:nvPicPr>
        <p:blipFill>
          <a:blip r:embed="rId4"/>
          <a:stretch>
            <a:fillRect/>
          </a:stretch>
        </p:blipFill>
        <p:spPr>
          <a:xfrm>
            <a:off x="336550" y="2982042"/>
            <a:ext cx="3895764" cy="2154008"/>
          </a:xfrm>
          <a:prstGeom prst="rect">
            <a:avLst/>
          </a:prstGeom>
        </p:spPr>
      </p:pic>
      <p:pic>
        <p:nvPicPr>
          <p:cNvPr id="15" name="Billede 14">
            <a:extLst>
              <a:ext uri="{FF2B5EF4-FFF2-40B4-BE49-F238E27FC236}">
                <a16:creationId xmlns:a16="http://schemas.microsoft.com/office/drawing/2014/main" id="{EC7AA6C8-E4EC-4C5A-B0D4-D4DEE0E2118E}"/>
              </a:ext>
            </a:extLst>
          </p:cNvPr>
          <p:cNvPicPr>
            <a:picLocks noChangeAspect="1"/>
          </p:cNvPicPr>
          <p:nvPr/>
        </p:nvPicPr>
        <p:blipFill>
          <a:blip r:embed="rId5"/>
          <a:stretch>
            <a:fillRect/>
          </a:stretch>
        </p:blipFill>
        <p:spPr>
          <a:xfrm>
            <a:off x="4453976" y="3321458"/>
            <a:ext cx="4501526" cy="1874520"/>
          </a:xfrm>
          <a:prstGeom prst="rect">
            <a:avLst/>
          </a:prstGeom>
        </p:spPr>
      </p:pic>
      <p:sp>
        <p:nvSpPr>
          <p:cNvPr id="16" name="Tekstfelt 15">
            <a:extLst>
              <a:ext uri="{FF2B5EF4-FFF2-40B4-BE49-F238E27FC236}">
                <a16:creationId xmlns:a16="http://schemas.microsoft.com/office/drawing/2014/main" id="{B351B384-26E8-425F-9C1F-196A6531F2EC}"/>
              </a:ext>
            </a:extLst>
          </p:cNvPr>
          <p:cNvSpPr txBox="1"/>
          <p:nvPr/>
        </p:nvSpPr>
        <p:spPr>
          <a:xfrm>
            <a:off x="409455" y="5583007"/>
            <a:ext cx="3301153" cy="646331"/>
          </a:xfrm>
          <a:prstGeom prst="rect">
            <a:avLst/>
          </a:prstGeom>
          <a:noFill/>
        </p:spPr>
        <p:txBody>
          <a:bodyPr wrap="square" rtlCol="0">
            <a:spAutoFit/>
          </a:bodyPr>
          <a:lstStyle/>
          <a:p>
            <a:r>
              <a:rPr lang="da-DK" dirty="0">
                <a:hlinkClick r:id="rId6"/>
              </a:rPr>
              <a:t>Example: scroll down RBDs</a:t>
            </a:r>
            <a:endParaRPr lang="da-DK" dirty="0"/>
          </a:p>
        </p:txBody>
      </p:sp>
      <p:sp>
        <p:nvSpPr>
          <p:cNvPr id="18" name="Tekstfelt 17">
            <a:extLst>
              <a:ext uri="{FF2B5EF4-FFF2-40B4-BE49-F238E27FC236}">
                <a16:creationId xmlns:a16="http://schemas.microsoft.com/office/drawing/2014/main" id="{499E1E76-99B4-4773-9952-234926E18218}"/>
              </a:ext>
            </a:extLst>
          </p:cNvPr>
          <p:cNvSpPr txBox="1"/>
          <p:nvPr/>
        </p:nvSpPr>
        <p:spPr>
          <a:xfrm>
            <a:off x="4868812" y="5543855"/>
            <a:ext cx="3745101" cy="646331"/>
          </a:xfrm>
          <a:prstGeom prst="rect">
            <a:avLst/>
          </a:prstGeom>
          <a:noFill/>
        </p:spPr>
        <p:txBody>
          <a:bodyPr wrap="square" rtlCol="0">
            <a:spAutoFit/>
          </a:bodyPr>
          <a:lstStyle/>
          <a:p>
            <a:r>
              <a:rPr lang="da-DK" dirty="0">
                <a:hlinkClick r:id="rId7"/>
              </a:rPr>
              <a:t>Example: scroll down pressures</a:t>
            </a:r>
            <a:endParaRPr lang="da-DK" dirty="0"/>
          </a:p>
        </p:txBody>
      </p:sp>
      <p:sp>
        <p:nvSpPr>
          <p:cNvPr id="3" name="Rectangle 2">
            <a:extLst>
              <a:ext uri="{FF2B5EF4-FFF2-40B4-BE49-F238E27FC236}">
                <a16:creationId xmlns:a16="http://schemas.microsoft.com/office/drawing/2014/main" id="{ED5CB8AC-97AB-4E41-A67C-2DBA85F556DA}"/>
              </a:ext>
            </a:extLst>
          </p:cNvPr>
          <p:cNvSpPr/>
          <p:nvPr/>
        </p:nvSpPr>
        <p:spPr bwMode="auto">
          <a:xfrm>
            <a:off x="182880" y="714896"/>
            <a:ext cx="4049434" cy="56418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a:ln>
                <a:noFill/>
              </a:ln>
              <a:solidFill>
                <a:srgbClr val="00007E"/>
              </a:solidFill>
              <a:effectLst/>
              <a:latin typeface="Verdana" pitchFamily="34" charset="0"/>
            </a:endParaRPr>
          </a:p>
        </p:txBody>
      </p:sp>
      <p:sp>
        <p:nvSpPr>
          <p:cNvPr id="12" name="Rectangle 11">
            <a:extLst>
              <a:ext uri="{FF2B5EF4-FFF2-40B4-BE49-F238E27FC236}">
                <a16:creationId xmlns:a16="http://schemas.microsoft.com/office/drawing/2014/main" id="{70FFE7D0-DA2A-4E73-B338-8D6BB1458FFC}"/>
              </a:ext>
            </a:extLst>
          </p:cNvPr>
          <p:cNvSpPr/>
          <p:nvPr/>
        </p:nvSpPr>
        <p:spPr bwMode="auto">
          <a:xfrm>
            <a:off x="4458889" y="714896"/>
            <a:ext cx="4602815" cy="56418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a:ln>
                <a:noFill/>
              </a:ln>
              <a:solidFill>
                <a:srgbClr val="00007E"/>
              </a:solidFill>
              <a:effectLst/>
              <a:latin typeface="Verdana" pitchFamily="34" charset="0"/>
            </a:endParaRPr>
          </a:p>
        </p:txBody>
      </p:sp>
    </p:spTree>
    <p:extLst>
      <p:ext uri="{BB962C8B-B14F-4D97-AF65-F5344CB8AC3E}">
        <p14:creationId xmlns:p14="http://schemas.microsoft.com/office/powerpoint/2010/main" val="229675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Groundwater status </a:t>
            </a:r>
            <a:r>
              <a:rPr lang="en-GB" sz="2000" dirty="0" smtClean="0"/>
              <a:t>(% water body area)</a:t>
            </a:r>
            <a:endParaRPr lang="en-GB" sz="2000" dirty="0"/>
          </a:p>
        </p:txBody>
      </p:sp>
      <p:pic>
        <p:nvPicPr>
          <p:cNvPr id="5" name="Content Placeholder 4"/>
          <p:cNvPicPr>
            <a:picLocks noGrp="1" noChangeAspect="1"/>
          </p:cNvPicPr>
          <p:nvPr>
            <p:ph sz="quarter" idx="11"/>
          </p:nvPr>
        </p:nvPicPr>
        <p:blipFill>
          <a:blip r:embed="rId2"/>
          <a:stretch>
            <a:fillRect/>
          </a:stretch>
        </p:blipFill>
        <p:spPr>
          <a:xfrm>
            <a:off x="694235" y="1168660"/>
            <a:ext cx="3719434" cy="4970145"/>
          </a:xfrm>
          <a:prstGeom prst="rect">
            <a:avLst/>
          </a:prstGeom>
          <a:ln>
            <a:solidFill>
              <a:schemeClr val="accent1"/>
            </a:solidFill>
          </a:ln>
        </p:spPr>
      </p:pic>
      <p:sp>
        <p:nvSpPr>
          <p:cNvPr id="4" name="Text Placeholder 3"/>
          <p:cNvSpPr>
            <a:spLocks noGrp="1"/>
          </p:cNvSpPr>
          <p:nvPr>
            <p:ph type="body" sz="quarter" idx="12"/>
          </p:nvPr>
        </p:nvSpPr>
        <p:spPr>
          <a:xfrm>
            <a:off x="337038" y="6327399"/>
            <a:ext cx="3013075" cy="231775"/>
          </a:xfrm>
        </p:spPr>
        <p:txBody>
          <a:bodyPr/>
          <a:lstStyle/>
          <a:p>
            <a:r>
              <a:rPr lang="en-GB" dirty="0" smtClean="0">
                <a:hlinkClick r:id="rId3"/>
              </a:rPr>
              <a:t>Groundwater chart</a:t>
            </a:r>
            <a:endParaRPr lang="en-GB" dirty="0"/>
          </a:p>
        </p:txBody>
      </p:sp>
      <p:pic>
        <p:nvPicPr>
          <p:cNvPr id="6" name="Picture 5"/>
          <p:cNvPicPr>
            <a:picLocks noChangeAspect="1"/>
          </p:cNvPicPr>
          <p:nvPr/>
        </p:nvPicPr>
        <p:blipFill>
          <a:blip r:embed="rId4"/>
          <a:stretch>
            <a:fillRect/>
          </a:stretch>
        </p:blipFill>
        <p:spPr>
          <a:xfrm>
            <a:off x="4525482" y="1168660"/>
            <a:ext cx="3756505" cy="4970145"/>
          </a:xfrm>
          <a:prstGeom prst="rect">
            <a:avLst/>
          </a:prstGeom>
          <a:solidFill>
            <a:schemeClr val="tx2"/>
          </a:solidFill>
          <a:ln>
            <a:solidFill>
              <a:schemeClr val="accent1"/>
            </a:solidFill>
          </a:ln>
        </p:spPr>
      </p:pic>
      <p:pic>
        <p:nvPicPr>
          <p:cNvPr id="7" name="Picture 6"/>
          <p:cNvPicPr>
            <a:picLocks noChangeAspect="1"/>
          </p:cNvPicPr>
          <p:nvPr/>
        </p:nvPicPr>
        <p:blipFill>
          <a:blip r:embed="rId5"/>
          <a:stretch>
            <a:fillRect/>
          </a:stretch>
        </p:blipFill>
        <p:spPr>
          <a:xfrm>
            <a:off x="694235" y="1460182"/>
            <a:ext cx="1562100" cy="485775"/>
          </a:xfrm>
          <a:prstGeom prst="rect">
            <a:avLst/>
          </a:prstGeom>
        </p:spPr>
      </p:pic>
      <p:sp>
        <p:nvSpPr>
          <p:cNvPr id="9" name="TextBox 8"/>
          <p:cNvSpPr txBox="1"/>
          <p:nvPr/>
        </p:nvSpPr>
        <p:spPr>
          <a:xfrm>
            <a:off x="1435637" y="795400"/>
            <a:ext cx="63665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Open Sans"/>
                <a:ea typeface="+mn-ea"/>
                <a:cs typeface="+mn-cs"/>
              </a:rPr>
              <a:t>Quantitative status		Chemical status</a:t>
            </a:r>
            <a:endParaRPr kumimoji="0" lang="en-GB" sz="1800" b="0" i="0"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3852497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da-DK" dirty="0" smtClean="0"/>
              <a:t>WISE-Freshwater WFD visualisation tool </a:t>
            </a:r>
            <a:endParaRPr lang="en-GB" dirty="0"/>
          </a:p>
        </p:txBody>
      </p:sp>
      <p:pic>
        <p:nvPicPr>
          <p:cNvPr id="8" name="Content Placeholder 7"/>
          <p:cNvPicPr>
            <a:picLocks noGrp="1" noChangeAspect="1"/>
          </p:cNvPicPr>
          <p:nvPr>
            <p:ph sz="quarter" idx="11"/>
          </p:nvPr>
        </p:nvPicPr>
        <p:blipFill>
          <a:blip r:embed="rId2"/>
          <a:stretch>
            <a:fillRect/>
          </a:stretch>
        </p:blipFill>
        <p:spPr>
          <a:xfrm>
            <a:off x="336550" y="1257288"/>
            <a:ext cx="8564563" cy="4343424"/>
          </a:xfrm>
          <a:prstGeom prst="rect">
            <a:avLst/>
          </a:prstGeom>
        </p:spPr>
      </p:pic>
      <p:sp>
        <p:nvSpPr>
          <p:cNvPr id="7" name="Text Placeholder 6"/>
          <p:cNvSpPr>
            <a:spLocks noGrp="1"/>
          </p:cNvSpPr>
          <p:nvPr>
            <p:ph type="body" sz="quarter" idx="12"/>
          </p:nvPr>
        </p:nvSpPr>
        <p:spPr>
          <a:xfrm>
            <a:off x="336550" y="6184900"/>
            <a:ext cx="5399232" cy="231775"/>
          </a:xfrm>
        </p:spPr>
        <p:txBody>
          <a:bodyPr/>
          <a:lstStyle/>
          <a:p>
            <a:r>
              <a:rPr lang="en-GB" dirty="0"/>
              <a:t>https://www.eea.europa.eu/data-and-maps/dashboards/wise-wfd</a:t>
            </a:r>
          </a:p>
        </p:txBody>
      </p:sp>
      <p:sp>
        <p:nvSpPr>
          <p:cNvPr id="4" name="Slide Number Placeholder 3"/>
          <p:cNvSpPr>
            <a:spLocks noGrp="1"/>
          </p:cNvSpPr>
          <p:nvPr>
            <p:ph type="sldNum" sz="quarter" idx="4294967295"/>
          </p:nvPr>
        </p:nvSpPr>
        <p:spPr/>
        <p:txBody>
          <a:bodyPr/>
          <a:lstStyle/>
          <a:p>
            <a:pPr>
              <a:defRPr/>
            </a:pPr>
            <a:fld id="{B89D7422-8C9A-4C6A-9E89-CF8EBF23E391}" type="slidenum">
              <a:rPr lang="en-GB" smtClean="0">
                <a:solidFill>
                  <a:srgbClr val="000000"/>
                </a:solidFill>
              </a:rPr>
              <a:pPr>
                <a:defRPr/>
              </a:pPr>
              <a:t>14</a:t>
            </a:fld>
            <a:endParaRPr lang="en-GB">
              <a:solidFill>
                <a:srgbClr val="000000"/>
              </a:solidFill>
            </a:endParaRPr>
          </a:p>
        </p:txBody>
      </p:sp>
      <p:sp>
        <p:nvSpPr>
          <p:cNvPr id="9" name="TextBox 8"/>
          <p:cNvSpPr txBox="1"/>
          <p:nvPr/>
        </p:nvSpPr>
        <p:spPr>
          <a:xfrm>
            <a:off x="1704109" y="906087"/>
            <a:ext cx="5486400" cy="369332"/>
          </a:xfrm>
          <a:prstGeom prst="rect">
            <a:avLst/>
          </a:prstGeom>
          <a:noFill/>
        </p:spPr>
        <p:txBody>
          <a:bodyPr wrap="square" rtlCol="0">
            <a:spAutoFit/>
          </a:bodyPr>
          <a:lstStyle/>
          <a:p>
            <a:r>
              <a:rPr lang="da-DK" dirty="0" smtClean="0"/>
              <a:t>Available at EEA homepage – and in WISE</a:t>
            </a:r>
            <a:endParaRPr lang="en-GB" dirty="0"/>
          </a:p>
        </p:txBody>
      </p:sp>
    </p:spTree>
    <p:extLst>
      <p:ext uri="{BB962C8B-B14F-4D97-AF65-F5344CB8AC3E}">
        <p14:creationId xmlns:p14="http://schemas.microsoft.com/office/powerpoint/2010/main" val="3930613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81EEB4D-668D-405A-B1B1-3F5648A1AFC5}"/>
              </a:ext>
            </a:extLst>
          </p:cNvPr>
          <p:cNvPicPr>
            <a:picLocks noChangeAspect="1"/>
          </p:cNvPicPr>
          <p:nvPr/>
        </p:nvPicPr>
        <p:blipFill rotWithShape="1">
          <a:blip r:embed="rId3">
            <a:extLst>
              <a:ext uri="{28A0092B-C50C-407E-A947-70E740481C1C}">
                <a14:useLocalDpi xmlns:a14="http://schemas.microsoft.com/office/drawing/2010/main" val="0"/>
              </a:ext>
            </a:extLst>
          </a:blip>
          <a:srcRect r="12796"/>
          <a:stretch/>
        </p:blipFill>
        <p:spPr>
          <a:xfrm>
            <a:off x="0" y="857257"/>
            <a:ext cx="5980457" cy="5143493"/>
          </a:xfrm>
          <a:prstGeom prst="rect">
            <a:avLst/>
          </a:prstGeom>
        </p:spPr>
      </p:pic>
      <p:pic>
        <p:nvPicPr>
          <p:cNvPr id="7" name="Billede 6">
            <a:extLst>
              <a:ext uri="{FF2B5EF4-FFF2-40B4-BE49-F238E27FC236}">
                <a16:creationId xmlns:a16="http://schemas.microsoft.com/office/drawing/2014/main" id="{233C3A54-F142-4D9C-8B1E-139667619ED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8568" r="-3" b="-3"/>
          <a:stretch/>
        </p:blipFill>
        <p:spPr>
          <a:xfrm>
            <a:off x="6097405" y="857251"/>
            <a:ext cx="3046595" cy="1632204"/>
          </a:xfrm>
          <a:prstGeom prst="rect">
            <a:avLst/>
          </a:prstGeom>
        </p:spPr>
      </p:pic>
      <p:pic>
        <p:nvPicPr>
          <p:cNvPr id="13314" name="Picture 2" descr="C:\Users\Peter\Pictures\Picasa\Ekporter\Water April 2012\Provence maj 2007\Provence maj 2007 139.jpg"/>
          <p:cNvPicPr>
            <a:picLocks noChangeAspect="1" noChangeArrowheads="1"/>
          </p:cNvPicPr>
          <p:nvPr/>
        </p:nvPicPr>
        <p:blipFill rotWithShape="1">
          <a:blip r:embed="rId5" cstate="print"/>
          <a:srcRect t="28568" r="-3" b="-3"/>
          <a:stretch/>
        </p:blipFill>
        <p:spPr bwMode="auto">
          <a:xfrm>
            <a:off x="6097403" y="2617249"/>
            <a:ext cx="3046596" cy="1632204"/>
          </a:xfrm>
          <a:prstGeom prst="rect">
            <a:avLst/>
          </a:prstGeom>
          <a:noFill/>
        </p:spPr>
      </p:pic>
      <p:pic>
        <p:nvPicPr>
          <p:cNvPr id="3" name="Billede 2">
            <a:extLst>
              <a:ext uri="{FF2B5EF4-FFF2-40B4-BE49-F238E27FC236}">
                <a16:creationId xmlns:a16="http://schemas.microsoft.com/office/drawing/2014/main" id="{2BE34C06-5F15-4FF5-A444-87B02C4078B3}"/>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2872" r="-3" b="15693"/>
          <a:stretch/>
        </p:blipFill>
        <p:spPr>
          <a:xfrm>
            <a:off x="6097403" y="4368546"/>
            <a:ext cx="3046596" cy="1632204"/>
          </a:xfrm>
          <a:prstGeom prst="rect">
            <a:avLst/>
          </a:prstGeom>
        </p:spPr>
      </p:pic>
      <p:sp>
        <p:nvSpPr>
          <p:cNvPr id="2" name="Rectangle 1"/>
          <p:cNvSpPr/>
          <p:nvPr/>
        </p:nvSpPr>
        <p:spPr>
          <a:xfrm>
            <a:off x="1" y="0"/>
            <a:ext cx="9144000" cy="1569660"/>
          </a:xfrm>
          <a:prstGeom prst="rect">
            <a:avLst/>
          </a:prstGeom>
        </p:spPr>
        <p:txBody>
          <a:bodyPr wrap="square">
            <a:spAutoFit/>
          </a:bodyPr>
          <a:lstStyle/>
          <a:p>
            <a:pPr algn="ctr"/>
            <a:r>
              <a:rPr lang="en-GB" sz="1600" b="1" dirty="0"/>
              <a:t>Thanks also to Member States, Reporters, colleagues in DG Environment, ETC-ICM, </a:t>
            </a:r>
            <a:r>
              <a:rPr lang="en-GB" sz="1600" b="1" dirty="0" err="1"/>
              <a:t>Bilbomatica</a:t>
            </a:r>
            <a:r>
              <a:rPr lang="en-GB" sz="1600" b="1" dirty="0"/>
              <a:t> and at EEA, particularly Fernanda Nery and Caroline Whalley.</a:t>
            </a:r>
          </a:p>
          <a:p>
            <a:r>
              <a:rPr lang="en-GB" sz="2000" b="1" dirty="0">
                <a:solidFill>
                  <a:schemeClr val="bg1"/>
                </a:solidFill>
              </a:rPr>
              <a:t>                        </a:t>
            </a:r>
          </a:p>
          <a:p>
            <a:r>
              <a:rPr lang="en-GB" sz="2000" b="1" dirty="0">
                <a:solidFill>
                  <a:schemeClr val="bg1"/>
                </a:solidFill>
              </a:rPr>
              <a:t>                            </a:t>
            </a:r>
            <a:r>
              <a:rPr lang="en-GB" sz="2800" b="1" dirty="0">
                <a:solidFill>
                  <a:srgbClr val="00B0F0"/>
                </a:solidFill>
              </a:rPr>
              <a:t>Questions?</a:t>
            </a:r>
            <a:r>
              <a:rPr lang="en-GB" sz="2000" b="1" dirty="0"/>
              <a:t> </a:t>
            </a:r>
            <a:endParaRPr lang="en-GB" sz="1600" b="1" dirty="0"/>
          </a:p>
        </p:txBody>
      </p:sp>
      <p:sp>
        <p:nvSpPr>
          <p:cNvPr id="4" name="Rectangle 3"/>
          <p:cNvSpPr/>
          <p:nvPr/>
        </p:nvSpPr>
        <p:spPr>
          <a:xfrm>
            <a:off x="458901" y="6361607"/>
            <a:ext cx="3953455" cy="369332"/>
          </a:xfrm>
          <a:prstGeom prst="rect">
            <a:avLst/>
          </a:prstGeom>
        </p:spPr>
        <p:txBody>
          <a:bodyPr wrap="none">
            <a:spAutoFit/>
          </a:bodyPr>
          <a:lstStyle/>
          <a:p>
            <a:r>
              <a:rPr lang="en-GB" dirty="0">
                <a:latin typeface="Verdana" panose="020B0604030504040204" pitchFamily="34" charset="0"/>
                <a:ea typeface="Verdana" panose="020B0604030504040204" pitchFamily="34" charset="0"/>
                <a:cs typeface="Verdana" panose="020B0604030504040204" pitchFamily="34" charset="0"/>
              </a:rPr>
              <a:t>Peter.Kristensen@eea.europa.eu</a:t>
            </a:r>
            <a:endParaRPr lang="en-GB" dirty="0"/>
          </a:p>
        </p:txBody>
      </p:sp>
    </p:spTree>
    <p:extLst>
      <p:ext uri="{BB962C8B-B14F-4D97-AF65-F5344CB8AC3E}">
        <p14:creationId xmlns:p14="http://schemas.microsoft.com/office/powerpoint/2010/main" val="35739683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6256" y="6336323"/>
            <a:ext cx="2016224" cy="405045"/>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a:xfrm>
            <a:off x="4418589" y="1518336"/>
            <a:ext cx="4313287" cy="3941194"/>
          </a:xfrm>
          <a:prstGeom prst="rect">
            <a:avLst/>
          </a:prstGeom>
        </p:spPr>
      </p:pic>
      <p:sp>
        <p:nvSpPr>
          <p:cNvPr id="2" name="TextBox 1"/>
          <p:cNvSpPr txBox="1"/>
          <p:nvPr/>
        </p:nvSpPr>
        <p:spPr>
          <a:xfrm>
            <a:off x="304800" y="4810940"/>
            <a:ext cx="6099178" cy="830997"/>
          </a:xfrm>
          <a:prstGeom prst="rect">
            <a:avLst/>
          </a:prstGeom>
          <a:noFill/>
        </p:spPr>
        <p:txBody>
          <a:bodyPr wrap="square" rtlCol="0">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Questions</a:t>
            </a:r>
          </a:p>
          <a:p>
            <a:r>
              <a:rPr lang="en-GB" sz="2400" dirty="0">
                <a:latin typeface="Verdana" panose="020B0604030504040204" pitchFamily="34" charset="0"/>
                <a:ea typeface="Verdana" panose="020B0604030504040204" pitchFamily="34" charset="0"/>
                <a:cs typeface="Verdana" panose="020B0604030504040204" pitchFamily="34" charset="0"/>
              </a:rPr>
              <a:t>Peter.Kristensen@eea.europa.eu</a:t>
            </a:r>
            <a:endParaRPr lang="en-GB" sz="2400" dirty="0"/>
          </a:p>
        </p:txBody>
      </p:sp>
      <p:sp>
        <p:nvSpPr>
          <p:cNvPr id="3" name="Rectangle 2"/>
          <p:cNvSpPr/>
          <p:nvPr/>
        </p:nvSpPr>
        <p:spPr>
          <a:xfrm>
            <a:off x="-11071" y="0"/>
            <a:ext cx="9155071" cy="836712"/>
          </a:xfrm>
          <a:prstGeom prst="rect">
            <a:avLst/>
          </a:prstGeom>
          <a:solidFill>
            <a:srgbClr val="6F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36329" y="6321078"/>
            <a:ext cx="2016224" cy="369332"/>
          </a:xfrm>
          <a:prstGeom prst="rect">
            <a:avLst/>
          </a:prstGeom>
        </p:spPr>
        <p:txBody>
          <a:bodyPr wrap="square">
            <a:spAutoFit/>
          </a:bodyPr>
          <a:lstStyle/>
          <a:p>
            <a:pPr lvl="0">
              <a:spcBef>
                <a:spcPts val="1800"/>
              </a:spcBef>
            </a:pPr>
            <a:r>
              <a:rPr lang="en-GB" dirty="0">
                <a:solidFill>
                  <a:prstClr val="black"/>
                </a:solidFill>
                <a:ea typeface="Verdana" panose="020B0604030504040204" pitchFamily="34" charset="0"/>
                <a:cs typeface="Verdana" panose="020B0604030504040204" pitchFamily="34" charset="0"/>
                <a:hlinkClick r:id="rId6"/>
              </a:rPr>
              <a:t>eea.europa.eu</a:t>
            </a:r>
            <a:endParaRPr lang="en-GB" dirty="0">
              <a:solidFill>
                <a:prstClr val="black"/>
              </a:solidFill>
              <a:ea typeface="Verdana" panose="020B0604030504040204" pitchFamily="34" charset="0"/>
              <a:cs typeface="Verdana" panose="020B0604030504040204" pitchFamily="34" charset="0"/>
            </a:endParaRPr>
          </a:p>
        </p:txBody>
      </p:sp>
      <p:sp>
        <p:nvSpPr>
          <p:cNvPr id="8" name="TextBox 7"/>
          <p:cNvSpPr txBox="1"/>
          <p:nvPr/>
        </p:nvSpPr>
        <p:spPr>
          <a:xfrm>
            <a:off x="304800" y="1792774"/>
            <a:ext cx="5155842" cy="2246769"/>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Many (+150) more dashboards and information on monitoring are available, </a:t>
            </a:r>
          </a:p>
          <a:p>
            <a:r>
              <a:rPr lang="en-GB" sz="2800" dirty="0">
                <a:latin typeface="Verdana" panose="020B0604030504040204" pitchFamily="34" charset="0"/>
                <a:ea typeface="Verdana" panose="020B0604030504040204" pitchFamily="34" charset="0"/>
                <a:cs typeface="Verdana" panose="020B0604030504040204" pitchFamily="34" charset="0"/>
              </a:rPr>
              <a:t>see the following slides</a:t>
            </a:r>
          </a:p>
        </p:txBody>
      </p:sp>
      <p:sp>
        <p:nvSpPr>
          <p:cNvPr id="5" name="TextBox 4">
            <a:extLst>
              <a:ext uri="{FF2B5EF4-FFF2-40B4-BE49-F238E27FC236}">
                <a16:creationId xmlns:a16="http://schemas.microsoft.com/office/drawing/2014/main" id="{88892CCF-1248-4084-AE67-7CE877822C83}"/>
              </a:ext>
            </a:extLst>
          </p:cNvPr>
          <p:cNvSpPr txBox="1"/>
          <p:nvPr/>
        </p:nvSpPr>
        <p:spPr>
          <a:xfrm>
            <a:off x="136329" y="115910"/>
            <a:ext cx="8756151" cy="646331"/>
          </a:xfrm>
          <a:prstGeom prst="rect">
            <a:avLst/>
          </a:prstGeom>
          <a:noFill/>
        </p:spPr>
        <p:txBody>
          <a:bodyPr wrap="square" rtlCol="0">
            <a:spAutoFit/>
          </a:bodyPr>
          <a:lstStyle/>
          <a:p>
            <a:pPr algn="ctr"/>
            <a:r>
              <a:rPr lang="nb-NO" sz="3600" dirty="0" err="1"/>
              <a:t>Thank</a:t>
            </a:r>
            <a:r>
              <a:rPr lang="nb-NO" sz="3600" dirty="0"/>
              <a:t> </a:t>
            </a:r>
            <a:r>
              <a:rPr lang="nb-NO" sz="3600" dirty="0" err="1"/>
              <a:t>you</a:t>
            </a:r>
            <a:r>
              <a:rPr lang="nb-NO" sz="3600" dirty="0"/>
              <a:t> for </a:t>
            </a:r>
            <a:r>
              <a:rPr lang="nb-NO" sz="3600" dirty="0" err="1"/>
              <a:t>your</a:t>
            </a:r>
            <a:r>
              <a:rPr lang="nb-NO" sz="3600" dirty="0"/>
              <a:t> </a:t>
            </a:r>
            <a:r>
              <a:rPr lang="nb-NO" sz="3600" dirty="0" err="1"/>
              <a:t>attention</a:t>
            </a:r>
            <a:endParaRPr lang="nb-NO" sz="3600" dirty="0"/>
          </a:p>
        </p:txBody>
      </p:sp>
    </p:spTree>
    <p:extLst>
      <p:ext uri="{BB962C8B-B14F-4D97-AF65-F5344CB8AC3E}">
        <p14:creationId xmlns:p14="http://schemas.microsoft.com/office/powerpoint/2010/main" val="11479233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69ED6EF-C29A-4444-A9DF-D24AC1B1C83D}"/>
              </a:ext>
            </a:extLst>
          </p:cNvPr>
          <p:cNvSpPr>
            <a:spLocks noGrp="1"/>
          </p:cNvSpPr>
          <p:nvPr>
            <p:ph type="title"/>
          </p:nvPr>
        </p:nvSpPr>
        <p:spPr>
          <a:xfrm>
            <a:off x="0" y="0"/>
            <a:ext cx="8560904" cy="646043"/>
          </a:xfrm>
        </p:spPr>
        <p:txBody>
          <a:bodyPr/>
          <a:lstStyle/>
          <a:p>
            <a:r>
              <a:rPr lang="en-US" sz="3200" dirty="0">
                <a:solidFill>
                  <a:schemeClr val="bg1"/>
                </a:solidFill>
                <a:effectLst/>
              </a:rPr>
              <a:t>Delineation of water bodies</a:t>
            </a:r>
            <a:r>
              <a:rPr lang="en-US" sz="3200" b="1" dirty="0">
                <a:solidFill>
                  <a:schemeClr val="bg1"/>
                </a:solidFill>
                <a:effectLst/>
              </a:rPr>
              <a:t> </a:t>
            </a:r>
            <a:r>
              <a:rPr lang="en-US" sz="1800" dirty="0">
                <a:solidFill>
                  <a:schemeClr val="bg1"/>
                </a:solidFill>
                <a:effectLst/>
              </a:rPr>
              <a:t>(number, length, area, natural, heavily modified and artificial)</a:t>
            </a:r>
            <a:endParaRPr lang="da-DK" dirty="0">
              <a:solidFill>
                <a:schemeClr val="bg1"/>
              </a:solidFill>
            </a:endParaRPr>
          </a:p>
        </p:txBody>
      </p:sp>
      <p:sp>
        <p:nvSpPr>
          <p:cNvPr id="5" name="Pladsholder til indhold 4">
            <a:extLst>
              <a:ext uri="{FF2B5EF4-FFF2-40B4-BE49-F238E27FC236}">
                <a16:creationId xmlns:a16="http://schemas.microsoft.com/office/drawing/2014/main" id="{FA7400E9-497C-4092-8312-0674A790600D}"/>
              </a:ext>
            </a:extLst>
          </p:cNvPr>
          <p:cNvSpPr>
            <a:spLocks noGrp="1"/>
          </p:cNvSpPr>
          <p:nvPr>
            <p:ph sz="half" idx="1"/>
          </p:nvPr>
        </p:nvSpPr>
        <p:spPr>
          <a:xfrm>
            <a:off x="331304" y="874643"/>
            <a:ext cx="4234834" cy="5221357"/>
          </a:xfrm>
        </p:spPr>
        <p:txBody>
          <a:bodyPr/>
          <a:lstStyle/>
          <a:p>
            <a:pPr marL="0" indent="0">
              <a:buNone/>
            </a:pPr>
            <a:r>
              <a:rPr lang="en-US" sz="1400" b="1" dirty="0">
                <a:solidFill>
                  <a:srgbClr val="0070C0"/>
                </a:solidFill>
              </a:rPr>
              <a:t>Surface water bodies: Number and Size</a:t>
            </a:r>
            <a:endParaRPr lang="en-US" sz="1400" b="1" dirty="0">
              <a:solidFill>
                <a:srgbClr val="0070C0"/>
              </a:solidFill>
              <a:hlinkClick r:id="rId2"/>
            </a:endParaRPr>
          </a:p>
          <a:p>
            <a:pPr>
              <a:buFont typeface="Verdana" panose="020B0604030504040204" pitchFamily="34" charset="0"/>
              <a:buChar char="•"/>
            </a:pPr>
            <a:r>
              <a:rPr lang="en-US" sz="1200" u="sng" dirty="0">
                <a:hlinkClick r:id="rId2"/>
              </a:rPr>
              <a:t>Surface water bodies: Number and Size</a:t>
            </a:r>
            <a:endParaRPr lang="en-US" sz="1200" dirty="0"/>
          </a:p>
          <a:p>
            <a:pPr>
              <a:buFont typeface="Verdana" panose="020B0604030504040204" pitchFamily="34" charset="0"/>
              <a:buChar char="•"/>
            </a:pPr>
            <a:r>
              <a:rPr lang="en-US" sz="1200" dirty="0">
                <a:hlinkClick r:id="rId3"/>
              </a:rPr>
              <a:t>Surface water bodies: Number or Size, by Category</a:t>
            </a:r>
            <a:endParaRPr lang="en-US" sz="1200" dirty="0"/>
          </a:p>
          <a:p>
            <a:pPr>
              <a:buFont typeface="Verdana" panose="020B0604030504040204" pitchFamily="34" charset="0"/>
              <a:buChar char="•"/>
            </a:pPr>
            <a:r>
              <a:rPr lang="en-US" sz="1200" dirty="0">
                <a:hlinkClick r:id="rId4"/>
              </a:rPr>
              <a:t>Surface water bodies: Number or Size, by Category and Type</a:t>
            </a:r>
            <a:r>
              <a:rPr lang="en-US" sz="1200" dirty="0"/>
              <a:t> (natural, heavily modified and artificial)</a:t>
            </a:r>
          </a:p>
          <a:p>
            <a:pPr marL="0" indent="0">
              <a:buNone/>
            </a:pPr>
            <a:r>
              <a:rPr lang="en-US" sz="1400" b="1" dirty="0">
                <a:solidFill>
                  <a:srgbClr val="00B050"/>
                </a:solidFill>
              </a:rPr>
              <a:t>Surface water bodies: Natural, heavily modified and artificial water bodies</a:t>
            </a:r>
          </a:p>
          <a:p>
            <a:r>
              <a:rPr lang="en-US" sz="1100" dirty="0">
                <a:hlinkClick r:id="rId5"/>
              </a:rPr>
              <a:t>Surface water bodies: Natural, heavily modified and artificial water bodies, by category</a:t>
            </a:r>
            <a:endParaRPr lang="en-US" sz="1100" dirty="0"/>
          </a:p>
          <a:p>
            <a:r>
              <a:rPr lang="en-US" sz="1100" dirty="0">
                <a:hlinkClick r:id="rId6"/>
              </a:rPr>
              <a:t>Surface water bodies: Natural, heavily modified and artificial water bodies, by country</a:t>
            </a:r>
            <a:endParaRPr lang="en-US" sz="1100" dirty="0"/>
          </a:p>
          <a:p>
            <a:r>
              <a:rPr lang="en-US" sz="1100" dirty="0">
                <a:hlinkClick r:id="rId7"/>
              </a:rPr>
              <a:t>Surface water bodies: Natural, heavily modified and artificial water bodies, by category and country</a:t>
            </a:r>
            <a:endParaRPr lang="en-US" sz="1200" dirty="0"/>
          </a:p>
          <a:p>
            <a:pPr marL="0" indent="0">
              <a:buNone/>
            </a:pPr>
            <a:r>
              <a:rPr lang="en-US" sz="1400" b="1" dirty="0">
                <a:solidFill>
                  <a:srgbClr val="0070C0"/>
                </a:solidFill>
              </a:rPr>
              <a:t>Surface water bodies: Physical alterations and designated water uses</a:t>
            </a:r>
          </a:p>
          <a:p>
            <a:r>
              <a:rPr lang="en-US" sz="1200" dirty="0">
                <a:hlinkClick r:id="rId8"/>
              </a:rPr>
              <a:t>Surface water bodies: Physical alterations</a:t>
            </a:r>
            <a:endParaRPr lang="en-US" sz="1200" dirty="0"/>
          </a:p>
          <a:p>
            <a:r>
              <a:rPr lang="en-US" sz="1200" dirty="0">
                <a:hlinkClick r:id="rId9"/>
              </a:rPr>
              <a:t>Surface water bodies: Designated water uses</a:t>
            </a:r>
            <a:endParaRPr lang="en-US" sz="1200" dirty="0"/>
          </a:p>
          <a:p>
            <a:pPr marL="0" indent="0">
              <a:buNone/>
            </a:pPr>
            <a:r>
              <a:rPr lang="en-US" sz="1400" b="1" dirty="0">
                <a:solidFill>
                  <a:srgbClr val="0070C0"/>
                </a:solidFill>
              </a:rPr>
              <a:t>Surface water bodies: Delineation of the management units in the 2nd and 1st RBMP</a:t>
            </a:r>
          </a:p>
          <a:p>
            <a:r>
              <a:rPr lang="en-US" sz="1200" dirty="0">
                <a:hlinkClick r:id="rId10"/>
              </a:rPr>
              <a:t>Surface water bodies: delineation of the management units in the 1st and 2nd RBMP</a:t>
            </a:r>
            <a:endParaRPr lang="en-US" sz="1200" dirty="0"/>
          </a:p>
          <a:p>
            <a:pPr marL="0" indent="0">
              <a:buNone/>
            </a:pPr>
            <a:endParaRPr lang="da-DK" sz="1600" dirty="0"/>
          </a:p>
        </p:txBody>
      </p:sp>
      <p:sp>
        <p:nvSpPr>
          <p:cNvPr id="6" name="Pladsholder til indhold 5">
            <a:extLst>
              <a:ext uri="{FF2B5EF4-FFF2-40B4-BE49-F238E27FC236}">
                <a16:creationId xmlns:a16="http://schemas.microsoft.com/office/drawing/2014/main" id="{F5C37B45-83CB-4030-905B-B3C9C0249124}"/>
              </a:ext>
            </a:extLst>
          </p:cNvPr>
          <p:cNvSpPr>
            <a:spLocks noGrp="1"/>
          </p:cNvSpPr>
          <p:nvPr>
            <p:ph sz="half" idx="2"/>
          </p:nvPr>
        </p:nvSpPr>
        <p:spPr>
          <a:xfrm>
            <a:off x="4642338" y="874643"/>
            <a:ext cx="4234834" cy="4611757"/>
          </a:xfrm>
        </p:spPr>
        <p:txBody>
          <a:bodyPr/>
          <a:lstStyle/>
          <a:p>
            <a:pPr marL="0" indent="0">
              <a:buNone/>
            </a:pPr>
            <a:r>
              <a:rPr lang="en-US" sz="1400" b="1" dirty="0">
                <a:solidFill>
                  <a:srgbClr val="00B050"/>
                </a:solidFill>
              </a:rPr>
              <a:t>Surface water bodies: Delineation of water bodies in the 2nd and 1st River Basin Management Plans (RBMP)</a:t>
            </a:r>
          </a:p>
          <a:p>
            <a:r>
              <a:rPr lang="en-US" sz="1200" dirty="0">
                <a:hlinkClick r:id="rId11"/>
              </a:rPr>
              <a:t>Surface water bodies: Evolution type, by category</a:t>
            </a:r>
            <a:endParaRPr lang="en-US" sz="1200" dirty="0"/>
          </a:p>
          <a:p>
            <a:r>
              <a:rPr lang="en-US" sz="1200" dirty="0">
                <a:hlinkClick r:id="rId12"/>
              </a:rPr>
              <a:t>Surface water bodies: Evolution type, by country</a:t>
            </a:r>
            <a:endParaRPr lang="en-US" sz="1200" dirty="0"/>
          </a:p>
          <a:p>
            <a:r>
              <a:rPr lang="en-US" sz="1200" dirty="0">
                <a:hlinkClick r:id="rId13"/>
              </a:rPr>
              <a:t>Surface water bodies: Evolution type, by category and country</a:t>
            </a:r>
            <a:endParaRPr lang="en-US" sz="1200" dirty="0"/>
          </a:p>
          <a:p>
            <a:pPr marL="0" indent="0">
              <a:buNone/>
            </a:pPr>
            <a:endParaRPr lang="en-US" sz="1400" b="1" dirty="0"/>
          </a:p>
          <a:p>
            <a:pPr marL="0" indent="0">
              <a:buNone/>
            </a:pPr>
            <a:r>
              <a:rPr lang="en-US" sz="1400" b="1" dirty="0">
                <a:solidFill>
                  <a:srgbClr val="0070C0"/>
                </a:solidFill>
              </a:rPr>
              <a:t>Groundwater bodies</a:t>
            </a:r>
          </a:p>
          <a:p>
            <a:r>
              <a:rPr lang="en-US" sz="1200" dirty="0">
                <a:hlinkClick r:id="rId14"/>
              </a:rPr>
              <a:t>Groundwater bodies: Number and Size</a:t>
            </a:r>
            <a:r>
              <a:rPr lang="en-US" sz="1200" dirty="0"/>
              <a:t> (aquifer type, productivity)</a:t>
            </a:r>
          </a:p>
          <a:p>
            <a:pPr marL="0" indent="0">
              <a:buNone/>
            </a:pPr>
            <a:r>
              <a:rPr lang="en-US" sz="1400" b="1" dirty="0">
                <a:solidFill>
                  <a:srgbClr val="00B050"/>
                </a:solidFill>
              </a:rPr>
              <a:t>Groundwater bodies: Delineation of water bodies in the 2nd and 1st RBMP</a:t>
            </a:r>
          </a:p>
          <a:p>
            <a:r>
              <a:rPr lang="en-US" sz="1200" dirty="0">
                <a:hlinkClick r:id="rId15"/>
              </a:rPr>
              <a:t>Groundwater bodies: Evolution type, by geological formation</a:t>
            </a:r>
            <a:endParaRPr lang="en-US" sz="1200" dirty="0"/>
          </a:p>
          <a:p>
            <a:r>
              <a:rPr lang="en-US" sz="1200" dirty="0">
                <a:hlinkClick r:id="rId16"/>
              </a:rPr>
              <a:t>Groundwater bodies: Evolution type, by country</a:t>
            </a:r>
            <a:endParaRPr lang="en-US" sz="1200" dirty="0"/>
          </a:p>
          <a:p>
            <a:r>
              <a:rPr lang="en-US" sz="1200" dirty="0">
                <a:hlinkClick r:id="rId17"/>
              </a:rPr>
              <a:t>Groundwater bodies: Evolution type, by geological formation and country</a:t>
            </a:r>
            <a:endParaRPr lang="en-US" sz="1200" dirty="0"/>
          </a:p>
          <a:p>
            <a:pPr marL="0" indent="0">
              <a:buNone/>
            </a:pPr>
            <a:endParaRPr lang="en-US" sz="1200" dirty="0"/>
          </a:p>
          <a:p>
            <a:endParaRPr lang="da-DK" sz="1400" dirty="0"/>
          </a:p>
        </p:txBody>
      </p:sp>
      <p:sp>
        <p:nvSpPr>
          <p:cNvPr id="2" name="Tekstfelt 1">
            <a:extLst>
              <a:ext uri="{FF2B5EF4-FFF2-40B4-BE49-F238E27FC236}">
                <a16:creationId xmlns:a16="http://schemas.microsoft.com/office/drawing/2014/main" id="{976213DB-7C35-4A3D-91E7-75A868053F23}"/>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30815869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685800" y="0"/>
            <a:ext cx="7772400" cy="543339"/>
          </a:xfrm>
        </p:spPr>
        <p:txBody>
          <a:bodyPr/>
          <a:lstStyle/>
          <a:p>
            <a:r>
              <a:rPr lang="en-US" dirty="0">
                <a:solidFill>
                  <a:schemeClr val="bg1"/>
                </a:solidFill>
              </a:rPr>
              <a:t>Ecological status and potential</a:t>
            </a:r>
            <a:endParaRPr lang="da-DK"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36718" y="828261"/>
            <a:ext cx="4200175" cy="5234608"/>
          </a:xfrm>
        </p:spPr>
        <p:txBody>
          <a:bodyPr/>
          <a:lstStyle/>
          <a:p>
            <a:pPr marL="0" indent="0">
              <a:buNone/>
            </a:pPr>
            <a:r>
              <a:rPr lang="en-US" sz="1400" b="1" dirty="0">
                <a:solidFill>
                  <a:srgbClr val="0070C0"/>
                </a:solidFill>
              </a:rPr>
              <a:t>Surface water bodies: Status</a:t>
            </a:r>
          </a:p>
          <a:p>
            <a:r>
              <a:rPr lang="en-US" sz="1200" dirty="0">
                <a:hlinkClick r:id="rId2" tooltip="group"/>
              </a:rPr>
              <a:t>Surface water bodies: Number and Size, by Ecological status or potential</a:t>
            </a:r>
            <a:endParaRPr lang="en-US" sz="1200" dirty="0"/>
          </a:p>
          <a:p>
            <a:r>
              <a:rPr lang="en-US" sz="1200" dirty="0">
                <a:hlinkClick r:id="rId3"/>
              </a:rPr>
              <a:t>Surface water bodies: Number or Size, by Category and Ecological status or potential</a:t>
            </a:r>
            <a:endParaRPr lang="en-US" sz="1200" dirty="0"/>
          </a:p>
          <a:p>
            <a:pPr marL="0" indent="0">
              <a:buNone/>
            </a:pPr>
            <a:r>
              <a:rPr lang="en-US" sz="1400" b="1" dirty="0">
                <a:solidFill>
                  <a:srgbClr val="00B050"/>
                </a:solidFill>
              </a:rPr>
              <a:t>Surface water bodies: Ecological status or potential and chemical status</a:t>
            </a:r>
          </a:p>
          <a:p>
            <a:r>
              <a:rPr lang="en-US" sz="1200" dirty="0">
                <a:hlinkClick r:id="rId4"/>
              </a:rPr>
              <a:t>Surface water bodies: Ecological status or potential and chemical status, by category</a:t>
            </a:r>
            <a:endParaRPr lang="en-US" sz="1200" dirty="0"/>
          </a:p>
          <a:p>
            <a:r>
              <a:rPr lang="en-US" sz="1200" dirty="0">
                <a:hlinkClick r:id="rId5"/>
              </a:rPr>
              <a:t>Surface water bodies: Ecological status or potential and chemical status, by country</a:t>
            </a:r>
            <a:endParaRPr lang="en-US" sz="1200" dirty="0"/>
          </a:p>
          <a:p>
            <a:r>
              <a:rPr lang="en-US" sz="1200" dirty="0">
                <a:hlinkClick r:id="rId6"/>
              </a:rPr>
              <a:t>Surface water bodies: Ecological status or potential and chemical status, by category and country</a:t>
            </a:r>
            <a:endParaRPr lang="en-US" sz="1200" dirty="0"/>
          </a:p>
          <a:p>
            <a:pPr marL="0" indent="0">
              <a:buNone/>
            </a:pPr>
            <a:r>
              <a:rPr lang="en-US" sz="1400" b="1" dirty="0">
                <a:solidFill>
                  <a:srgbClr val="FFC000"/>
                </a:solidFill>
              </a:rPr>
              <a:t>Surface water bodies: Status maps</a:t>
            </a:r>
          </a:p>
          <a:p>
            <a:r>
              <a:rPr lang="en-US" sz="1200" dirty="0">
                <a:hlinkClick r:id="rId7"/>
              </a:rPr>
              <a:t>Surface water bodies failing to achieve good status, by RBD</a:t>
            </a:r>
            <a:endParaRPr lang="en-US" sz="1200" dirty="0"/>
          </a:p>
          <a:p>
            <a:r>
              <a:rPr lang="en-US" sz="1200" dirty="0">
                <a:hlinkClick r:id="rId8"/>
              </a:rPr>
              <a:t>Surface water bodies failing to achieve good status, by country</a:t>
            </a:r>
            <a:endParaRPr lang="en-US" sz="1200" dirty="0"/>
          </a:p>
          <a:p>
            <a:r>
              <a:rPr lang="en-US" sz="1200" dirty="0">
                <a:hlinkClick r:id="rId9"/>
              </a:rPr>
              <a:t>Surface water bodies failing to achieve good status, by country and RBD</a:t>
            </a:r>
            <a:endParaRPr lang="en-US" sz="1200" dirty="0"/>
          </a:p>
          <a:p>
            <a:pPr marL="0" indent="0">
              <a:buNone/>
            </a:pPr>
            <a:r>
              <a:rPr lang="en-US" sz="1400" b="1" dirty="0">
                <a:solidFill>
                  <a:srgbClr val="0070C0"/>
                </a:solidFill>
              </a:rPr>
              <a:t>Surface water bodies: Expected status</a:t>
            </a:r>
          </a:p>
          <a:p>
            <a:r>
              <a:rPr lang="en-US" sz="1200" dirty="0">
                <a:hlinkClick r:id="rId10"/>
              </a:rPr>
              <a:t>Surface water bodies: Good ecological status expected in 2015</a:t>
            </a:r>
            <a:endParaRPr lang="en-US" sz="1200" dirty="0"/>
          </a:p>
          <a:p>
            <a:r>
              <a:rPr lang="en-US" sz="1200" dirty="0">
                <a:hlinkClick r:id="rId11"/>
              </a:rPr>
              <a:t>Surface water bodies: Good ecological status expected achievement date</a:t>
            </a:r>
            <a:endParaRPr lang="en-US" sz="1200" dirty="0"/>
          </a:p>
          <a:p>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76141" y="828261"/>
            <a:ext cx="4352575" cy="5671930"/>
          </a:xfrm>
        </p:spPr>
        <p:txBody>
          <a:bodyPr/>
          <a:lstStyle/>
          <a:p>
            <a:pPr marL="0" indent="0">
              <a:buNone/>
            </a:pPr>
            <a:r>
              <a:rPr lang="en-US" sz="1400" b="1" dirty="0">
                <a:solidFill>
                  <a:srgbClr val="0070C0"/>
                </a:solidFill>
              </a:rPr>
              <a:t>Surface water bodies: Status assessment confidence</a:t>
            </a:r>
          </a:p>
          <a:p>
            <a:r>
              <a:rPr lang="en-US" sz="1200" dirty="0">
                <a:hlinkClick r:id="rId12"/>
              </a:rPr>
              <a:t>Surface water bodies: Ecological status assessment confidence</a:t>
            </a:r>
            <a:endParaRPr lang="en-US" sz="1200" dirty="0"/>
          </a:p>
          <a:p>
            <a:pPr marL="0" indent="0">
              <a:buNone/>
            </a:pPr>
            <a:r>
              <a:rPr lang="en-US" sz="1400" b="1" dirty="0">
                <a:solidFill>
                  <a:srgbClr val="00B050"/>
                </a:solidFill>
              </a:rPr>
              <a:t>Surface water bodies: Ecological status or potential and chemical status assessment confidence</a:t>
            </a:r>
          </a:p>
          <a:p>
            <a:r>
              <a:rPr lang="en-US" sz="1200" dirty="0">
                <a:hlinkClick r:id="rId13"/>
              </a:rPr>
              <a:t>Surface water bodies: Ecological status or potential and chemical status assessment confidence, by category</a:t>
            </a:r>
            <a:endParaRPr lang="en-US" sz="1200" dirty="0"/>
          </a:p>
          <a:p>
            <a:r>
              <a:rPr lang="en-US" sz="1200" dirty="0">
                <a:hlinkClick r:id="rId14"/>
              </a:rPr>
              <a:t>Surface water bodies: Ecological status or potential and chemical status assessment confidence, by country</a:t>
            </a:r>
            <a:endParaRPr lang="en-US" sz="1200" dirty="0"/>
          </a:p>
          <a:p>
            <a:r>
              <a:rPr lang="en-US" sz="1200" dirty="0">
                <a:hlinkClick r:id="rId15"/>
              </a:rPr>
              <a:t>Surface water bodies: Ecological status or potential and chemical status assessment confidence, by category and country</a:t>
            </a:r>
            <a:endParaRPr lang="en-US" sz="1200" dirty="0"/>
          </a:p>
          <a:p>
            <a:pPr marL="0" indent="0">
              <a:buNone/>
            </a:pPr>
            <a:endParaRPr lang="en-US" sz="1200" dirty="0"/>
          </a:p>
          <a:p>
            <a:pPr marL="0" indent="0">
              <a:buNone/>
            </a:pPr>
            <a:r>
              <a:rPr lang="en-US" sz="1400" b="1" dirty="0">
                <a:solidFill>
                  <a:srgbClr val="00B050"/>
                </a:solidFill>
              </a:rPr>
              <a:t>Surface water bodies: Ecological status or potential in the 2nd and 1st RBMP</a:t>
            </a:r>
          </a:p>
          <a:p>
            <a:r>
              <a:rPr lang="en-US" sz="1200" dirty="0">
                <a:hlinkClick r:id="rId16"/>
              </a:rPr>
              <a:t>Surface water bodies: Ecological status or potential, by category</a:t>
            </a:r>
            <a:endParaRPr lang="en-US" sz="1200" dirty="0"/>
          </a:p>
          <a:p>
            <a:r>
              <a:rPr lang="en-US" sz="1200" dirty="0">
                <a:hlinkClick r:id="rId17"/>
              </a:rPr>
              <a:t>Surface water bodies: Ecological status or potential, by country</a:t>
            </a:r>
            <a:endParaRPr lang="en-US" sz="1200" dirty="0"/>
          </a:p>
          <a:p>
            <a:r>
              <a:rPr lang="en-US" sz="1200" dirty="0">
                <a:hlinkClick r:id="rId18"/>
              </a:rPr>
              <a:t>Surface water bodies: Ecological status or potential, by category and country</a:t>
            </a:r>
            <a:endParaRPr lang="en-US" sz="1200" b="1" dirty="0">
              <a:solidFill>
                <a:srgbClr val="0070C0"/>
              </a:solidFill>
            </a:endParaRPr>
          </a:p>
          <a:p>
            <a:pPr marL="0" indent="0">
              <a:buNone/>
            </a:pPr>
            <a:endParaRPr lang="da-DK" dirty="0"/>
          </a:p>
        </p:txBody>
      </p:sp>
      <p:sp>
        <p:nvSpPr>
          <p:cNvPr id="5" name="Tekstfelt 4">
            <a:extLst>
              <a:ext uri="{FF2B5EF4-FFF2-40B4-BE49-F238E27FC236}">
                <a16:creationId xmlns:a16="http://schemas.microsoft.com/office/drawing/2014/main" id="{8EC91CBF-11D0-4802-AC15-881E91342C4C}"/>
              </a:ext>
            </a:extLst>
          </p:cNvPr>
          <p:cNvSpPr txBox="1"/>
          <p:nvPr/>
        </p:nvSpPr>
        <p:spPr>
          <a:xfrm>
            <a:off x="371061" y="6215269"/>
            <a:ext cx="5062330" cy="646331"/>
          </a:xfrm>
          <a:prstGeom prst="rect">
            <a:avLst/>
          </a:prstGeom>
          <a:noFill/>
        </p:spPr>
        <p:txBody>
          <a:bodyPr wrap="square" rtlCol="0">
            <a:spAutoFit/>
          </a:bodyPr>
          <a:lstStyle/>
          <a:p>
            <a:r>
              <a:rPr lang="da-DK" i="1" dirty="0" err="1"/>
              <a:t>Ecological</a:t>
            </a:r>
            <a:r>
              <a:rPr lang="da-DK" i="1" dirty="0"/>
              <a:t> status: </a:t>
            </a:r>
            <a:r>
              <a:rPr lang="da-DK" i="1" dirty="0" err="1"/>
              <a:t>Intercalibration</a:t>
            </a:r>
            <a:r>
              <a:rPr lang="da-DK" i="1" dirty="0"/>
              <a:t> types, </a:t>
            </a:r>
            <a:r>
              <a:rPr lang="da-DK" i="1" dirty="0" err="1"/>
              <a:t>broad</a:t>
            </a:r>
            <a:r>
              <a:rPr lang="da-DK" i="1" dirty="0"/>
              <a:t> types and by </a:t>
            </a:r>
            <a:r>
              <a:rPr lang="da-DK" i="1" dirty="0" err="1"/>
              <a:t>sea</a:t>
            </a:r>
            <a:r>
              <a:rPr lang="da-DK" i="1" dirty="0"/>
              <a:t> regions</a:t>
            </a:r>
          </a:p>
        </p:txBody>
      </p:sp>
    </p:spTree>
    <p:extLst>
      <p:ext uri="{BB962C8B-B14F-4D97-AF65-F5344CB8AC3E}">
        <p14:creationId xmlns:p14="http://schemas.microsoft.com/office/powerpoint/2010/main" val="42842018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685800" y="228600"/>
            <a:ext cx="8130654" cy="632791"/>
          </a:xfrm>
        </p:spPr>
        <p:txBody>
          <a:bodyPr/>
          <a:lstStyle/>
          <a:p>
            <a:pPr algn="l"/>
            <a:r>
              <a:rPr lang="en-US" sz="2800" dirty="0">
                <a:solidFill>
                  <a:schemeClr val="bg1"/>
                </a:solidFill>
              </a:rPr>
              <a:t>Ecological status and potential – quality elements</a:t>
            </a:r>
            <a:endParaRPr lang="da-DK" sz="28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25288" y="861392"/>
            <a:ext cx="4200175" cy="5234608"/>
          </a:xfrm>
        </p:spPr>
        <p:txBody>
          <a:bodyPr/>
          <a:lstStyle/>
          <a:p>
            <a:pPr marL="0" indent="0">
              <a:buNone/>
            </a:pPr>
            <a:r>
              <a:rPr lang="en-US" sz="1400" b="1" dirty="0">
                <a:solidFill>
                  <a:srgbClr val="0070C0"/>
                </a:solidFill>
              </a:rPr>
              <a:t>Surface water bodies: Quality element status</a:t>
            </a:r>
          </a:p>
          <a:p>
            <a:r>
              <a:rPr lang="en-US" sz="1200" dirty="0">
                <a:hlinkClick r:id="rId2"/>
              </a:rPr>
              <a:t>Surface water bodies: Quality element status</a:t>
            </a:r>
            <a:endParaRPr lang="en-US" sz="1200" dirty="0"/>
          </a:p>
          <a:p>
            <a:r>
              <a:rPr lang="en-US" sz="1200" dirty="0">
                <a:hlinkClick r:id="rId3"/>
              </a:rPr>
              <a:t>Surface water bodies: Quality element group status</a:t>
            </a:r>
            <a:endParaRPr lang="en-US" sz="1200" dirty="0"/>
          </a:p>
          <a:p>
            <a:r>
              <a:rPr lang="en-US" sz="1200" dirty="0">
                <a:hlinkClick r:id="rId4"/>
              </a:rPr>
              <a:t>Surface water bodies: Quality elements with less than good status or with moderate, poor or bad status</a:t>
            </a:r>
            <a:r>
              <a:rPr lang="en-US" sz="1200" dirty="0"/>
              <a:t> - overview</a:t>
            </a:r>
          </a:p>
          <a:p>
            <a:pPr marL="0" indent="0">
              <a:buNone/>
            </a:pPr>
            <a:r>
              <a:rPr lang="en-US" sz="1400" b="1" dirty="0">
                <a:solidFill>
                  <a:srgbClr val="00B050"/>
                </a:solidFill>
              </a:rPr>
              <a:t>Surface water bodies: Quality element status</a:t>
            </a:r>
            <a:endParaRPr lang="en-US" sz="1200" b="1" dirty="0">
              <a:solidFill>
                <a:srgbClr val="00B050"/>
              </a:solidFill>
            </a:endParaRPr>
          </a:p>
          <a:p>
            <a:r>
              <a:rPr lang="en-US" sz="1200" dirty="0">
                <a:hlinkClick r:id="rId5"/>
              </a:rPr>
              <a:t>Surface water bodies: QE status, by category</a:t>
            </a:r>
            <a:endParaRPr lang="en-US" sz="1200" dirty="0"/>
          </a:p>
          <a:p>
            <a:r>
              <a:rPr lang="en-US" sz="1200" dirty="0">
                <a:hlinkClick r:id="rId6"/>
              </a:rPr>
              <a:t>Surface water bodies: QE status, by quality element and category</a:t>
            </a:r>
            <a:endParaRPr lang="en-US" sz="1200" dirty="0"/>
          </a:p>
          <a:p>
            <a:r>
              <a:rPr lang="en-US" sz="1200" dirty="0">
                <a:hlinkClick r:id="rId7"/>
              </a:rPr>
              <a:t>Surface water bodies: QE status, by quality element and country</a:t>
            </a:r>
            <a:endParaRPr lang="en-US" sz="1200" dirty="0"/>
          </a:p>
          <a:p>
            <a:r>
              <a:rPr lang="en-US" sz="1200" dirty="0">
                <a:hlinkClick r:id="rId8"/>
              </a:rPr>
              <a:t>Surface water bodies: QE status, by quality element, category and country</a:t>
            </a:r>
            <a:endParaRPr lang="en-US" sz="1200" dirty="0"/>
          </a:p>
          <a:p>
            <a:pPr marL="0" indent="0">
              <a:buNone/>
            </a:pPr>
            <a:r>
              <a:rPr lang="en-US" sz="1100" b="1" dirty="0">
                <a:solidFill>
                  <a:srgbClr val="00B050"/>
                </a:solidFill>
              </a:rPr>
              <a:t>Surface water bodies: </a:t>
            </a:r>
            <a:r>
              <a:rPr lang="en-US" sz="1100" b="1" u="sng" dirty="0">
                <a:solidFill>
                  <a:srgbClr val="00B050"/>
                </a:solidFill>
              </a:rPr>
              <a:t>Quality element group status</a:t>
            </a:r>
          </a:p>
          <a:p>
            <a:r>
              <a:rPr lang="en-US" sz="1000" dirty="0">
                <a:hlinkClick r:id="rId9"/>
              </a:rPr>
              <a:t>Surface water bodies: QE group status, by category</a:t>
            </a:r>
            <a:endParaRPr lang="en-US" sz="1000" dirty="0"/>
          </a:p>
          <a:p>
            <a:r>
              <a:rPr lang="en-US" sz="1000" dirty="0">
                <a:hlinkClick r:id="rId10"/>
              </a:rPr>
              <a:t>Surface water bodies: QE group status, by quality element and category</a:t>
            </a:r>
            <a:endParaRPr lang="en-US" sz="1000" dirty="0"/>
          </a:p>
          <a:p>
            <a:r>
              <a:rPr lang="en-US" sz="1000" dirty="0">
                <a:hlinkClick r:id="rId11"/>
              </a:rPr>
              <a:t>Surface water bodies: QE group status, by quality element and country</a:t>
            </a:r>
            <a:endParaRPr lang="en-US" sz="1000" dirty="0"/>
          </a:p>
          <a:p>
            <a:r>
              <a:rPr lang="en-US" sz="1000" dirty="0">
                <a:hlinkClick r:id="rId12"/>
              </a:rPr>
              <a:t>Surface water bodies: QE group status, by quality element, category and country</a:t>
            </a:r>
            <a:endParaRPr lang="en-US" sz="1000" dirty="0"/>
          </a:p>
          <a:p>
            <a:pPr marL="0" indent="0">
              <a:buNone/>
            </a:pPr>
            <a:endParaRPr lang="en-US" sz="1200" dirty="0"/>
          </a:p>
          <a:p>
            <a:pPr marL="0" indent="0">
              <a:buNone/>
            </a:pPr>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66137" y="861391"/>
            <a:ext cx="4352575" cy="5234609"/>
          </a:xfrm>
        </p:spPr>
        <p:txBody>
          <a:bodyPr/>
          <a:lstStyle/>
          <a:p>
            <a:pPr marL="0" indent="0">
              <a:buNone/>
            </a:pPr>
            <a:r>
              <a:rPr lang="en-US" sz="1400" b="1" dirty="0">
                <a:solidFill>
                  <a:srgbClr val="00B050"/>
                </a:solidFill>
              </a:rPr>
              <a:t>Surface water bodies: Quality element status in the 2nd and 1st RBMP</a:t>
            </a:r>
          </a:p>
          <a:p>
            <a:r>
              <a:rPr lang="en-US" sz="1200" dirty="0">
                <a:hlinkClick r:id="rId13"/>
              </a:rPr>
              <a:t>Surface water bodies: QE status in the 2nd and 1st RBMP, by category</a:t>
            </a:r>
            <a:endParaRPr lang="en-US" sz="1200" dirty="0"/>
          </a:p>
          <a:p>
            <a:r>
              <a:rPr lang="en-US" sz="1200" dirty="0">
                <a:hlinkClick r:id="rId14"/>
              </a:rPr>
              <a:t>Surface water bodies: QE status in the 2nd and 1st RBMP, by quality element and category</a:t>
            </a:r>
            <a:endParaRPr lang="en-US" sz="1200" dirty="0"/>
          </a:p>
          <a:p>
            <a:r>
              <a:rPr lang="en-US" sz="1200" dirty="0">
                <a:hlinkClick r:id="rId15"/>
              </a:rPr>
              <a:t>Surface water bodies: QE status in the 2nd and 1st RBMP, by quality element and country</a:t>
            </a:r>
            <a:endParaRPr lang="en-US" sz="1200" dirty="0"/>
          </a:p>
          <a:p>
            <a:r>
              <a:rPr lang="en-US" sz="1200" dirty="0">
                <a:hlinkClick r:id="rId16"/>
              </a:rPr>
              <a:t>Surface water bodies: QE status in the 2nd and 1st RBMP, by quality element, category and country</a:t>
            </a:r>
            <a:endParaRPr lang="en-US" sz="1200" dirty="0"/>
          </a:p>
          <a:p>
            <a:pPr marL="0" indent="0">
              <a:buNone/>
            </a:pPr>
            <a:r>
              <a:rPr lang="en-US" sz="1200" b="1" dirty="0">
                <a:solidFill>
                  <a:srgbClr val="00B050"/>
                </a:solidFill>
              </a:rPr>
              <a:t>Surface water bodies: </a:t>
            </a:r>
            <a:r>
              <a:rPr lang="en-US" sz="1200" b="1" u="sng" dirty="0">
                <a:solidFill>
                  <a:srgbClr val="00B050"/>
                </a:solidFill>
              </a:rPr>
              <a:t>Quality element group status</a:t>
            </a:r>
            <a:r>
              <a:rPr lang="en-US" sz="1200" b="1" dirty="0">
                <a:solidFill>
                  <a:srgbClr val="00B050"/>
                </a:solidFill>
              </a:rPr>
              <a:t> in the 2nd and 1st RBMP</a:t>
            </a:r>
          </a:p>
          <a:p>
            <a:r>
              <a:rPr lang="en-US" sz="1000" dirty="0">
                <a:hlinkClick r:id="rId17"/>
              </a:rPr>
              <a:t>Surface water bodies: QE group status in the 2nd and 1st RBMP, by category</a:t>
            </a:r>
            <a:endParaRPr lang="en-US" sz="1000" dirty="0"/>
          </a:p>
          <a:p>
            <a:r>
              <a:rPr lang="en-US" sz="1000" dirty="0">
                <a:hlinkClick r:id="rId18"/>
              </a:rPr>
              <a:t>Surface water bodies: QE group status in the 2nd and 1st RBMP, by quality element and category</a:t>
            </a:r>
            <a:endParaRPr lang="en-US" sz="1000" dirty="0"/>
          </a:p>
          <a:p>
            <a:r>
              <a:rPr lang="en-US" sz="1000" dirty="0">
                <a:hlinkClick r:id="rId19"/>
              </a:rPr>
              <a:t>Surface water bodies: QE group status in the 2nd and 1st RBMP, by quality element and country</a:t>
            </a:r>
            <a:endParaRPr lang="en-US" sz="1000" dirty="0"/>
          </a:p>
          <a:p>
            <a:r>
              <a:rPr lang="en-US" sz="1000" dirty="0">
                <a:hlinkClick r:id="rId20"/>
              </a:rPr>
              <a:t>Surface water bodies: QE group status in the 2nd and 1st RBMP, by quality element, category and country</a:t>
            </a:r>
            <a:endParaRPr lang="en-US" sz="1000" dirty="0"/>
          </a:p>
          <a:p>
            <a:pPr marL="0" indent="0">
              <a:buNone/>
            </a:pPr>
            <a:endParaRPr lang="en-US" sz="1200" dirty="0"/>
          </a:p>
          <a:p>
            <a:pPr marL="0" indent="0">
              <a:buNone/>
            </a:pPr>
            <a:endParaRPr lang="da-DK" sz="1200" dirty="0"/>
          </a:p>
          <a:p>
            <a:pPr marL="0" indent="0">
              <a:buNone/>
            </a:pPr>
            <a:endParaRPr lang="da-DK" dirty="0"/>
          </a:p>
        </p:txBody>
      </p:sp>
    </p:spTree>
    <p:extLst>
      <p:ext uri="{BB962C8B-B14F-4D97-AF65-F5344CB8AC3E}">
        <p14:creationId xmlns:p14="http://schemas.microsoft.com/office/powerpoint/2010/main" val="40481823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6256" y="6336328"/>
            <a:ext cx="2016224" cy="405045"/>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a:xfrm>
            <a:off x="4653880" y="2276873"/>
            <a:ext cx="4495712" cy="4107883"/>
          </a:xfrm>
          <a:prstGeom prst="rect">
            <a:avLst/>
          </a:prstGeom>
        </p:spPr>
      </p:pic>
      <p:sp>
        <p:nvSpPr>
          <p:cNvPr id="3" name="Rectangle 2"/>
          <p:cNvSpPr/>
          <p:nvPr/>
        </p:nvSpPr>
        <p:spPr>
          <a:xfrm>
            <a:off x="-11069" y="-24939"/>
            <a:ext cx="9155071" cy="836712"/>
          </a:xfrm>
          <a:prstGeom prst="rect">
            <a:avLst/>
          </a:prstGeom>
          <a:solidFill>
            <a:srgbClr val="6F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248460" y="122274"/>
            <a:ext cx="8636011" cy="461665"/>
          </a:xfrm>
          <a:prstGeom prst="rect">
            <a:avLst/>
          </a:prstGeom>
          <a:noFill/>
        </p:spPr>
        <p:txBody>
          <a:bodyPr wrap="square" rtlCol="0">
            <a:spAutoFit/>
          </a:bodyPr>
          <a:lstStyle/>
          <a:p>
            <a:r>
              <a:rPr lang="en-US" sz="2400" b="1" dirty="0">
                <a:solidFill>
                  <a:schemeClr val="bg1"/>
                </a:solidFill>
              </a:rPr>
              <a:t>European waters - assessment of status and pressures 2018</a:t>
            </a:r>
          </a:p>
        </p:txBody>
      </p:sp>
      <p:pic>
        <p:nvPicPr>
          <p:cNvPr id="5" name="Picture 4"/>
          <p:cNvPicPr>
            <a:picLocks noChangeAspect="1"/>
          </p:cNvPicPr>
          <p:nvPr/>
        </p:nvPicPr>
        <p:blipFill>
          <a:blip r:embed="rId6"/>
          <a:stretch>
            <a:fillRect/>
          </a:stretch>
        </p:blipFill>
        <p:spPr>
          <a:xfrm>
            <a:off x="630081" y="977737"/>
            <a:ext cx="4182987" cy="5909501"/>
          </a:xfrm>
          <a:prstGeom prst="rect">
            <a:avLst/>
          </a:prstGeom>
        </p:spPr>
      </p:pic>
    </p:spTree>
    <p:extLst>
      <p:ext uri="{BB962C8B-B14F-4D97-AF65-F5344CB8AC3E}">
        <p14:creationId xmlns:p14="http://schemas.microsoft.com/office/powerpoint/2010/main" val="1609299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225288" y="129209"/>
            <a:ext cx="8295860" cy="632791"/>
          </a:xfrm>
        </p:spPr>
        <p:txBody>
          <a:bodyPr/>
          <a:lstStyle/>
          <a:p>
            <a:r>
              <a:rPr lang="en-US" sz="2800" dirty="0">
                <a:solidFill>
                  <a:schemeClr val="bg1"/>
                </a:solidFill>
              </a:rPr>
              <a:t>Ecological status and potential – quality elements II</a:t>
            </a:r>
            <a:endParaRPr lang="da-DK" sz="28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25288" y="861392"/>
            <a:ext cx="4200175" cy="5234608"/>
          </a:xfrm>
        </p:spPr>
        <p:txBody>
          <a:bodyPr/>
          <a:lstStyle/>
          <a:p>
            <a:pPr marL="0" indent="0">
              <a:buNone/>
            </a:pPr>
            <a:r>
              <a:rPr lang="en-US" sz="1400" b="1" dirty="0">
                <a:solidFill>
                  <a:srgbClr val="00B050"/>
                </a:solidFill>
              </a:rPr>
              <a:t>Surface water bodies: Number of Quality Elements used in the assessment of the Ecological status or potential</a:t>
            </a:r>
          </a:p>
          <a:p>
            <a:r>
              <a:rPr lang="en-US" sz="1200" dirty="0">
                <a:hlinkClick r:id="rId2"/>
              </a:rPr>
              <a:t>Surface water bodies: Number of quality element used, by category</a:t>
            </a:r>
            <a:endParaRPr lang="en-US" sz="1200" dirty="0"/>
          </a:p>
          <a:p>
            <a:r>
              <a:rPr lang="en-US" sz="1200" dirty="0">
                <a:hlinkClick r:id="rId3"/>
              </a:rPr>
              <a:t>Surface water bodies: Number of quality element used, by country</a:t>
            </a:r>
            <a:endParaRPr lang="en-US" sz="1200" dirty="0"/>
          </a:p>
          <a:p>
            <a:r>
              <a:rPr lang="en-US" sz="1200" dirty="0">
                <a:hlinkClick r:id="rId4"/>
              </a:rPr>
              <a:t>Surface water bodies: Number of quality element used, by category and country</a:t>
            </a:r>
            <a:endParaRPr lang="en-US" sz="1200" dirty="0"/>
          </a:p>
          <a:p>
            <a:pPr marL="0" indent="0">
              <a:buNone/>
            </a:pPr>
            <a:endParaRPr lang="en-US" sz="1600" b="1" dirty="0">
              <a:solidFill>
                <a:srgbClr val="00B050"/>
              </a:solidFill>
            </a:endParaRPr>
          </a:p>
          <a:p>
            <a:pPr marL="0" indent="0">
              <a:buNone/>
            </a:pPr>
            <a:r>
              <a:rPr lang="en-US" sz="1400" b="1" dirty="0">
                <a:solidFill>
                  <a:srgbClr val="00B050"/>
                </a:solidFill>
              </a:rPr>
              <a:t>Surface water bodies: Ecological status or potential calculated from Quality Elements</a:t>
            </a:r>
          </a:p>
          <a:p>
            <a:r>
              <a:rPr lang="en-US" sz="1200" dirty="0">
                <a:hlinkClick r:id="rId5"/>
              </a:rPr>
              <a:t>Surface water bodies: Ecological status or potential calculated from Quality Elements, by category</a:t>
            </a:r>
            <a:endParaRPr lang="en-US" sz="1200" dirty="0"/>
          </a:p>
          <a:p>
            <a:r>
              <a:rPr lang="en-US" sz="1200" dirty="0">
                <a:hlinkClick r:id="rId6"/>
              </a:rPr>
              <a:t>Surface water bodies: Ecological status or potential calculated from Quality Elements, by country</a:t>
            </a:r>
            <a:endParaRPr lang="en-US" sz="1200" dirty="0"/>
          </a:p>
          <a:p>
            <a:r>
              <a:rPr lang="en-US" sz="1200" dirty="0">
                <a:hlinkClick r:id="rId7"/>
              </a:rPr>
              <a:t>Surface water bodies: Ecological status or potential calculated from Quality Elements, by category and country</a:t>
            </a:r>
            <a:endParaRPr lang="en-US" sz="1200" dirty="0"/>
          </a:p>
          <a:p>
            <a:pPr marL="0" indent="0">
              <a:buNone/>
            </a:pPr>
            <a:endParaRPr lang="en-US" sz="1200" dirty="0"/>
          </a:p>
          <a:p>
            <a:pPr marL="0" indent="0">
              <a:buNone/>
            </a:pPr>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66137" y="861392"/>
            <a:ext cx="4352575" cy="5234608"/>
          </a:xfrm>
        </p:spPr>
        <p:txBody>
          <a:bodyPr/>
          <a:lstStyle/>
          <a:p>
            <a:pPr marL="0" indent="0">
              <a:buNone/>
            </a:pPr>
            <a:r>
              <a:rPr lang="da-DK" sz="1400" b="1" dirty="0">
                <a:solidFill>
                  <a:srgbClr val="0070C0"/>
                </a:solidFill>
              </a:rPr>
              <a:t>Surface </a:t>
            </a:r>
            <a:r>
              <a:rPr lang="da-DK" sz="1400" b="1" dirty="0" err="1">
                <a:solidFill>
                  <a:srgbClr val="0070C0"/>
                </a:solidFill>
              </a:rPr>
              <a:t>water</a:t>
            </a:r>
            <a:r>
              <a:rPr lang="da-DK" sz="1400" b="1" dirty="0">
                <a:solidFill>
                  <a:srgbClr val="0070C0"/>
                </a:solidFill>
              </a:rPr>
              <a:t> </a:t>
            </a:r>
            <a:r>
              <a:rPr lang="da-DK" sz="1400" b="1" dirty="0" err="1">
                <a:solidFill>
                  <a:srgbClr val="0070C0"/>
                </a:solidFill>
              </a:rPr>
              <a:t>bodies</a:t>
            </a:r>
            <a:r>
              <a:rPr lang="da-DK" sz="1400" b="1" dirty="0">
                <a:solidFill>
                  <a:srgbClr val="0070C0"/>
                </a:solidFill>
              </a:rPr>
              <a:t>: River </a:t>
            </a:r>
            <a:r>
              <a:rPr lang="da-DK" sz="1400" b="1" dirty="0" err="1">
                <a:solidFill>
                  <a:srgbClr val="0070C0"/>
                </a:solidFill>
              </a:rPr>
              <a:t>basin</a:t>
            </a:r>
            <a:r>
              <a:rPr lang="da-DK" sz="1400" b="1" dirty="0">
                <a:solidFill>
                  <a:srgbClr val="0070C0"/>
                </a:solidFill>
              </a:rPr>
              <a:t> </a:t>
            </a:r>
            <a:r>
              <a:rPr lang="da-DK" sz="1400" b="1" dirty="0" err="1">
                <a:solidFill>
                  <a:srgbClr val="0070C0"/>
                </a:solidFill>
              </a:rPr>
              <a:t>specific</a:t>
            </a:r>
            <a:r>
              <a:rPr lang="da-DK" sz="1400" b="1" dirty="0">
                <a:solidFill>
                  <a:srgbClr val="0070C0"/>
                </a:solidFill>
              </a:rPr>
              <a:t> </a:t>
            </a:r>
            <a:r>
              <a:rPr lang="da-DK" sz="1400" b="1" dirty="0" err="1">
                <a:solidFill>
                  <a:srgbClr val="0070C0"/>
                </a:solidFill>
              </a:rPr>
              <a:t>pollutants</a:t>
            </a:r>
            <a:r>
              <a:rPr lang="da-DK" sz="1400" b="1" dirty="0">
                <a:solidFill>
                  <a:srgbClr val="0070C0"/>
                </a:solidFill>
              </a:rPr>
              <a:t> (RBSP)</a:t>
            </a:r>
          </a:p>
          <a:p>
            <a:r>
              <a:rPr lang="da-DK" sz="1200" dirty="0">
                <a:hlinkClick r:id="rId8"/>
              </a:rPr>
              <a:t>Surface </a:t>
            </a:r>
            <a:r>
              <a:rPr lang="da-DK" sz="1200" dirty="0" err="1">
                <a:hlinkClick r:id="rId8"/>
              </a:rPr>
              <a:t>water</a:t>
            </a:r>
            <a:r>
              <a:rPr lang="da-DK" sz="1200" dirty="0">
                <a:hlinkClick r:id="rId8"/>
              </a:rPr>
              <a:t> </a:t>
            </a:r>
            <a:r>
              <a:rPr lang="da-DK" sz="1200" dirty="0" err="1">
                <a:hlinkClick r:id="rId8"/>
              </a:rPr>
              <a:t>bodies</a:t>
            </a:r>
            <a:r>
              <a:rPr lang="da-DK" sz="1200" dirty="0">
                <a:hlinkClick r:id="rId8"/>
              </a:rPr>
              <a:t>: River </a:t>
            </a:r>
            <a:r>
              <a:rPr lang="da-DK" sz="1200" dirty="0" err="1">
                <a:hlinkClick r:id="rId8"/>
              </a:rPr>
              <a:t>basin</a:t>
            </a:r>
            <a:r>
              <a:rPr lang="da-DK" sz="1200" dirty="0">
                <a:hlinkClick r:id="rId8"/>
              </a:rPr>
              <a:t> </a:t>
            </a:r>
            <a:r>
              <a:rPr lang="da-DK" sz="1200" dirty="0" err="1">
                <a:hlinkClick r:id="rId8"/>
              </a:rPr>
              <a:t>specific</a:t>
            </a:r>
            <a:r>
              <a:rPr lang="da-DK" sz="1200" dirty="0">
                <a:hlinkClick r:id="rId8"/>
              </a:rPr>
              <a:t> </a:t>
            </a:r>
            <a:r>
              <a:rPr lang="da-DK" sz="1200" dirty="0" err="1">
                <a:hlinkClick r:id="rId8"/>
              </a:rPr>
              <a:t>pollutants</a:t>
            </a:r>
            <a:endParaRPr lang="da-DK" sz="1200" dirty="0"/>
          </a:p>
          <a:p>
            <a:r>
              <a:rPr lang="da-DK" sz="1200" dirty="0">
                <a:hlinkClick r:id="rId9"/>
              </a:rPr>
              <a:t>Surface </a:t>
            </a:r>
            <a:r>
              <a:rPr lang="da-DK" sz="1200" dirty="0" err="1">
                <a:hlinkClick r:id="rId9"/>
              </a:rPr>
              <a:t>water</a:t>
            </a:r>
            <a:r>
              <a:rPr lang="da-DK" sz="1200" dirty="0">
                <a:hlinkClick r:id="rId9"/>
              </a:rPr>
              <a:t> </a:t>
            </a:r>
            <a:r>
              <a:rPr lang="da-DK" sz="1200" dirty="0" err="1">
                <a:hlinkClick r:id="rId9"/>
              </a:rPr>
              <a:t>bodies</a:t>
            </a:r>
            <a:r>
              <a:rPr lang="da-DK" sz="1200" dirty="0">
                <a:hlinkClick r:id="rId9"/>
              </a:rPr>
              <a:t>: River </a:t>
            </a:r>
            <a:r>
              <a:rPr lang="da-DK" sz="1200" dirty="0" err="1">
                <a:hlinkClick r:id="rId9"/>
              </a:rPr>
              <a:t>basin</a:t>
            </a:r>
            <a:r>
              <a:rPr lang="da-DK" sz="1200" dirty="0">
                <a:hlinkClick r:id="rId9"/>
              </a:rPr>
              <a:t> </a:t>
            </a:r>
            <a:r>
              <a:rPr lang="da-DK" sz="1200" dirty="0" err="1">
                <a:hlinkClick r:id="rId9"/>
              </a:rPr>
              <a:t>specific</a:t>
            </a:r>
            <a:r>
              <a:rPr lang="da-DK" sz="1200" dirty="0">
                <a:hlinkClick r:id="rId9"/>
              </a:rPr>
              <a:t> </a:t>
            </a:r>
            <a:r>
              <a:rPr lang="da-DK" sz="1200" dirty="0" err="1">
                <a:hlinkClick r:id="rId9"/>
              </a:rPr>
              <a:t>pollutants</a:t>
            </a:r>
            <a:r>
              <a:rPr lang="da-DK" sz="1200" dirty="0"/>
              <a:t> - overview</a:t>
            </a:r>
          </a:p>
          <a:p>
            <a:r>
              <a:rPr lang="da-DK" sz="1200" dirty="0">
                <a:hlinkClick r:id="rId10"/>
              </a:rPr>
              <a:t>Surface </a:t>
            </a:r>
            <a:r>
              <a:rPr lang="da-DK" sz="1200" dirty="0" err="1">
                <a:hlinkClick r:id="rId10"/>
              </a:rPr>
              <a:t>water</a:t>
            </a:r>
            <a:r>
              <a:rPr lang="da-DK" sz="1200" dirty="0">
                <a:hlinkClick r:id="rId10"/>
              </a:rPr>
              <a:t> </a:t>
            </a:r>
            <a:r>
              <a:rPr lang="da-DK" sz="1200" dirty="0" err="1">
                <a:hlinkClick r:id="rId10"/>
              </a:rPr>
              <a:t>bodies</a:t>
            </a:r>
            <a:r>
              <a:rPr lang="da-DK" sz="1200" dirty="0">
                <a:hlinkClick r:id="rId10"/>
              </a:rPr>
              <a:t>: River </a:t>
            </a:r>
            <a:r>
              <a:rPr lang="da-DK" sz="1200" dirty="0" err="1">
                <a:hlinkClick r:id="rId10"/>
              </a:rPr>
              <a:t>basin</a:t>
            </a:r>
            <a:r>
              <a:rPr lang="da-DK" sz="1200" dirty="0">
                <a:hlinkClick r:id="rId10"/>
              </a:rPr>
              <a:t> </a:t>
            </a:r>
            <a:r>
              <a:rPr lang="da-DK" sz="1200" dirty="0" err="1">
                <a:hlinkClick r:id="rId10"/>
              </a:rPr>
              <a:t>specific</a:t>
            </a:r>
            <a:r>
              <a:rPr lang="da-DK" sz="1200" dirty="0">
                <a:hlinkClick r:id="rId10"/>
              </a:rPr>
              <a:t> </a:t>
            </a:r>
            <a:r>
              <a:rPr lang="da-DK" sz="1200" dirty="0" err="1">
                <a:hlinkClick r:id="rId10"/>
              </a:rPr>
              <a:t>pollutants</a:t>
            </a:r>
            <a:r>
              <a:rPr lang="da-DK" sz="1200" dirty="0"/>
              <a:t> - </a:t>
            </a:r>
            <a:r>
              <a:rPr lang="da-DK" sz="1200" dirty="0" err="1"/>
              <a:t>other</a:t>
            </a:r>
            <a:r>
              <a:rPr lang="da-DK" sz="1200" dirty="0"/>
              <a:t> RBSP</a:t>
            </a:r>
          </a:p>
          <a:p>
            <a:pPr marL="0" indent="0">
              <a:buNone/>
            </a:pPr>
            <a:endParaRPr lang="da-DK" sz="1200" dirty="0"/>
          </a:p>
          <a:p>
            <a:pPr marL="0" indent="0">
              <a:buNone/>
            </a:pPr>
            <a:r>
              <a:rPr lang="en-US" sz="1400" b="1" dirty="0">
                <a:solidFill>
                  <a:srgbClr val="00B050"/>
                </a:solidFill>
              </a:rPr>
              <a:t>Surface water bodies: River basin specific pollutants</a:t>
            </a:r>
          </a:p>
          <a:p>
            <a:r>
              <a:rPr lang="en-US" sz="1200" dirty="0">
                <a:hlinkClick r:id="rId11"/>
              </a:rPr>
              <a:t>Surface water bodies: River basin specific pollutants</a:t>
            </a:r>
            <a:r>
              <a:rPr lang="en-US" sz="1200" dirty="0"/>
              <a:t> - causing failure</a:t>
            </a:r>
          </a:p>
          <a:p>
            <a:pPr marL="0" indent="0">
              <a:buNone/>
            </a:pPr>
            <a:endParaRPr lang="da-DK" sz="1200" dirty="0"/>
          </a:p>
          <a:p>
            <a:pPr marL="0" indent="0">
              <a:buNone/>
            </a:pPr>
            <a:endParaRPr lang="da-DK" dirty="0"/>
          </a:p>
        </p:txBody>
      </p:sp>
      <p:sp>
        <p:nvSpPr>
          <p:cNvPr id="5" name="Tekstfelt 4">
            <a:extLst>
              <a:ext uri="{FF2B5EF4-FFF2-40B4-BE49-F238E27FC236}">
                <a16:creationId xmlns:a16="http://schemas.microsoft.com/office/drawing/2014/main" id="{D1779708-C383-494F-A455-4F7FE552BFCE}"/>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35276867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594360" y="0"/>
            <a:ext cx="7863840" cy="543339"/>
          </a:xfrm>
        </p:spPr>
        <p:txBody>
          <a:bodyPr/>
          <a:lstStyle/>
          <a:p>
            <a:r>
              <a:rPr lang="en-US" sz="3200" dirty="0">
                <a:solidFill>
                  <a:schemeClr val="bg1"/>
                </a:solidFill>
              </a:rPr>
              <a:t>Surface water bodies: chemical status I</a:t>
            </a:r>
            <a:endParaRPr lang="da-DK" sz="32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55487" y="894522"/>
            <a:ext cx="4200175" cy="5234608"/>
          </a:xfrm>
        </p:spPr>
        <p:txBody>
          <a:bodyPr/>
          <a:lstStyle/>
          <a:p>
            <a:pPr marL="0" indent="0">
              <a:buNone/>
            </a:pPr>
            <a:r>
              <a:rPr lang="en-US" sz="1400" b="1" dirty="0">
                <a:solidFill>
                  <a:srgbClr val="0070C0"/>
                </a:solidFill>
              </a:rPr>
              <a:t>Surface water bodies: Status</a:t>
            </a:r>
          </a:p>
          <a:p>
            <a:r>
              <a:rPr lang="en-US" sz="1200" dirty="0">
                <a:hlinkClick r:id="rId2"/>
              </a:rPr>
              <a:t>Surface water bodies: Number and Size, by Chemical status</a:t>
            </a:r>
            <a:endParaRPr lang="en-US" sz="1200" dirty="0"/>
          </a:p>
          <a:p>
            <a:r>
              <a:rPr lang="en-US" sz="1200" dirty="0">
                <a:hlinkClick r:id="rId3"/>
              </a:rPr>
              <a:t>Surface water bodies: Number or Size, by Category and Chemical status</a:t>
            </a:r>
            <a:endParaRPr lang="en-US" sz="1200" dirty="0"/>
          </a:p>
          <a:p>
            <a:pPr marL="0" indent="0">
              <a:buNone/>
            </a:pPr>
            <a:r>
              <a:rPr lang="en-US" sz="1400" b="1" dirty="0">
                <a:solidFill>
                  <a:srgbClr val="00B050"/>
                </a:solidFill>
              </a:rPr>
              <a:t>Surface water bodies: Ecological status or potential and chemical status</a:t>
            </a:r>
          </a:p>
          <a:p>
            <a:r>
              <a:rPr lang="en-US" sz="1200" dirty="0">
                <a:hlinkClick r:id="rId4"/>
              </a:rPr>
              <a:t>Surface water bodies: Ecological status or potential and chemical status, by category</a:t>
            </a:r>
            <a:endParaRPr lang="en-US" sz="1200" dirty="0"/>
          </a:p>
          <a:p>
            <a:r>
              <a:rPr lang="en-US" sz="1200" dirty="0">
                <a:hlinkClick r:id="rId5"/>
              </a:rPr>
              <a:t>Surface water bodies: Ecological status or potential and chemical status, by country</a:t>
            </a:r>
            <a:endParaRPr lang="en-US" sz="1200" dirty="0"/>
          </a:p>
          <a:p>
            <a:r>
              <a:rPr lang="en-US" sz="1200" dirty="0">
                <a:hlinkClick r:id="rId6"/>
              </a:rPr>
              <a:t>Surface water bodies: Ecological status or potential and chemical status, by category and country</a:t>
            </a:r>
            <a:endParaRPr lang="en-US" sz="1200" dirty="0"/>
          </a:p>
          <a:p>
            <a:pPr marL="0" indent="0">
              <a:buNone/>
            </a:pPr>
            <a:r>
              <a:rPr lang="en-US" sz="1400" b="1" dirty="0">
                <a:solidFill>
                  <a:srgbClr val="FFC000"/>
                </a:solidFill>
              </a:rPr>
              <a:t>Surface water bodies: Status maps</a:t>
            </a:r>
          </a:p>
          <a:p>
            <a:r>
              <a:rPr lang="en-US" sz="1200" dirty="0">
                <a:hlinkClick r:id="rId7"/>
              </a:rPr>
              <a:t>Surface water bodies failing to achieve good status, by RBD</a:t>
            </a:r>
            <a:endParaRPr lang="en-US" sz="1200" dirty="0"/>
          </a:p>
          <a:p>
            <a:r>
              <a:rPr lang="en-US" sz="1200" dirty="0">
                <a:hlinkClick r:id="rId8"/>
              </a:rPr>
              <a:t>Surface water bodies failing to achieve good status, by country</a:t>
            </a:r>
            <a:endParaRPr lang="en-US" sz="1200" dirty="0"/>
          </a:p>
          <a:p>
            <a:r>
              <a:rPr lang="en-US" sz="1200" dirty="0">
                <a:hlinkClick r:id="rId9"/>
              </a:rPr>
              <a:t>Surface water bodies failing to achieve good status, by country and RBD</a:t>
            </a:r>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82320" y="894522"/>
            <a:ext cx="4352575" cy="5671930"/>
          </a:xfrm>
        </p:spPr>
        <p:txBody>
          <a:bodyPr/>
          <a:lstStyle/>
          <a:p>
            <a:pPr marL="0" indent="0">
              <a:buNone/>
            </a:pPr>
            <a:r>
              <a:rPr lang="en-US" sz="1400" b="1" dirty="0">
                <a:solidFill>
                  <a:srgbClr val="00B050"/>
                </a:solidFill>
              </a:rPr>
              <a:t>Surface water bodies: Chemical status with and without </a:t>
            </a:r>
            <a:r>
              <a:rPr lang="en-US" sz="1400" b="1" dirty="0" err="1">
                <a:solidFill>
                  <a:srgbClr val="00B050"/>
                </a:solidFill>
              </a:rPr>
              <a:t>uPBT</a:t>
            </a:r>
            <a:endParaRPr lang="en-US" sz="1400" b="1" dirty="0">
              <a:solidFill>
                <a:srgbClr val="00B050"/>
              </a:solidFill>
            </a:endParaRPr>
          </a:p>
          <a:p>
            <a:r>
              <a:rPr lang="en-US" sz="1200" dirty="0">
                <a:hlinkClick r:id="rId10"/>
              </a:rPr>
              <a:t>Surface water bodies: Chemical status with and without </a:t>
            </a:r>
            <a:r>
              <a:rPr lang="en-US" sz="1200" dirty="0" err="1">
                <a:hlinkClick r:id="rId10"/>
              </a:rPr>
              <a:t>uPBT</a:t>
            </a:r>
            <a:r>
              <a:rPr lang="en-US" sz="1200" dirty="0">
                <a:hlinkClick r:id="rId10"/>
              </a:rPr>
              <a:t>, by category</a:t>
            </a:r>
            <a:endParaRPr lang="en-US" sz="1200" dirty="0"/>
          </a:p>
          <a:p>
            <a:r>
              <a:rPr lang="en-US" sz="1200" dirty="0">
                <a:hlinkClick r:id="rId11"/>
              </a:rPr>
              <a:t>Surface water bodies: Chemical status with and without </a:t>
            </a:r>
            <a:r>
              <a:rPr lang="en-US" sz="1200" dirty="0" err="1">
                <a:hlinkClick r:id="rId11"/>
              </a:rPr>
              <a:t>uPBT</a:t>
            </a:r>
            <a:r>
              <a:rPr lang="en-US" sz="1200" dirty="0">
                <a:hlinkClick r:id="rId11"/>
              </a:rPr>
              <a:t>, by country</a:t>
            </a:r>
            <a:endParaRPr lang="en-US" sz="1200" dirty="0"/>
          </a:p>
          <a:p>
            <a:r>
              <a:rPr lang="en-US" sz="1200" dirty="0">
                <a:hlinkClick r:id="rId12"/>
              </a:rPr>
              <a:t>Surface water bodies: Chemical status with and without </a:t>
            </a:r>
            <a:r>
              <a:rPr lang="en-US" sz="1200" dirty="0" err="1">
                <a:hlinkClick r:id="rId12"/>
              </a:rPr>
              <a:t>uPBT</a:t>
            </a:r>
            <a:r>
              <a:rPr lang="en-US" sz="1200" dirty="0">
                <a:hlinkClick r:id="rId12"/>
              </a:rPr>
              <a:t>, by country and category</a:t>
            </a:r>
            <a:endParaRPr lang="en-US" sz="1200" dirty="0"/>
          </a:p>
          <a:p>
            <a:pPr marL="0" indent="0">
              <a:buNone/>
            </a:pPr>
            <a:endParaRPr lang="en-US" sz="1200" dirty="0"/>
          </a:p>
          <a:p>
            <a:pPr marL="0" indent="0">
              <a:buNone/>
            </a:pPr>
            <a:r>
              <a:rPr lang="en-US" sz="1400" b="1" dirty="0">
                <a:solidFill>
                  <a:srgbClr val="00B050"/>
                </a:solidFill>
              </a:rPr>
              <a:t>Surface water bodies: Chemical status in the 2nd and 1st RBMP</a:t>
            </a:r>
          </a:p>
          <a:p>
            <a:r>
              <a:rPr lang="en-US" sz="1200" u="sng" dirty="0">
                <a:hlinkClick r:id="rId13"/>
              </a:rPr>
              <a:t>Surface water bodies: Chemical status, by category</a:t>
            </a:r>
            <a:endParaRPr lang="en-US" sz="1200" dirty="0"/>
          </a:p>
          <a:p>
            <a:r>
              <a:rPr lang="en-US" sz="1200" dirty="0">
                <a:hlinkClick r:id="rId14"/>
              </a:rPr>
              <a:t>Surface water bodies: Chemical status, by country</a:t>
            </a:r>
            <a:endParaRPr lang="en-US" sz="1200" dirty="0"/>
          </a:p>
          <a:p>
            <a:r>
              <a:rPr lang="en-US" sz="1200" dirty="0">
                <a:hlinkClick r:id="rId15"/>
              </a:rPr>
              <a:t>Surface water bodies: Chemical status, by category and country</a:t>
            </a:r>
            <a:endParaRPr lang="en-US" sz="1200" dirty="0"/>
          </a:p>
        </p:txBody>
      </p:sp>
      <p:sp>
        <p:nvSpPr>
          <p:cNvPr id="5" name="Tekstfelt 4">
            <a:extLst>
              <a:ext uri="{FF2B5EF4-FFF2-40B4-BE49-F238E27FC236}">
                <a16:creationId xmlns:a16="http://schemas.microsoft.com/office/drawing/2014/main" id="{A5BBA201-986E-4621-9964-74E4F3392C88}"/>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15021886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685800" y="0"/>
            <a:ext cx="7772400" cy="543339"/>
          </a:xfrm>
        </p:spPr>
        <p:txBody>
          <a:bodyPr/>
          <a:lstStyle/>
          <a:p>
            <a:r>
              <a:rPr lang="en-US" sz="3200" dirty="0">
                <a:solidFill>
                  <a:schemeClr val="bg1"/>
                </a:solidFill>
              </a:rPr>
              <a:t>Surface water bodies: chemical status II</a:t>
            </a:r>
            <a:endParaRPr lang="da-DK" sz="32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25288" y="1272209"/>
            <a:ext cx="4200175" cy="4638260"/>
          </a:xfrm>
        </p:spPr>
        <p:txBody>
          <a:bodyPr/>
          <a:lstStyle/>
          <a:p>
            <a:pPr marL="0" indent="0">
              <a:buNone/>
            </a:pPr>
            <a:r>
              <a:rPr lang="en-US" sz="1400" b="1" dirty="0">
                <a:solidFill>
                  <a:srgbClr val="0070C0"/>
                </a:solidFill>
              </a:rPr>
              <a:t>Surface water bodies: Expected status</a:t>
            </a:r>
          </a:p>
          <a:p>
            <a:r>
              <a:rPr lang="en-US" sz="1200" dirty="0">
                <a:hlinkClick r:id="rId2"/>
              </a:rPr>
              <a:t>Surface water bodies: Good chemical status expected in 2015</a:t>
            </a:r>
            <a:endParaRPr lang="en-US" sz="1200" dirty="0"/>
          </a:p>
          <a:p>
            <a:r>
              <a:rPr lang="en-US" sz="1200" u="sng" dirty="0">
                <a:hlinkClick r:id="rId3"/>
              </a:rPr>
              <a:t>Surface water bodies: Good chemical status expected achievement date</a:t>
            </a:r>
            <a:endParaRPr lang="en-US" sz="1200" u="sng" dirty="0"/>
          </a:p>
          <a:p>
            <a:pPr marL="0" indent="0">
              <a:buNone/>
            </a:pPr>
            <a:endParaRPr lang="en-US" sz="1200" b="1" u="sng" dirty="0">
              <a:solidFill>
                <a:srgbClr val="0070C0"/>
              </a:solidFill>
            </a:endParaRPr>
          </a:p>
          <a:p>
            <a:pPr marL="0" indent="0">
              <a:buNone/>
            </a:pPr>
            <a:r>
              <a:rPr lang="en-US" sz="1400" b="1" dirty="0">
                <a:solidFill>
                  <a:srgbClr val="0070C0"/>
                </a:solidFill>
              </a:rPr>
              <a:t>Surface water bodies: Status assessment confidence</a:t>
            </a:r>
          </a:p>
          <a:p>
            <a:r>
              <a:rPr lang="en-US" sz="1200" u="sng" dirty="0">
                <a:hlinkClick r:id="rId4"/>
              </a:rPr>
              <a:t>Surface water bodies: Chemical status assessment confidence</a:t>
            </a:r>
            <a:endParaRPr lang="en-US" sz="1200" dirty="0"/>
          </a:p>
          <a:p>
            <a:pPr marL="0" indent="0">
              <a:buNone/>
            </a:pPr>
            <a:r>
              <a:rPr lang="en-US" sz="1400" b="1" dirty="0">
                <a:solidFill>
                  <a:srgbClr val="00B050"/>
                </a:solidFill>
              </a:rPr>
              <a:t>Surface water bodies: Ecological status or potential and chemical status assessment confidence</a:t>
            </a:r>
          </a:p>
          <a:p>
            <a:r>
              <a:rPr lang="en-US" sz="1200" dirty="0">
                <a:hlinkClick r:id="rId5"/>
              </a:rPr>
              <a:t>Surface water bodies: Ecological status or potential and chemical status assessment confidence, by category</a:t>
            </a:r>
            <a:endParaRPr lang="en-US" sz="1200" dirty="0"/>
          </a:p>
          <a:p>
            <a:r>
              <a:rPr lang="en-US" sz="1200" dirty="0">
                <a:hlinkClick r:id="rId6"/>
              </a:rPr>
              <a:t>Surface water bodies: Ecological status or potential and chemical status assessment confidence, by country</a:t>
            </a:r>
            <a:endParaRPr lang="en-US" sz="1200" dirty="0"/>
          </a:p>
          <a:p>
            <a:r>
              <a:rPr lang="en-US" sz="1200" dirty="0">
                <a:hlinkClick r:id="rId7"/>
              </a:rPr>
              <a:t>Surface water bodies: Ecological status or potential and chemical status assessment confidence, by category and country</a:t>
            </a:r>
            <a:endParaRPr lang="en-US" sz="1200" dirty="0"/>
          </a:p>
          <a:p>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66137" y="1272209"/>
            <a:ext cx="4352575" cy="5075582"/>
          </a:xfrm>
        </p:spPr>
        <p:txBody>
          <a:bodyPr/>
          <a:lstStyle/>
          <a:p>
            <a:pPr marL="0" indent="0">
              <a:buNone/>
            </a:pPr>
            <a:r>
              <a:rPr lang="en-US" sz="1400" b="1" dirty="0">
                <a:solidFill>
                  <a:srgbClr val="0070C0"/>
                </a:solidFill>
              </a:rPr>
              <a:t>Surface water bodies: Priority substances (PS)</a:t>
            </a:r>
          </a:p>
          <a:p>
            <a:r>
              <a:rPr lang="en-US" sz="1200" dirty="0">
                <a:hlinkClick r:id="rId8"/>
              </a:rPr>
              <a:t>Surface water bodies: Priority substances</a:t>
            </a:r>
            <a:endParaRPr lang="en-US" sz="1200" dirty="0"/>
          </a:p>
          <a:p>
            <a:r>
              <a:rPr lang="en-US" sz="1200" dirty="0">
                <a:hlinkClick r:id="rId9"/>
              </a:rPr>
              <a:t>Surface water bodies: Priority substances</a:t>
            </a:r>
            <a:r>
              <a:rPr lang="en-US" sz="1200" dirty="0"/>
              <a:t> - overview</a:t>
            </a:r>
          </a:p>
          <a:p>
            <a:pPr marL="0" indent="0">
              <a:buNone/>
            </a:pPr>
            <a:endParaRPr lang="en-US" sz="1400" b="1" dirty="0">
              <a:solidFill>
                <a:srgbClr val="00B050"/>
              </a:solidFill>
            </a:endParaRPr>
          </a:p>
          <a:p>
            <a:pPr marL="0" indent="0">
              <a:buNone/>
            </a:pPr>
            <a:r>
              <a:rPr lang="en-US" sz="1400" b="1" dirty="0">
                <a:solidFill>
                  <a:srgbClr val="00B050"/>
                </a:solidFill>
              </a:rPr>
              <a:t>Surface water bodies: Priority substances in the 2nd River Basin Management Plans</a:t>
            </a:r>
          </a:p>
          <a:p>
            <a:r>
              <a:rPr lang="en-US" sz="1200" dirty="0">
                <a:hlinkClick r:id="rId10"/>
              </a:rPr>
              <a:t>Surface water bodies: Priority substances in the 2nd River Basin Management Plans</a:t>
            </a:r>
            <a:r>
              <a:rPr lang="en-US" sz="1200" dirty="0"/>
              <a:t> - causing failure</a:t>
            </a:r>
          </a:p>
          <a:p>
            <a:r>
              <a:rPr lang="en-US" sz="1200" dirty="0">
                <a:hlinkClick r:id="rId11"/>
              </a:rPr>
              <a:t>Surface water bodies: Priority substances in the 2nd River Basin Management Plans</a:t>
            </a:r>
            <a:r>
              <a:rPr lang="en-US" sz="1200" dirty="0"/>
              <a:t> - improving chemical status</a:t>
            </a:r>
          </a:p>
          <a:p>
            <a:pPr marL="0" indent="0">
              <a:buNone/>
            </a:pPr>
            <a:endParaRPr lang="en-US" sz="1200" dirty="0"/>
          </a:p>
        </p:txBody>
      </p:sp>
      <p:sp>
        <p:nvSpPr>
          <p:cNvPr id="5" name="Tekstfelt 4">
            <a:extLst>
              <a:ext uri="{FF2B5EF4-FFF2-40B4-BE49-F238E27FC236}">
                <a16:creationId xmlns:a16="http://schemas.microsoft.com/office/drawing/2014/main" id="{F358A819-AD23-4FA1-B5AD-4B5FF6BBF037}"/>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17791269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225288" y="0"/>
            <a:ext cx="8799442" cy="543339"/>
          </a:xfrm>
        </p:spPr>
        <p:txBody>
          <a:bodyPr/>
          <a:lstStyle/>
          <a:p>
            <a:r>
              <a:rPr lang="en-US" sz="3200" dirty="0">
                <a:solidFill>
                  <a:schemeClr val="bg1"/>
                </a:solidFill>
              </a:rPr>
              <a:t>Surface water bodies: Pressures and impacts</a:t>
            </a:r>
            <a:endParaRPr lang="da-DK" sz="32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25288" y="1046922"/>
            <a:ext cx="4200175" cy="4863547"/>
          </a:xfrm>
        </p:spPr>
        <p:txBody>
          <a:bodyPr/>
          <a:lstStyle/>
          <a:p>
            <a:pPr marL="0" indent="0">
              <a:buNone/>
            </a:pPr>
            <a:r>
              <a:rPr lang="en-US" sz="1400" b="1" dirty="0">
                <a:solidFill>
                  <a:srgbClr val="0070C0"/>
                </a:solidFill>
              </a:rPr>
              <a:t>Surface water bodies: Pressures and impacts</a:t>
            </a:r>
          </a:p>
          <a:p>
            <a:r>
              <a:rPr lang="en-US" sz="1200" dirty="0">
                <a:hlinkClick r:id="rId2"/>
              </a:rPr>
              <a:t>Surface water bodies: Significant pressures</a:t>
            </a:r>
            <a:endParaRPr lang="en-US" sz="1200" dirty="0"/>
          </a:p>
          <a:p>
            <a:r>
              <a:rPr lang="en-US" sz="1200" dirty="0">
                <a:hlinkClick r:id="rId3"/>
              </a:rPr>
              <a:t>Surface water bodies: Significant impacts</a:t>
            </a:r>
            <a:endParaRPr lang="en-US" sz="1200" dirty="0"/>
          </a:p>
          <a:p>
            <a:r>
              <a:rPr lang="en-US" sz="1200" dirty="0">
                <a:hlinkClick r:id="rId4"/>
              </a:rPr>
              <a:t>Surface water bodies: Significant pressures reported as 'Other'</a:t>
            </a:r>
            <a:endParaRPr lang="en-US" sz="1200" dirty="0"/>
          </a:p>
          <a:p>
            <a:r>
              <a:rPr lang="en-US" sz="1200" dirty="0">
                <a:hlinkClick r:id="rId5"/>
              </a:rPr>
              <a:t>Surface water bodies: Significant impacts reported as 'Other’</a:t>
            </a:r>
            <a:endParaRPr lang="en-US" sz="1200" dirty="0"/>
          </a:p>
          <a:p>
            <a:pPr marL="0" indent="0">
              <a:buNone/>
            </a:pPr>
            <a:endParaRPr lang="en-US" sz="1200" dirty="0"/>
          </a:p>
          <a:p>
            <a:pPr marL="0" indent="0">
              <a:buNone/>
            </a:pPr>
            <a:r>
              <a:rPr lang="en-US" sz="1400" b="1" dirty="0">
                <a:solidFill>
                  <a:srgbClr val="00B050"/>
                </a:solidFill>
              </a:rPr>
              <a:t>Surface water bodies: Number of different pressures</a:t>
            </a:r>
          </a:p>
          <a:p>
            <a:r>
              <a:rPr lang="en-US" sz="1200" dirty="0">
                <a:hlinkClick r:id="rId6"/>
              </a:rPr>
              <a:t>Surface water bodies: Number of pressures, by category</a:t>
            </a:r>
            <a:endParaRPr lang="en-US" sz="1200" dirty="0"/>
          </a:p>
          <a:p>
            <a:r>
              <a:rPr lang="en-US" sz="1200" dirty="0">
                <a:hlinkClick r:id="rId7"/>
              </a:rPr>
              <a:t>Surface water bodies: Number of pressures, by country</a:t>
            </a:r>
            <a:endParaRPr lang="en-US" sz="1200" dirty="0"/>
          </a:p>
          <a:p>
            <a:r>
              <a:rPr lang="en-US" sz="1200" dirty="0">
                <a:hlinkClick r:id="rId8"/>
              </a:rPr>
              <a:t>Surface water bodies: Number of pressures, by category and country</a:t>
            </a:r>
            <a:endParaRPr lang="en-US" sz="1200" dirty="0"/>
          </a:p>
          <a:p>
            <a:r>
              <a:rPr lang="en-US" sz="1200" dirty="0">
                <a:hlinkClick r:id="rId9"/>
              </a:rPr>
              <a:t>Surface water bodies: Number of pressure groups, by category</a:t>
            </a:r>
            <a:endParaRPr lang="en-US" sz="1200" dirty="0"/>
          </a:p>
          <a:p>
            <a:r>
              <a:rPr lang="en-US" sz="1200" dirty="0">
                <a:hlinkClick r:id="rId10"/>
              </a:rPr>
              <a:t>Surface water bodies: Number of pressure groups, by country</a:t>
            </a:r>
            <a:endParaRPr lang="en-US" sz="1200" dirty="0"/>
          </a:p>
          <a:p>
            <a:r>
              <a:rPr lang="en-US" sz="1200" dirty="0">
                <a:hlinkClick r:id="rId11"/>
              </a:rPr>
              <a:t>Surface water bodies: Number of pressure groups, by category and country</a:t>
            </a:r>
            <a:endParaRPr lang="en-US" sz="1200" dirty="0"/>
          </a:p>
          <a:p>
            <a:endParaRPr lang="en-US" dirty="0"/>
          </a:p>
          <a:p>
            <a:endParaRPr lang="en-US" dirty="0"/>
          </a:p>
          <a:p>
            <a:pPr marL="0" indent="0">
              <a:buNone/>
            </a:pPr>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66137" y="1046922"/>
            <a:ext cx="4352575" cy="5075582"/>
          </a:xfrm>
        </p:spPr>
        <p:txBody>
          <a:bodyPr/>
          <a:lstStyle/>
          <a:p>
            <a:pPr marL="0" indent="0">
              <a:buNone/>
            </a:pPr>
            <a:r>
              <a:rPr lang="en-US" sz="1400" b="1" dirty="0">
                <a:solidFill>
                  <a:srgbClr val="00B050"/>
                </a:solidFill>
              </a:rPr>
              <a:t>Surface water bodies: Number of different impacts</a:t>
            </a:r>
          </a:p>
          <a:p>
            <a:r>
              <a:rPr lang="en-US" sz="1200" dirty="0">
                <a:hlinkClick r:id="rId12"/>
              </a:rPr>
              <a:t>Surface water bodies: Number of impacts, by category</a:t>
            </a:r>
            <a:endParaRPr lang="en-US" sz="1200" dirty="0"/>
          </a:p>
          <a:p>
            <a:r>
              <a:rPr lang="en-US" sz="1200" dirty="0">
                <a:hlinkClick r:id="rId13"/>
              </a:rPr>
              <a:t>Surface water bodies: Number of impacts, by country</a:t>
            </a:r>
            <a:endParaRPr lang="en-US" sz="1200" dirty="0"/>
          </a:p>
          <a:p>
            <a:r>
              <a:rPr lang="en-US" sz="1200" dirty="0">
                <a:hlinkClick r:id="rId14"/>
              </a:rPr>
              <a:t>Surface water bodies: Number of impacts, by category and country</a:t>
            </a:r>
            <a:endParaRPr lang="en-US" sz="1200" dirty="0"/>
          </a:p>
          <a:p>
            <a:endParaRPr lang="en-US" sz="1200" dirty="0"/>
          </a:p>
          <a:p>
            <a:pPr marL="0" indent="0">
              <a:buNone/>
            </a:pPr>
            <a:r>
              <a:rPr lang="en-US" sz="1400" b="1" dirty="0"/>
              <a:t>Missing</a:t>
            </a:r>
          </a:p>
          <a:p>
            <a:r>
              <a:rPr lang="en-US" sz="1400" b="1" dirty="0">
                <a:solidFill>
                  <a:srgbClr val="00B050"/>
                </a:solidFill>
              </a:rPr>
              <a:t>Graphs pressure groups</a:t>
            </a:r>
          </a:p>
          <a:p>
            <a:pPr marL="0" indent="0">
              <a:buNone/>
            </a:pPr>
            <a:r>
              <a:rPr lang="en-US" sz="1400" b="1" i="1" dirty="0">
                <a:solidFill>
                  <a:srgbClr val="00B050"/>
                </a:solidFill>
              </a:rPr>
              <a:t>Groundwater bodies: Pressures and impacts</a:t>
            </a:r>
          </a:p>
          <a:p>
            <a:r>
              <a:rPr lang="en-US" sz="1200" dirty="0">
                <a:hlinkClick r:id="rId15"/>
              </a:rPr>
              <a:t>Groundwater bodies: Significant pressures</a:t>
            </a:r>
            <a:r>
              <a:rPr lang="en-US" sz="1200" dirty="0"/>
              <a:t> - Chart</a:t>
            </a:r>
          </a:p>
          <a:p>
            <a:r>
              <a:rPr lang="en-US" sz="1200" dirty="0">
                <a:hlinkClick r:id="rId16"/>
              </a:rPr>
              <a:t>Groundwater bodies: Significant impacts</a:t>
            </a:r>
            <a:r>
              <a:rPr lang="en-US" sz="1200" dirty="0"/>
              <a:t> - Chart</a:t>
            </a:r>
          </a:p>
          <a:p>
            <a:pPr marL="0" indent="0">
              <a:buNone/>
            </a:pPr>
            <a:endParaRPr lang="en-US" sz="1400" b="1" dirty="0">
              <a:solidFill>
                <a:srgbClr val="00B050"/>
              </a:solidFill>
            </a:endParaRPr>
          </a:p>
          <a:p>
            <a:r>
              <a:rPr lang="en-US" sz="1400" b="1" dirty="0">
                <a:solidFill>
                  <a:srgbClr val="FFC000"/>
                </a:solidFill>
              </a:rPr>
              <a:t>Maps pressures and impacts</a:t>
            </a:r>
          </a:p>
          <a:p>
            <a:r>
              <a:rPr lang="en-US" sz="1400" b="1" dirty="0">
                <a:solidFill>
                  <a:srgbClr val="7030A0"/>
                </a:solidFill>
              </a:rPr>
              <a:t>Methodologies</a:t>
            </a:r>
          </a:p>
        </p:txBody>
      </p:sp>
      <p:sp>
        <p:nvSpPr>
          <p:cNvPr id="5" name="Tekstfelt 4">
            <a:extLst>
              <a:ext uri="{FF2B5EF4-FFF2-40B4-BE49-F238E27FC236}">
                <a16:creationId xmlns:a16="http://schemas.microsoft.com/office/drawing/2014/main" id="{2A03545F-D286-44A1-9B7E-83E9245874AA}"/>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40320358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225288" y="0"/>
            <a:ext cx="8468138" cy="543339"/>
          </a:xfrm>
        </p:spPr>
        <p:txBody>
          <a:bodyPr/>
          <a:lstStyle/>
          <a:p>
            <a:r>
              <a:rPr lang="en-US" sz="3000" dirty="0">
                <a:solidFill>
                  <a:schemeClr val="bg1"/>
                </a:solidFill>
              </a:rPr>
              <a:t>Groundwater bodies status: Quantitative Status I</a:t>
            </a:r>
            <a:endParaRPr lang="da-DK" sz="30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25288" y="1046922"/>
            <a:ext cx="4200175" cy="4863547"/>
          </a:xfrm>
        </p:spPr>
        <p:txBody>
          <a:bodyPr/>
          <a:lstStyle/>
          <a:p>
            <a:pPr marL="0" indent="0">
              <a:buNone/>
            </a:pPr>
            <a:r>
              <a:rPr lang="en-US" sz="1400" b="1" dirty="0">
                <a:solidFill>
                  <a:srgbClr val="0070C0"/>
                </a:solidFill>
              </a:rPr>
              <a:t>Groundwater bodies: Status</a:t>
            </a:r>
          </a:p>
          <a:p>
            <a:r>
              <a:rPr lang="en-US" sz="1200" dirty="0">
                <a:hlinkClick r:id="rId2"/>
              </a:rPr>
              <a:t>Groundwater bodies: Number or Size, by Quantitative status</a:t>
            </a:r>
            <a:endParaRPr lang="en-US" sz="1200" dirty="0"/>
          </a:p>
          <a:p>
            <a:r>
              <a:rPr lang="en-US" sz="1200" dirty="0">
                <a:hlinkClick r:id="rId3"/>
              </a:rPr>
              <a:t>Groundwater bodies: Number or Size, by Geological formation and Quantitative status</a:t>
            </a:r>
            <a:endParaRPr lang="en-US" sz="1200" dirty="0"/>
          </a:p>
          <a:p>
            <a:pPr marL="0" indent="0">
              <a:buNone/>
            </a:pPr>
            <a:endParaRPr lang="en-US" sz="1200" dirty="0"/>
          </a:p>
          <a:p>
            <a:pPr marL="0" indent="0">
              <a:buNone/>
            </a:pPr>
            <a:r>
              <a:rPr lang="en-US" sz="1400" b="1" dirty="0">
                <a:solidFill>
                  <a:srgbClr val="00B050"/>
                </a:solidFill>
              </a:rPr>
              <a:t>Groundwater bodies: Quantitative status and chemical status</a:t>
            </a:r>
          </a:p>
          <a:p>
            <a:r>
              <a:rPr lang="en-US" sz="1200" dirty="0">
                <a:hlinkClick r:id="rId4"/>
              </a:rPr>
              <a:t>Groundwater bodies: Quantitative status and chemical status, by geological formation</a:t>
            </a:r>
            <a:endParaRPr lang="en-US" sz="1200" dirty="0"/>
          </a:p>
          <a:p>
            <a:r>
              <a:rPr lang="en-US" sz="1200" dirty="0">
                <a:hlinkClick r:id="rId5"/>
              </a:rPr>
              <a:t>Groundwater bodies: Quantitative status and chemical status, by country</a:t>
            </a:r>
            <a:endParaRPr lang="en-US" sz="1200" dirty="0"/>
          </a:p>
          <a:p>
            <a:r>
              <a:rPr lang="en-US" sz="1200" dirty="0">
                <a:hlinkClick r:id="rId6"/>
              </a:rPr>
              <a:t>Groundwater bodies: Quantitative status and chemical status, by geological formation and country</a:t>
            </a:r>
            <a:endParaRPr lang="en-US" sz="1200" dirty="0"/>
          </a:p>
          <a:p>
            <a:pPr marL="0" indent="0">
              <a:buNone/>
            </a:pPr>
            <a:endParaRPr lang="en-US" sz="1200" dirty="0"/>
          </a:p>
          <a:p>
            <a:pPr marL="0" indent="0">
              <a:buNone/>
            </a:pPr>
            <a:r>
              <a:rPr lang="en-US" sz="1400" b="1" dirty="0">
                <a:solidFill>
                  <a:srgbClr val="FFC000"/>
                </a:solidFill>
              </a:rPr>
              <a:t>Groundwater bodies: Status maps</a:t>
            </a:r>
          </a:p>
          <a:p>
            <a:r>
              <a:rPr lang="en-US" sz="1200" dirty="0">
                <a:hlinkClick r:id="rId7"/>
              </a:rPr>
              <a:t>Groundwater bodies failing to achieve good status, by RBD</a:t>
            </a:r>
            <a:endParaRPr lang="en-US" sz="1200" dirty="0"/>
          </a:p>
          <a:p>
            <a:r>
              <a:rPr lang="en-US" sz="1200" dirty="0">
                <a:hlinkClick r:id="rId8"/>
              </a:rPr>
              <a:t>Groundwater bodies failing to achieve good status, by country</a:t>
            </a:r>
            <a:endParaRPr lang="en-US" sz="1200" dirty="0"/>
          </a:p>
          <a:p>
            <a:r>
              <a:rPr lang="en-US" sz="1200" dirty="0">
                <a:hlinkClick r:id="rId9"/>
              </a:rPr>
              <a:t>Groundwater bodies failing to achieve good status, by country and RBD</a:t>
            </a:r>
            <a:endParaRPr lang="en-US" sz="1200" dirty="0"/>
          </a:p>
          <a:p>
            <a:pPr marL="0" indent="0">
              <a:buNone/>
            </a:pPr>
            <a:endParaRPr lang="en-US" dirty="0"/>
          </a:p>
          <a:p>
            <a:endParaRPr lang="en-US" dirty="0"/>
          </a:p>
          <a:p>
            <a:pPr marL="0" indent="0">
              <a:buNone/>
            </a:pPr>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66137" y="1046922"/>
            <a:ext cx="4352575" cy="5075582"/>
          </a:xfrm>
        </p:spPr>
        <p:txBody>
          <a:bodyPr/>
          <a:lstStyle/>
          <a:p>
            <a:pPr marL="0" indent="0">
              <a:buNone/>
            </a:pPr>
            <a:r>
              <a:rPr lang="en-US" sz="1400" b="1" dirty="0">
                <a:solidFill>
                  <a:srgbClr val="00B050"/>
                </a:solidFill>
              </a:rPr>
              <a:t>Groundwater bodies: Quantitative status in the 2nd and 1st RBMP</a:t>
            </a:r>
          </a:p>
          <a:p>
            <a:r>
              <a:rPr lang="en-US" sz="1200" dirty="0">
                <a:hlinkClick r:id="rId10"/>
              </a:rPr>
              <a:t>Groundwater bodies: Quantitative status, by geological formation</a:t>
            </a:r>
            <a:endParaRPr lang="en-US" sz="1200" dirty="0"/>
          </a:p>
          <a:p>
            <a:r>
              <a:rPr lang="en-US" sz="1200" dirty="0">
                <a:hlinkClick r:id="rId11"/>
              </a:rPr>
              <a:t>Groundwater water bodies: Quantitative status, by country</a:t>
            </a:r>
            <a:endParaRPr lang="en-US" sz="1200" dirty="0"/>
          </a:p>
          <a:p>
            <a:r>
              <a:rPr lang="en-US" sz="1200" dirty="0">
                <a:hlinkClick r:id="rId12"/>
              </a:rPr>
              <a:t>Groundwater water bodies: Quantitative status, by country and geological formation</a:t>
            </a:r>
            <a:endParaRPr lang="en-US" sz="1200" dirty="0"/>
          </a:p>
          <a:p>
            <a:pPr marL="0" indent="0">
              <a:buNone/>
            </a:pPr>
            <a:endParaRPr lang="en-US" sz="1400" b="1" dirty="0"/>
          </a:p>
        </p:txBody>
      </p:sp>
      <p:sp>
        <p:nvSpPr>
          <p:cNvPr id="5" name="Tekstfelt 4">
            <a:extLst>
              <a:ext uri="{FF2B5EF4-FFF2-40B4-BE49-F238E27FC236}">
                <a16:creationId xmlns:a16="http://schemas.microsoft.com/office/drawing/2014/main" id="{D36D2DFD-21A5-4165-954D-4F099423B9FE}"/>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29596125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225288" y="0"/>
            <a:ext cx="8799442" cy="543339"/>
          </a:xfrm>
        </p:spPr>
        <p:txBody>
          <a:bodyPr/>
          <a:lstStyle/>
          <a:p>
            <a:r>
              <a:rPr lang="en-US" sz="3000" dirty="0">
                <a:solidFill>
                  <a:schemeClr val="bg1"/>
                </a:solidFill>
              </a:rPr>
              <a:t>Groundwater bodies status: Quantitative Status II</a:t>
            </a:r>
            <a:endParaRPr lang="da-DK" sz="30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25288" y="1046922"/>
            <a:ext cx="4200175" cy="4863547"/>
          </a:xfrm>
        </p:spPr>
        <p:txBody>
          <a:bodyPr/>
          <a:lstStyle/>
          <a:p>
            <a:pPr marL="0" indent="0">
              <a:buNone/>
            </a:pPr>
            <a:r>
              <a:rPr lang="en-US" sz="1400" b="1" dirty="0">
                <a:solidFill>
                  <a:srgbClr val="0070C0"/>
                </a:solidFill>
              </a:rPr>
              <a:t>Groundwater bodies: Status assessment confidence</a:t>
            </a:r>
          </a:p>
          <a:p>
            <a:r>
              <a:rPr lang="da-DK" sz="1200" dirty="0" err="1">
                <a:hlinkClick r:id="rId2"/>
              </a:rPr>
              <a:t>Groundwater</a:t>
            </a:r>
            <a:r>
              <a:rPr lang="da-DK" sz="1200" dirty="0">
                <a:hlinkClick r:id="rId2"/>
              </a:rPr>
              <a:t> </a:t>
            </a:r>
            <a:r>
              <a:rPr lang="da-DK" sz="1200" dirty="0" err="1">
                <a:hlinkClick r:id="rId2"/>
              </a:rPr>
              <a:t>bodies</a:t>
            </a:r>
            <a:r>
              <a:rPr lang="da-DK" sz="1200" dirty="0">
                <a:hlinkClick r:id="rId2"/>
              </a:rPr>
              <a:t>: </a:t>
            </a:r>
            <a:r>
              <a:rPr lang="da-DK" sz="1200" dirty="0" err="1">
                <a:hlinkClick r:id="rId2"/>
              </a:rPr>
              <a:t>Quantitative</a:t>
            </a:r>
            <a:r>
              <a:rPr lang="da-DK" sz="1200" dirty="0">
                <a:hlinkClick r:id="rId2"/>
              </a:rPr>
              <a:t> status </a:t>
            </a:r>
            <a:r>
              <a:rPr lang="da-DK" sz="1200" dirty="0" err="1">
                <a:hlinkClick r:id="rId2"/>
              </a:rPr>
              <a:t>assessment</a:t>
            </a:r>
            <a:r>
              <a:rPr lang="da-DK" sz="1200" dirty="0">
                <a:hlinkClick r:id="rId2"/>
              </a:rPr>
              <a:t> </a:t>
            </a:r>
            <a:r>
              <a:rPr lang="da-DK" sz="1200" dirty="0" err="1">
                <a:hlinkClick r:id="rId2"/>
              </a:rPr>
              <a:t>confidence</a:t>
            </a:r>
            <a:endParaRPr lang="da-DK" sz="1200" dirty="0"/>
          </a:p>
          <a:p>
            <a:pPr marL="0" indent="0">
              <a:buNone/>
            </a:pPr>
            <a:endParaRPr lang="da-DK" sz="1200" dirty="0"/>
          </a:p>
          <a:p>
            <a:pPr marL="0" indent="0">
              <a:buNone/>
            </a:pPr>
            <a:r>
              <a:rPr lang="en-US" sz="1400" b="1" dirty="0">
                <a:solidFill>
                  <a:srgbClr val="00B050"/>
                </a:solidFill>
              </a:rPr>
              <a:t>Groundwater bodies: Quantitative status and chemical status assessment confidence</a:t>
            </a:r>
          </a:p>
          <a:p>
            <a:r>
              <a:rPr lang="en-US" sz="1200" dirty="0">
                <a:hlinkClick r:id="rId3"/>
              </a:rPr>
              <a:t>Groundwater bodies: Quantitative status and chemical status assessment confidence, by geological formation</a:t>
            </a:r>
            <a:endParaRPr lang="en-US" sz="1200" dirty="0"/>
          </a:p>
          <a:p>
            <a:r>
              <a:rPr lang="en-US" sz="1200" dirty="0">
                <a:hlinkClick r:id="rId4"/>
              </a:rPr>
              <a:t>Groundwater bodies: Quantitative status and chemical status assessment confidence, by country</a:t>
            </a:r>
            <a:endParaRPr lang="en-US" sz="1200" dirty="0"/>
          </a:p>
          <a:p>
            <a:r>
              <a:rPr lang="en-US" sz="1200" dirty="0">
                <a:hlinkClick r:id="rId5"/>
              </a:rPr>
              <a:t>Groundwater bodies: Quantitative status and chemical status assessment confidence, by geological formation and country</a:t>
            </a:r>
            <a:endParaRPr lang="en-US" sz="1200" dirty="0"/>
          </a:p>
          <a:p>
            <a:pPr marL="0" indent="0">
              <a:buNone/>
            </a:pPr>
            <a:endParaRPr lang="en-US" sz="1400" dirty="0"/>
          </a:p>
          <a:p>
            <a:pPr marL="0" indent="0">
              <a:buNone/>
            </a:pPr>
            <a:r>
              <a:rPr lang="en-US" sz="1400" b="1" dirty="0">
                <a:solidFill>
                  <a:srgbClr val="0070C0"/>
                </a:solidFill>
              </a:rPr>
              <a:t>Groundwater bodies: Expected status</a:t>
            </a:r>
          </a:p>
          <a:p>
            <a:r>
              <a:rPr lang="en-US" sz="1200" dirty="0">
                <a:hlinkClick r:id="rId6"/>
              </a:rPr>
              <a:t>Groundwater bodies: Good quantitative status expected in 2015</a:t>
            </a:r>
            <a:endParaRPr lang="en-US" sz="1200" dirty="0"/>
          </a:p>
          <a:p>
            <a:r>
              <a:rPr lang="en-US" sz="1200" dirty="0">
                <a:hlinkClick r:id="rId7"/>
              </a:rPr>
              <a:t>Groundwater bodies: Good quantitative status expected achievement date</a:t>
            </a:r>
            <a:endParaRPr lang="en-US" sz="1200" dirty="0"/>
          </a:p>
          <a:p>
            <a:pPr marL="0" indent="0">
              <a:buNone/>
            </a:pPr>
            <a:endParaRPr lang="en-US" dirty="0"/>
          </a:p>
          <a:p>
            <a:endParaRPr lang="en-US" dirty="0"/>
          </a:p>
          <a:p>
            <a:pPr marL="0" indent="0">
              <a:buNone/>
            </a:pPr>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66137" y="1046922"/>
            <a:ext cx="4352575" cy="5075582"/>
          </a:xfrm>
        </p:spPr>
        <p:txBody>
          <a:bodyPr/>
          <a:lstStyle/>
          <a:p>
            <a:pPr marL="0" indent="0">
              <a:buNone/>
            </a:pPr>
            <a:r>
              <a:rPr lang="en-US" sz="1400" b="1" dirty="0">
                <a:solidFill>
                  <a:srgbClr val="0070C0"/>
                </a:solidFill>
              </a:rPr>
              <a:t>Groundwater bodies: Reasons for failure</a:t>
            </a:r>
          </a:p>
          <a:p>
            <a:r>
              <a:rPr lang="en-US" sz="1200" dirty="0">
                <a:hlinkClick r:id="rId8"/>
              </a:rPr>
              <a:t>Groundwater bodies: reasons for failure to achieve good quantitative status</a:t>
            </a:r>
            <a:endParaRPr lang="en-US" sz="1200" dirty="0"/>
          </a:p>
          <a:p>
            <a:r>
              <a:rPr lang="en-US" sz="1200" dirty="0">
                <a:hlinkClick r:id="rId9"/>
              </a:rPr>
              <a:t>Groundwater bodies: reasons for failure to achieve good quantitative status</a:t>
            </a:r>
            <a:r>
              <a:rPr lang="en-US" sz="1200" dirty="0"/>
              <a:t> - overview</a:t>
            </a:r>
          </a:p>
          <a:p>
            <a:pPr marL="0" indent="0">
              <a:buNone/>
            </a:pPr>
            <a:endParaRPr lang="en-US" sz="1400" b="1" dirty="0"/>
          </a:p>
          <a:p>
            <a:pPr marL="0" indent="0">
              <a:buNone/>
            </a:pPr>
            <a:r>
              <a:rPr lang="en-US" sz="1400" b="1" dirty="0"/>
              <a:t>Missing</a:t>
            </a:r>
          </a:p>
          <a:p>
            <a:r>
              <a:rPr lang="en-US" sz="1400" dirty="0"/>
              <a:t>Groundwater bodies at risk</a:t>
            </a:r>
          </a:p>
          <a:p>
            <a:r>
              <a:rPr lang="en-US" sz="1400" dirty="0"/>
              <a:t>Methodologies</a:t>
            </a:r>
          </a:p>
          <a:p>
            <a:r>
              <a:rPr lang="en-US" sz="1400" dirty="0"/>
              <a:t>?</a:t>
            </a:r>
          </a:p>
        </p:txBody>
      </p:sp>
      <p:sp>
        <p:nvSpPr>
          <p:cNvPr id="5" name="Tekstfelt 4">
            <a:extLst>
              <a:ext uri="{FF2B5EF4-FFF2-40B4-BE49-F238E27FC236}">
                <a16:creationId xmlns:a16="http://schemas.microsoft.com/office/drawing/2014/main" id="{27B97084-3C1D-46FD-8D6B-B126C4369F13}"/>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41586879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225288" y="0"/>
            <a:ext cx="8232912" cy="543339"/>
          </a:xfrm>
        </p:spPr>
        <p:txBody>
          <a:bodyPr/>
          <a:lstStyle/>
          <a:p>
            <a:r>
              <a:rPr lang="en-US" sz="3000" dirty="0">
                <a:solidFill>
                  <a:schemeClr val="bg1"/>
                </a:solidFill>
              </a:rPr>
              <a:t>Groundwater bodies status: Chemical status I</a:t>
            </a:r>
            <a:endParaRPr lang="da-DK" sz="30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25288" y="1046922"/>
            <a:ext cx="4200175" cy="4863547"/>
          </a:xfrm>
        </p:spPr>
        <p:txBody>
          <a:bodyPr/>
          <a:lstStyle/>
          <a:p>
            <a:pPr marL="0" indent="0">
              <a:buNone/>
            </a:pPr>
            <a:r>
              <a:rPr lang="en-US" sz="1400" b="1" dirty="0">
                <a:solidFill>
                  <a:srgbClr val="0070C0"/>
                </a:solidFill>
              </a:rPr>
              <a:t>Groundwater bodies: Status</a:t>
            </a:r>
          </a:p>
          <a:p>
            <a:r>
              <a:rPr lang="en-US" sz="1200" dirty="0">
                <a:hlinkClick r:id="rId2"/>
              </a:rPr>
              <a:t>Groundwater bodies: Number or Size, by Chemical status</a:t>
            </a:r>
            <a:endParaRPr lang="en-US" sz="1200" dirty="0"/>
          </a:p>
          <a:p>
            <a:r>
              <a:rPr lang="en-US" sz="1200" dirty="0">
                <a:hlinkClick r:id="rId3"/>
              </a:rPr>
              <a:t>Groundwater bodies: Number or Size, by Geological formation and Chemical status</a:t>
            </a:r>
            <a:endParaRPr lang="en-US" sz="1200" dirty="0"/>
          </a:p>
          <a:p>
            <a:pPr marL="0" indent="0">
              <a:buNone/>
            </a:pPr>
            <a:r>
              <a:rPr lang="en-US" sz="1400" b="1" dirty="0">
                <a:solidFill>
                  <a:srgbClr val="00B050"/>
                </a:solidFill>
              </a:rPr>
              <a:t>Groundwater bodies: Quantitative status and chemical status</a:t>
            </a:r>
          </a:p>
          <a:p>
            <a:r>
              <a:rPr lang="en-US" sz="1200" dirty="0">
                <a:hlinkClick r:id="rId4"/>
              </a:rPr>
              <a:t>Groundwater bodies: Quantitative status and chemical status, by geological formation</a:t>
            </a:r>
            <a:endParaRPr lang="en-US" sz="1200" dirty="0"/>
          </a:p>
          <a:p>
            <a:r>
              <a:rPr lang="en-US" sz="1200" dirty="0">
                <a:hlinkClick r:id="rId5"/>
              </a:rPr>
              <a:t>Groundwater bodies: Quantitative status and chemical status, by country</a:t>
            </a:r>
            <a:endParaRPr lang="en-US" sz="1200" dirty="0"/>
          </a:p>
          <a:p>
            <a:r>
              <a:rPr lang="en-US" sz="1200" dirty="0">
                <a:hlinkClick r:id="rId6"/>
              </a:rPr>
              <a:t>Groundwater bodies: Quantitative status and chemical status, by geological formation and country</a:t>
            </a:r>
            <a:endParaRPr lang="en-US" sz="1200" dirty="0"/>
          </a:p>
          <a:p>
            <a:pPr marL="0" indent="0">
              <a:buNone/>
            </a:pPr>
            <a:r>
              <a:rPr lang="en-US" sz="1400" b="1" dirty="0">
                <a:solidFill>
                  <a:srgbClr val="FFC000"/>
                </a:solidFill>
              </a:rPr>
              <a:t>Groundwater bodies: Status maps</a:t>
            </a:r>
          </a:p>
          <a:p>
            <a:r>
              <a:rPr lang="en-US" sz="1200" dirty="0">
                <a:hlinkClick r:id="rId7"/>
              </a:rPr>
              <a:t>Groundwater bodies failing to achieve good status, by RBD</a:t>
            </a:r>
            <a:endParaRPr lang="en-US" sz="1200" dirty="0"/>
          </a:p>
          <a:p>
            <a:r>
              <a:rPr lang="en-US" sz="1200" dirty="0">
                <a:hlinkClick r:id="rId8"/>
              </a:rPr>
              <a:t>Groundwater bodies failing to achieve good status, by country</a:t>
            </a:r>
            <a:endParaRPr lang="en-US" sz="1200" dirty="0"/>
          </a:p>
          <a:p>
            <a:r>
              <a:rPr lang="en-US" sz="1200" dirty="0">
                <a:hlinkClick r:id="rId9"/>
              </a:rPr>
              <a:t>Groundwater bodies failing to achieve good status, by country and RBD</a:t>
            </a:r>
            <a:endParaRPr lang="en-US" sz="1200" dirty="0"/>
          </a:p>
          <a:p>
            <a:pPr marL="0" indent="0">
              <a:buNone/>
            </a:pPr>
            <a:endParaRPr lang="en-US" sz="1200" dirty="0"/>
          </a:p>
          <a:p>
            <a:pPr marL="0" indent="0">
              <a:buNone/>
            </a:pPr>
            <a:endParaRPr lang="en-US" sz="1400" dirty="0"/>
          </a:p>
          <a:p>
            <a:endParaRPr lang="en-US" dirty="0"/>
          </a:p>
          <a:p>
            <a:pPr marL="0" indent="0">
              <a:buNone/>
            </a:pPr>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66137" y="1046922"/>
            <a:ext cx="4352575" cy="5075582"/>
          </a:xfrm>
        </p:spPr>
        <p:txBody>
          <a:bodyPr/>
          <a:lstStyle/>
          <a:p>
            <a:pPr marL="0" indent="0">
              <a:buNone/>
            </a:pPr>
            <a:r>
              <a:rPr lang="en-US" sz="1400" b="1" dirty="0">
                <a:solidFill>
                  <a:srgbClr val="00B050"/>
                </a:solidFill>
              </a:rPr>
              <a:t>Groundwater bodies: Chemical status in the 2nd and 1st RBMP</a:t>
            </a:r>
          </a:p>
          <a:p>
            <a:r>
              <a:rPr lang="en-US" sz="1200" dirty="0">
                <a:hlinkClick r:id="rId10"/>
              </a:rPr>
              <a:t>Groundwater water bodies: Chemical status, by geological formation</a:t>
            </a:r>
            <a:endParaRPr lang="en-US" sz="1200" dirty="0"/>
          </a:p>
          <a:p>
            <a:r>
              <a:rPr lang="en-US" sz="1200" dirty="0">
                <a:hlinkClick r:id="rId11"/>
              </a:rPr>
              <a:t>Groundwater water bodies: Chemical status, by country</a:t>
            </a:r>
            <a:endParaRPr lang="en-US" sz="1200" dirty="0"/>
          </a:p>
          <a:p>
            <a:r>
              <a:rPr lang="en-US" sz="1200" dirty="0">
                <a:hlinkClick r:id="rId12"/>
              </a:rPr>
              <a:t>Groundwater water bodies: Chemical status, by country and geological formation</a:t>
            </a:r>
            <a:endParaRPr lang="en-US" sz="1200" dirty="0"/>
          </a:p>
        </p:txBody>
      </p:sp>
      <p:sp>
        <p:nvSpPr>
          <p:cNvPr id="5" name="Tekstfelt 4">
            <a:extLst>
              <a:ext uri="{FF2B5EF4-FFF2-40B4-BE49-F238E27FC236}">
                <a16:creationId xmlns:a16="http://schemas.microsoft.com/office/drawing/2014/main" id="{44E89F0F-B339-4724-8FDC-117E306168EC}"/>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12375372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225288" y="0"/>
            <a:ext cx="8232912" cy="543339"/>
          </a:xfrm>
        </p:spPr>
        <p:txBody>
          <a:bodyPr/>
          <a:lstStyle/>
          <a:p>
            <a:r>
              <a:rPr lang="en-US" sz="3000" dirty="0">
                <a:solidFill>
                  <a:schemeClr val="bg1"/>
                </a:solidFill>
              </a:rPr>
              <a:t>Groundwater bodies status: Chemical status II</a:t>
            </a:r>
            <a:endParaRPr lang="da-DK" sz="30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25288" y="1046922"/>
            <a:ext cx="4200175" cy="4863547"/>
          </a:xfrm>
        </p:spPr>
        <p:txBody>
          <a:bodyPr/>
          <a:lstStyle/>
          <a:p>
            <a:pPr marL="0" indent="0">
              <a:buNone/>
            </a:pPr>
            <a:r>
              <a:rPr lang="en-US" sz="1400" b="1" dirty="0">
                <a:solidFill>
                  <a:srgbClr val="0070C0"/>
                </a:solidFill>
              </a:rPr>
              <a:t>Groundwater bodies: Status assessment confidence</a:t>
            </a:r>
          </a:p>
          <a:p>
            <a:r>
              <a:rPr lang="en-US" sz="1200" dirty="0">
                <a:hlinkClick r:id="rId2"/>
              </a:rPr>
              <a:t>Groundwater bodies: Chemical status assessment confidence</a:t>
            </a:r>
            <a:endParaRPr lang="en-US" sz="1200" dirty="0"/>
          </a:p>
          <a:p>
            <a:pPr marL="0" indent="0">
              <a:buNone/>
            </a:pPr>
            <a:r>
              <a:rPr lang="en-US" sz="1400" b="1" dirty="0">
                <a:solidFill>
                  <a:srgbClr val="00B050"/>
                </a:solidFill>
              </a:rPr>
              <a:t>Groundwater bodies: Quantitative status and chemical status assessment confidence</a:t>
            </a:r>
          </a:p>
          <a:p>
            <a:r>
              <a:rPr lang="en-US" sz="1200" dirty="0">
                <a:hlinkClick r:id="rId3"/>
              </a:rPr>
              <a:t>Groundwater bodies: Quantitative status and chemical status assessment confidence, by geological formation</a:t>
            </a:r>
            <a:endParaRPr lang="en-US" sz="1200" dirty="0"/>
          </a:p>
          <a:p>
            <a:r>
              <a:rPr lang="en-US" sz="1200" dirty="0">
                <a:hlinkClick r:id="rId4"/>
              </a:rPr>
              <a:t>Groundwater bodies: Quantitative status and chemical status assessment confidence, by country</a:t>
            </a:r>
            <a:endParaRPr lang="en-US" sz="1200" dirty="0"/>
          </a:p>
          <a:p>
            <a:r>
              <a:rPr lang="en-US" sz="1200" dirty="0">
                <a:hlinkClick r:id="rId5"/>
              </a:rPr>
              <a:t>Groundwater bodies: Quantitative status and chemical status assessment confidence, by geological formation and country</a:t>
            </a:r>
            <a:endParaRPr lang="en-US" sz="1200" dirty="0"/>
          </a:p>
          <a:p>
            <a:pPr marL="0" indent="0">
              <a:buNone/>
            </a:pPr>
            <a:endParaRPr lang="en-US" sz="1200" dirty="0"/>
          </a:p>
          <a:p>
            <a:pPr marL="0" indent="0">
              <a:buNone/>
            </a:pPr>
            <a:r>
              <a:rPr lang="en-US" sz="1400" b="1" dirty="0">
                <a:solidFill>
                  <a:srgbClr val="0070C0"/>
                </a:solidFill>
              </a:rPr>
              <a:t>Groundwater bodies: Expected status</a:t>
            </a:r>
          </a:p>
          <a:p>
            <a:r>
              <a:rPr lang="en-US" sz="1200" dirty="0">
                <a:hlinkClick r:id="rId6"/>
              </a:rPr>
              <a:t>Groundwater bodies: Good chemical status expected in 2015</a:t>
            </a:r>
            <a:endParaRPr lang="en-US" sz="1200" dirty="0"/>
          </a:p>
          <a:p>
            <a:r>
              <a:rPr lang="en-US" sz="1200" dirty="0">
                <a:hlinkClick r:id="rId7"/>
              </a:rPr>
              <a:t>Groundwater bodies: Good chemical status expected achievement date</a:t>
            </a:r>
            <a:endParaRPr lang="en-US" sz="1200" dirty="0"/>
          </a:p>
          <a:p>
            <a:pPr marL="0" indent="0">
              <a:buNone/>
            </a:pPr>
            <a:endParaRPr lang="en-US" sz="1400" dirty="0"/>
          </a:p>
          <a:p>
            <a:endParaRPr lang="en-US" dirty="0"/>
          </a:p>
          <a:p>
            <a:pPr marL="0" indent="0">
              <a:buNone/>
            </a:pPr>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66137" y="1046922"/>
            <a:ext cx="4352575" cy="5075582"/>
          </a:xfrm>
        </p:spPr>
        <p:txBody>
          <a:bodyPr/>
          <a:lstStyle/>
          <a:p>
            <a:pPr marL="0" indent="0">
              <a:buNone/>
            </a:pPr>
            <a:r>
              <a:rPr lang="en-US" sz="1400" b="1" dirty="0">
                <a:solidFill>
                  <a:srgbClr val="0070C0"/>
                </a:solidFill>
              </a:rPr>
              <a:t>Groundwater bodies: Reasons for failure</a:t>
            </a:r>
          </a:p>
          <a:p>
            <a:r>
              <a:rPr lang="en-US" sz="1200" dirty="0">
                <a:hlinkClick r:id="rId8"/>
              </a:rPr>
              <a:t>Groundwater bodies: reasons for failure to achieve good chemical status</a:t>
            </a:r>
            <a:endParaRPr lang="en-US" sz="1200" dirty="0"/>
          </a:p>
          <a:p>
            <a:r>
              <a:rPr lang="en-US" sz="1200" dirty="0">
                <a:hlinkClick r:id="rId9"/>
              </a:rPr>
              <a:t>Groundwater bodies: reasons for failure to achieve good chemical status</a:t>
            </a:r>
            <a:r>
              <a:rPr lang="en-US" sz="1200" dirty="0"/>
              <a:t> - overview</a:t>
            </a:r>
          </a:p>
          <a:p>
            <a:pPr marL="0" indent="0">
              <a:buNone/>
            </a:pPr>
            <a:r>
              <a:rPr lang="da-DK" sz="1400" b="1" dirty="0" err="1">
                <a:solidFill>
                  <a:srgbClr val="0070C0"/>
                </a:solidFill>
              </a:rPr>
              <a:t>Groundwater</a:t>
            </a:r>
            <a:r>
              <a:rPr lang="da-DK" sz="1400" b="1" dirty="0">
                <a:solidFill>
                  <a:srgbClr val="0070C0"/>
                </a:solidFill>
              </a:rPr>
              <a:t> </a:t>
            </a:r>
            <a:r>
              <a:rPr lang="da-DK" sz="1400" b="1" dirty="0" err="1">
                <a:solidFill>
                  <a:srgbClr val="0070C0"/>
                </a:solidFill>
              </a:rPr>
              <a:t>bodies</a:t>
            </a:r>
            <a:r>
              <a:rPr lang="da-DK" sz="1400" b="1" dirty="0">
                <a:solidFill>
                  <a:srgbClr val="0070C0"/>
                </a:solidFill>
              </a:rPr>
              <a:t>: </a:t>
            </a:r>
            <a:r>
              <a:rPr lang="da-DK" sz="1400" b="1" dirty="0" err="1">
                <a:solidFill>
                  <a:srgbClr val="0070C0"/>
                </a:solidFill>
              </a:rPr>
              <a:t>Pollutants</a:t>
            </a:r>
            <a:endParaRPr lang="da-DK" sz="1400" b="1" dirty="0">
              <a:solidFill>
                <a:srgbClr val="0070C0"/>
              </a:solidFill>
            </a:endParaRPr>
          </a:p>
          <a:p>
            <a:r>
              <a:rPr lang="da-DK" sz="1200" dirty="0" err="1">
                <a:hlinkClick r:id="rId10"/>
              </a:rPr>
              <a:t>Groundwater</a:t>
            </a:r>
            <a:r>
              <a:rPr lang="da-DK" sz="1200" dirty="0">
                <a:hlinkClick r:id="rId10"/>
              </a:rPr>
              <a:t> </a:t>
            </a:r>
            <a:r>
              <a:rPr lang="da-DK" sz="1200" dirty="0" err="1">
                <a:hlinkClick r:id="rId10"/>
              </a:rPr>
              <a:t>bodies</a:t>
            </a:r>
            <a:r>
              <a:rPr lang="da-DK" sz="1200" dirty="0">
                <a:hlinkClick r:id="rId10"/>
              </a:rPr>
              <a:t>: </a:t>
            </a:r>
            <a:r>
              <a:rPr lang="da-DK" sz="1200" dirty="0" err="1">
                <a:hlinkClick r:id="rId10"/>
              </a:rPr>
              <a:t>Pollutants</a:t>
            </a:r>
            <a:endParaRPr lang="da-DK" sz="1200" dirty="0"/>
          </a:p>
          <a:p>
            <a:r>
              <a:rPr lang="da-DK" sz="1200" dirty="0" err="1">
                <a:hlinkClick r:id="rId11"/>
              </a:rPr>
              <a:t>Groundwater</a:t>
            </a:r>
            <a:r>
              <a:rPr lang="da-DK" sz="1200" dirty="0">
                <a:hlinkClick r:id="rId11"/>
              </a:rPr>
              <a:t> </a:t>
            </a:r>
            <a:r>
              <a:rPr lang="da-DK" sz="1200" dirty="0" err="1">
                <a:hlinkClick r:id="rId11"/>
              </a:rPr>
              <a:t>bodies</a:t>
            </a:r>
            <a:r>
              <a:rPr lang="da-DK" sz="1200" dirty="0">
                <a:hlinkClick r:id="rId11"/>
              </a:rPr>
              <a:t>: </a:t>
            </a:r>
            <a:r>
              <a:rPr lang="da-DK" sz="1200" dirty="0" err="1">
                <a:hlinkClick r:id="rId11"/>
              </a:rPr>
              <a:t>Pollutants</a:t>
            </a:r>
            <a:r>
              <a:rPr lang="da-DK" sz="1200" dirty="0"/>
              <a:t> - Overview</a:t>
            </a:r>
          </a:p>
          <a:p>
            <a:r>
              <a:rPr lang="da-DK" sz="1200" dirty="0" err="1">
                <a:hlinkClick r:id="rId12"/>
              </a:rPr>
              <a:t>Groundwater</a:t>
            </a:r>
            <a:r>
              <a:rPr lang="da-DK" sz="1200" dirty="0">
                <a:hlinkClick r:id="rId12"/>
              </a:rPr>
              <a:t> </a:t>
            </a:r>
            <a:r>
              <a:rPr lang="da-DK" sz="1200" dirty="0" err="1">
                <a:hlinkClick r:id="rId12"/>
              </a:rPr>
              <a:t>bodies</a:t>
            </a:r>
            <a:r>
              <a:rPr lang="da-DK" sz="1200" dirty="0">
                <a:hlinkClick r:id="rId12"/>
              </a:rPr>
              <a:t>: </a:t>
            </a:r>
            <a:r>
              <a:rPr lang="da-DK" sz="1200" dirty="0" err="1">
                <a:hlinkClick r:id="rId12"/>
              </a:rPr>
              <a:t>Pollutants</a:t>
            </a:r>
            <a:r>
              <a:rPr lang="da-DK" sz="1200" dirty="0"/>
              <a:t> - Trend reversal</a:t>
            </a:r>
          </a:p>
          <a:p>
            <a:r>
              <a:rPr lang="da-DK" sz="1200" dirty="0" err="1">
                <a:hlinkClick r:id="rId13"/>
              </a:rPr>
              <a:t>Groundwater</a:t>
            </a:r>
            <a:r>
              <a:rPr lang="da-DK" sz="1200" dirty="0">
                <a:hlinkClick r:id="rId13"/>
              </a:rPr>
              <a:t> </a:t>
            </a:r>
            <a:r>
              <a:rPr lang="da-DK" sz="1200" dirty="0" err="1">
                <a:hlinkClick r:id="rId13"/>
              </a:rPr>
              <a:t>bodies</a:t>
            </a:r>
            <a:r>
              <a:rPr lang="da-DK" sz="1200" dirty="0">
                <a:hlinkClick r:id="rId13"/>
              </a:rPr>
              <a:t>: </a:t>
            </a:r>
            <a:r>
              <a:rPr lang="da-DK" sz="1200" dirty="0" err="1">
                <a:hlinkClick r:id="rId13"/>
              </a:rPr>
              <a:t>Pollutants</a:t>
            </a:r>
            <a:r>
              <a:rPr lang="da-DK" sz="1200" dirty="0"/>
              <a:t> - </a:t>
            </a:r>
            <a:r>
              <a:rPr lang="da-DK" sz="1200" dirty="0" err="1"/>
              <a:t>Upward</a:t>
            </a:r>
            <a:r>
              <a:rPr lang="da-DK" sz="1200" dirty="0"/>
              <a:t> trend</a:t>
            </a:r>
          </a:p>
          <a:p>
            <a:r>
              <a:rPr lang="da-DK" sz="1200" dirty="0" err="1">
                <a:hlinkClick r:id="rId14"/>
              </a:rPr>
              <a:t>Groundwater</a:t>
            </a:r>
            <a:r>
              <a:rPr lang="da-DK" sz="1200" dirty="0">
                <a:hlinkClick r:id="rId14"/>
              </a:rPr>
              <a:t> </a:t>
            </a:r>
            <a:r>
              <a:rPr lang="da-DK" sz="1200" dirty="0" err="1">
                <a:hlinkClick r:id="rId14"/>
              </a:rPr>
              <a:t>bodies</a:t>
            </a:r>
            <a:r>
              <a:rPr lang="da-DK" sz="1200" dirty="0">
                <a:hlinkClick r:id="rId14"/>
              </a:rPr>
              <a:t>: </a:t>
            </a:r>
            <a:r>
              <a:rPr lang="da-DK" sz="1200" dirty="0" err="1">
                <a:hlinkClick r:id="rId14"/>
              </a:rPr>
              <a:t>Pollutants</a:t>
            </a:r>
            <a:r>
              <a:rPr lang="da-DK" sz="1200" dirty="0"/>
              <a:t> - </a:t>
            </a:r>
            <a:r>
              <a:rPr lang="da-DK" sz="1200" dirty="0" err="1"/>
              <a:t>other</a:t>
            </a:r>
            <a:r>
              <a:rPr lang="da-DK" sz="1200" dirty="0"/>
              <a:t> </a:t>
            </a:r>
            <a:r>
              <a:rPr lang="da-DK" sz="1200" dirty="0" err="1"/>
              <a:t>pollutants</a:t>
            </a:r>
            <a:endParaRPr lang="da-DK" sz="1200" dirty="0"/>
          </a:p>
        </p:txBody>
      </p:sp>
      <p:sp>
        <p:nvSpPr>
          <p:cNvPr id="5" name="Tekstfelt 4">
            <a:extLst>
              <a:ext uri="{FF2B5EF4-FFF2-40B4-BE49-F238E27FC236}">
                <a16:creationId xmlns:a16="http://schemas.microsoft.com/office/drawing/2014/main" id="{1DEC1895-BFB5-472D-9C84-C02D79887727}"/>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6779626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6FC6-BDAA-4131-A6CF-C6519BE2E996}"/>
              </a:ext>
            </a:extLst>
          </p:cNvPr>
          <p:cNvSpPr>
            <a:spLocks noGrp="1"/>
          </p:cNvSpPr>
          <p:nvPr>
            <p:ph type="title"/>
          </p:nvPr>
        </p:nvSpPr>
        <p:spPr>
          <a:xfrm>
            <a:off x="225288" y="0"/>
            <a:ext cx="8232912" cy="543339"/>
          </a:xfrm>
        </p:spPr>
        <p:txBody>
          <a:bodyPr/>
          <a:lstStyle/>
          <a:p>
            <a:r>
              <a:rPr lang="en-US" sz="3200" dirty="0">
                <a:solidFill>
                  <a:schemeClr val="bg1"/>
                </a:solidFill>
              </a:rPr>
              <a:t>Groundwater bodies: Pressures and impacts</a:t>
            </a:r>
            <a:endParaRPr lang="da-DK" sz="3200" dirty="0">
              <a:solidFill>
                <a:schemeClr val="bg1"/>
              </a:solidFill>
            </a:endParaRPr>
          </a:p>
        </p:txBody>
      </p:sp>
      <p:sp>
        <p:nvSpPr>
          <p:cNvPr id="3" name="Pladsholder til indhold 2">
            <a:extLst>
              <a:ext uri="{FF2B5EF4-FFF2-40B4-BE49-F238E27FC236}">
                <a16:creationId xmlns:a16="http://schemas.microsoft.com/office/drawing/2014/main" id="{468DB324-65BE-47C6-9BFE-897599465E83}"/>
              </a:ext>
            </a:extLst>
          </p:cNvPr>
          <p:cNvSpPr>
            <a:spLocks noGrp="1"/>
          </p:cNvSpPr>
          <p:nvPr>
            <p:ph sz="half" idx="1"/>
          </p:nvPr>
        </p:nvSpPr>
        <p:spPr>
          <a:xfrm>
            <a:off x="225288" y="1046922"/>
            <a:ext cx="4200175" cy="4863547"/>
          </a:xfrm>
        </p:spPr>
        <p:txBody>
          <a:bodyPr/>
          <a:lstStyle/>
          <a:p>
            <a:pPr marL="0" indent="0">
              <a:buNone/>
            </a:pPr>
            <a:r>
              <a:rPr lang="en-US" sz="1400" b="1" dirty="0">
                <a:solidFill>
                  <a:srgbClr val="0070C0"/>
                </a:solidFill>
              </a:rPr>
              <a:t>Groundwater bodies: Pressures and impacts</a:t>
            </a:r>
          </a:p>
          <a:p>
            <a:r>
              <a:rPr lang="en-US" sz="1200" dirty="0">
                <a:hlinkClick r:id="rId2"/>
              </a:rPr>
              <a:t>Groundwater bodies: Significant pressures</a:t>
            </a:r>
            <a:r>
              <a:rPr lang="en-US" sz="1200" dirty="0"/>
              <a:t> - Overview</a:t>
            </a:r>
          </a:p>
          <a:p>
            <a:r>
              <a:rPr lang="en-US" sz="1200" dirty="0">
                <a:hlinkClick r:id="rId3"/>
              </a:rPr>
              <a:t>Groundwater bodies: Significant impacts</a:t>
            </a:r>
            <a:r>
              <a:rPr lang="en-US" sz="1200" dirty="0"/>
              <a:t> - Overview</a:t>
            </a:r>
          </a:p>
          <a:p>
            <a:r>
              <a:rPr lang="en-US" sz="1200" dirty="0">
                <a:hlinkClick r:id="rId4"/>
              </a:rPr>
              <a:t>Groundwater bodies: Significant pressures</a:t>
            </a:r>
            <a:endParaRPr lang="en-US" sz="1200" dirty="0"/>
          </a:p>
          <a:p>
            <a:r>
              <a:rPr lang="en-US" sz="1200" dirty="0">
                <a:hlinkClick r:id="rId5"/>
              </a:rPr>
              <a:t>Groundwater bodies: Significant impacts</a:t>
            </a:r>
            <a:endParaRPr lang="en-US" sz="1200" dirty="0"/>
          </a:p>
          <a:p>
            <a:r>
              <a:rPr lang="en-US" sz="1200" dirty="0">
                <a:hlinkClick r:id="rId6"/>
              </a:rPr>
              <a:t>Groundwater bodies: Significant pressures reported as 'Other'</a:t>
            </a:r>
            <a:endParaRPr lang="en-US" sz="1200" dirty="0"/>
          </a:p>
          <a:p>
            <a:r>
              <a:rPr lang="en-US" sz="1200" dirty="0">
                <a:hlinkClick r:id="rId7"/>
              </a:rPr>
              <a:t>Groundwater bodies: Significant impacts reported as 'Other’</a:t>
            </a:r>
            <a:endParaRPr lang="en-US" sz="1200" dirty="0"/>
          </a:p>
          <a:p>
            <a:pPr marL="0" indent="0">
              <a:buNone/>
            </a:pPr>
            <a:endParaRPr lang="en-US" sz="1200" dirty="0"/>
          </a:p>
          <a:p>
            <a:pPr marL="0" indent="0">
              <a:buNone/>
            </a:pPr>
            <a:r>
              <a:rPr lang="en-US" sz="1400" b="1" dirty="0">
                <a:solidFill>
                  <a:srgbClr val="00B050"/>
                </a:solidFill>
              </a:rPr>
              <a:t>Groundwater bodies: Pressures and impacts</a:t>
            </a:r>
          </a:p>
          <a:p>
            <a:r>
              <a:rPr lang="en-US" sz="1200" dirty="0">
                <a:hlinkClick r:id="rId8"/>
              </a:rPr>
              <a:t>Groundwater bodies: Significant pressures</a:t>
            </a:r>
            <a:r>
              <a:rPr lang="en-US" sz="1200" dirty="0"/>
              <a:t> - Chart</a:t>
            </a:r>
          </a:p>
          <a:p>
            <a:r>
              <a:rPr lang="en-US" sz="1200" dirty="0">
                <a:hlinkClick r:id="rId9"/>
              </a:rPr>
              <a:t>Groundwater bodies: Significant impacts</a:t>
            </a:r>
            <a:r>
              <a:rPr lang="en-US" sz="1200" dirty="0"/>
              <a:t> - Chart</a:t>
            </a:r>
          </a:p>
          <a:p>
            <a:pPr marL="0" indent="0">
              <a:buNone/>
            </a:pPr>
            <a:endParaRPr lang="en-US" dirty="0"/>
          </a:p>
          <a:p>
            <a:endParaRPr lang="en-US" dirty="0"/>
          </a:p>
          <a:p>
            <a:pPr marL="0" indent="0">
              <a:buNone/>
            </a:pPr>
            <a:endParaRPr lang="en-US" sz="1200" dirty="0"/>
          </a:p>
        </p:txBody>
      </p:sp>
      <p:sp>
        <p:nvSpPr>
          <p:cNvPr id="4" name="Pladsholder til indhold 3">
            <a:extLst>
              <a:ext uri="{FF2B5EF4-FFF2-40B4-BE49-F238E27FC236}">
                <a16:creationId xmlns:a16="http://schemas.microsoft.com/office/drawing/2014/main" id="{E41E6936-FD90-453C-8865-16960260B2EE}"/>
              </a:ext>
            </a:extLst>
          </p:cNvPr>
          <p:cNvSpPr>
            <a:spLocks noGrp="1"/>
          </p:cNvSpPr>
          <p:nvPr>
            <p:ph sz="half" idx="2"/>
          </p:nvPr>
        </p:nvSpPr>
        <p:spPr>
          <a:xfrm>
            <a:off x="4566137" y="1046922"/>
            <a:ext cx="4352575" cy="5075582"/>
          </a:xfrm>
        </p:spPr>
        <p:txBody>
          <a:bodyPr/>
          <a:lstStyle/>
          <a:p>
            <a:pPr marL="0" indent="0">
              <a:buNone/>
            </a:pPr>
            <a:r>
              <a:rPr lang="en-US" sz="1400" b="1" dirty="0"/>
              <a:t>Missing</a:t>
            </a:r>
          </a:p>
          <a:p>
            <a:r>
              <a:rPr lang="en-US" sz="1400" b="1" dirty="0">
                <a:solidFill>
                  <a:srgbClr val="00B050"/>
                </a:solidFill>
              </a:rPr>
              <a:t>Groundwater bodies: Number of different pressures</a:t>
            </a:r>
          </a:p>
          <a:p>
            <a:pPr marL="0" indent="0">
              <a:buNone/>
            </a:pPr>
            <a:endParaRPr lang="en-US" sz="1400" b="1" dirty="0">
              <a:solidFill>
                <a:srgbClr val="00B050"/>
              </a:solidFill>
            </a:endParaRPr>
          </a:p>
          <a:p>
            <a:r>
              <a:rPr lang="en-US" sz="1400" b="1" dirty="0">
                <a:solidFill>
                  <a:srgbClr val="FFC000"/>
                </a:solidFill>
              </a:rPr>
              <a:t>Maps pressures and impacts</a:t>
            </a:r>
          </a:p>
          <a:p>
            <a:r>
              <a:rPr lang="en-US" sz="1400" b="1" dirty="0">
                <a:solidFill>
                  <a:srgbClr val="7030A0"/>
                </a:solidFill>
              </a:rPr>
              <a:t>Methodologies</a:t>
            </a:r>
          </a:p>
        </p:txBody>
      </p:sp>
      <p:sp>
        <p:nvSpPr>
          <p:cNvPr id="5" name="Tekstfelt 4">
            <a:extLst>
              <a:ext uri="{FF2B5EF4-FFF2-40B4-BE49-F238E27FC236}">
                <a16:creationId xmlns:a16="http://schemas.microsoft.com/office/drawing/2014/main" id="{8CEDCB06-10C6-4143-B874-400039EC9935}"/>
              </a:ext>
            </a:extLst>
          </p:cNvPr>
          <p:cNvSpPr txBox="1"/>
          <p:nvPr/>
        </p:nvSpPr>
        <p:spPr>
          <a:xfrm>
            <a:off x="4492487" y="5579502"/>
            <a:ext cx="4532243" cy="307777"/>
          </a:xfrm>
          <a:prstGeom prst="rect">
            <a:avLst/>
          </a:prstGeom>
          <a:noFill/>
        </p:spPr>
        <p:txBody>
          <a:bodyPr wrap="square" rtlCol="0">
            <a:spAutoFit/>
          </a:bodyPr>
          <a:lstStyle/>
          <a:p>
            <a:r>
              <a:rPr lang="da-DK" sz="1400" b="1" dirty="0">
                <a:solidFill>
                  <a:srgbClr val="0070C0"/>
                </a:solidFill>
              </a:rPr>
              <a:t>Blue: </a:t>
            </a:r>
            <a:r>
              <a:rPr lang="da-DK" sz="1400" b="1" dirty="0" err="1">
                <a:solidFill>
                  <a:srgbClr val="0070C0"/>
                </a:solidFill>
              </a:rPr>
              <a:t>Tables</a:t>
            </a:r>
            <a:r>
              <a:rPr lang="da-DK" sz="1400" b="1" dirty="0"/>
              <a:t>; </a:t>
            </a:r>
            <a:r>
              <a:rPr lang="da-DK" sz="1400" b="1" dirty="0">
                <a:solidFill>
                  <a:srgbClr val="00B050"/>
                </a:solidFill>
              </a:rPr>
              <a:t>Green: Graphs</a:t>
            </a:r>
            <a:r>
              <a:rPr lang="da-DK" sz="1400" b="1" dirty="0"/>
              <a:t>; </a:t>
            </a:r>
            <a:r>
              <a:rPr lang="da-DK" sz="1400" b="1" dirty="0">
                <a:solidFill>
                  <a:srgbClr val="FFC000"/>
                </a:solidFill>
              </a:rPr>
              <a:t>Orange: Maps</a:t>
            </a:r>
          </a:p>
        </p:txBody>
      </p:sp>
    </p:spTree>
    <p:extLst>
      <p:ext uri="{BB962C8B-B14F-4D97-AF65-F5344CB8AC3E}">
        <p14:creationId xmlns:p14="http://schemas.microsoft.com/office/powerpoint/2010/main" val="9149372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488701-33F6-4383-ABEE-881CEC30B5D0}"/>
              </a:ext>
            </a:extLst>
          </p:cNvPr>
          <p:cNvSpPr>
            <a:spLocks noGrp="1"/>
          </p:cNvSpPr>
          <p:nvPr>
            <p:ph type="title"/>
          </p:nvPr>
        </p:nvSpPr>
        <p:spPr>
          <a:xfrm>
            <a:off x="576227" y="142876"/>
            <a:ext cx="7920274" cy="579694"/>
          </a:xfrm>
        </p:spPr>
        <p:txBody>
          <a:bodyPr/>
          <a:lstStyle/>
          <a:p>
            <a:r>
              <a:rPr lang="en-GB"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European waters - assessment of status and pressures 2018</a:t>
            </a:r>
            <a:endParaRPr lang="en-US"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C476B73-4F90-44AD-9164-4CB512F9932C}"/>
              </a:ext>
            </a:extLst>
          </p:cNvPr>
          <p:cNvSpPr>
            <a:spLocks noGrp="1"/>
          </p:cNvSpPr>
          <p:nvPr>
            <p:ph idx="1"/>
          </p:nvPr>
        </p:nvSpPr>
        <p:spPr>
          <a:xfrm>
            <a:off x="476094" y="1003552"/>
            <a:ext cx="5354708" cy="2221937"/>
          </a:xfrm>
        </p:spPr>
        <p:txBody>
          <a:bodyPr/>
          <a:lstStyle/>
          <a:p>
            <a:pPr marL="0" indent="0">
              <a:buNone/>
            </a:pPr>
            <a:r>
              <a:rPr lang="en-US" sz="2000" b="1" dirty="0">
                <a:latin typeface="Calibri" panose="020F0502020204030204" pitchFamily="34" charset="0"/>
                <a:cs typeface="Calibri" panose="020F0502020204030204" pitchFamily="34" charset="0"/>
              </a:rPr>
              <a:t>The report aims to present results </a:t>
            </a:r>
            <a:r>
              <a:rPr lang="en-US" sz="2000" dirty="0">
                <a:latin typeface="Calibri" panose="020F0502020204030204" pitchFamily="34" charset="0"/>
                <a:cs typeface="Calibri" panose="020F0502020204030204" pitchFamily="34" charset="0"/>
              </a:rPr>
              <a:t>on:</a:t>
            </a:r>
          </a:p>
          <a:p>
            <a:r>
              <a:rPr lang="en-GB" sz="2000" dirty="0">
                <a:latin typeface="Calibri" panose="020F0502020204030204" pitchFamily="34" charset="0"/>
                <a:cs typeface="Calibri" panose="020F0502020204030204" pitchFamily="34" charset="0"/>
              </a:rPr>
              <a:t>the status of EU waters, based on the second River Basin Management Plans (RBMPs);</a:t>
            </a:r>
          </a:p>
          <a:p>
            <a:r>
              <a:rPr lang="en-GB" sz="2000" dirty="0">
                <a:latin typeface="Calibri" panose="020F0502020204030204" pitchFamily="34" charset="0"/>
                <a:cs typeface="Calibri" panose="020F0502020204030204" pitchFamily="34" charset="0"/>
              </a:rPr>
              <a:t>the pressures that are causing less than good status;</a:t>
            </a:r>
          </a:p>
          <a:p>
            <a:r>
              <a:rPr lang="en-GB" sz="2000" dirty="0">
                <a:latin typeface="Calibri" panose="020F0502020204030204" pitchFamily="34" charset="0"/>
                <a:cs typeface="Calibri" panose="020F0502020204030204" pitchFamily="34" charset="0"/>
              </a:rPr>
              <a:t>the progress that was achieved during the first RBMP cycle (2010-2015).</a:t>
            </a:r>
            <a:endParaRPr lang="en-GB" sz="2000" b="1" dirty="0">
              <a:solidFill>
                <a:srgbClr val="0070C0"/>
              </a:solidFill>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28C92E7-F085-4761-8348-BF9E3755189D}"/>
              </a:ext>
            </a:extLst>
          </p:cNvPr>
          <p:cNvPicPr>
            <a:picLocks noChangeAspect="1"/>
          </p:cNvPicPr>
          <p:nvPr/>
        </p:nvPicPr>
        <p:blipFill>
          <a:blip r:embed="rId2"/>
          <a:stretch>
            <a:fillRect/>
          </a:stretch>
        </p:blipFill>
        <p:spPr>
          <a:xfrm>
            <a:off x="6243168" y="3589703"/>
            <a:ext cx="827170" cy="2249017"/>
          </a:xfrm>
          <a:prstGeom prst="rect">
            <a:avLst/>
          </a:prstGeom>
        </p:spPr>
      </p:pic>
      <p:pic>
        <p:nvPicPr>
          <p:cNvPr id="7" name="Picture 6">
            <a:extLst>
              <a:ext uri="{FF2B5EF4-FFF2-40B4-BE49-F238E27FC236}">
                <a16:creationId xmlns:a16="http://schemas.microsoft.com/office/drawing/2014/main" id="{0A1F8D38-D715-496F-9C08-2E9A9AF76058}"/>
              </a:ext>
            </a:extLst>
          </p:cNvPr>
          <p:cNvPicPr>
            <a:picLocks noChangeAspect="1"/>
          </p:cNvPicPr>
          <p:nvPr/>
        </p:nvPicPr>
        <p:blipFill>
          <a:blip r:embed="rId3"/>
          <a:stretch>
            <a:fillRect/>
          </a:stretch>
        </p:blipFill>
        <p:spPr>
          <a:xfrm>
            <a:off x="7423852" y="3589703"/>
            <a:ext cx="801216" cy="2265596"/>
          </a:xfrm>
          <a:prstGeom prst="rect">
            <a:avLst/>
          </a:prstGeom>
        </p:spPr>
      </p:pic>
      <p:sp>
        <p:nvSpPr>
          <p:cNvPr id="8" name="TextBox 7">
            <a:extLst>
              <a:ext uri="{FF2B5EF4-FFF2-40B4-BE49-F238E27FC236}">
                <a16:creationId xmlns:a16="http://schemas.microsoft.com/office/drawing/2014/main" id="{3F97845E-EEB6-4F07-998F-EFCBC3E6E798}"/>
              </a:ext>
            </a:extLst>
          </p:cNvPr>
          <p:cNvSpPr txBox="1"/>
          <p:nvPr/>
        </p:nvSpPr>
        <p:spPr>
          <a:xfrm>
            <a:off x="5942505" y="5838720"/>
            <a:ext cx="2962694" cy="276999"/>
          </a:xfrm>
          <a:prstGeom prst="rect">
            <a:avLst/>
          </a:prstGeom>
          <a:noFill/>
        </p:spPr>
        <p:txBody>
          <a:bodyPr wrap="square" rtlCol="0">
            <a:spAutoFit/>
          </a:bodyPr>
          <a:lstStyle/>
          <a:p>
            <a:r>
              <a:rPr lang="nb-NO" sz="1200" dirty="0" err="1"/>
              <a:t>Ecological</a:t>
            </a:r>
            <a:r>
              <a:rPr lang="nb-NO" sz="1200" dirty="0"/>
              <a:t> status    Chemical status</a:t>
            </a:r>
          </a:p>
        </p:txBody>
      </p:sp>
      <p:sp>
        <p:nvSpPr>
          <p:cNvPr id="3" name="TextBox 2">
            <a:extLst>
              <a:ext uri="{FF2B5EF4-FFF2-40B4-BE49-F238E27FC236}">
                <a16:creationId xmlns:a16="http://schemas.microsoft.com/office/drawing/2014/main" id="{5D41D4B8-86F5-41ED-A17F-7C2F97953006}"/>
              </a:ext>
            </a:extLst>
          </p:cNvPr>
          <p:cNvSpPr txBox="1"/>
          <p:nvPr/>
        </p:nvSpPr>
        <p:spPr>
          <a:xfrm>
            <a:off x="667370" y="3529108"/>
            <a:ext cx="4577205" cy="1631216"/>
          </a:xfrm>
          <a:prstGeom prst="rect">
            <a:avLst/>
          </a:prstGeom>
          <a:noFill/>
        </p:spPr>
        <p:txBody>
          <a:bodyPr wrap="square" rtlCol="0">
            <a:spAutoFit/>
          </a:bodyPr>
          <a:lstStyle/>
          <a:p>
            <a:r>
              <a:rPr lang="en-GB" sz="2000" b="1" dirty="0">
                <a:solidFill>
                  <a:srgbClr val="0070C0"/>
                </a:solidFill>
                <a:latin typeface="Calibri" panose="020F0502020204030204" pitchFamily="34" charset="0"/>
                <a:cs typeface="Calibri" panose="020F0502020204030204" pitchFamily="34" charset="0"/>
              </a:rPr>
              <a:t>The report presents key results, while more detailed results are presented in an interactive tool in WISE-Freshwater (</a:t>
            </a:r>
            <a:r>
              <a:rPr lang="en-GB" sz="2000" b="1" dirty="0" err="1">
                <a:solidFill>
                  <a:srgbClr val="0070C0"/>
                </a:solidFill>
                <a:latin typeface="Calibri" panose="020F0502020204030204" pitchFamily="34" charset="0"/>
                <a:cs typeface="Calibri" panose="020F0502020204030204" pitchFamily="34" charset="0"/>
              </a:rPr>
              <a:t>incl</a:t>
            </a:r>
            <a:r>
              <a:rPr lang="en-GB" sz="2000" b="1" dirty="0">
                <a:solidFill>
                  <a:srgbClr val="0070C0"/>
                </a:solidFill>
                <a:latin typeface="Calibri" panose="020F0502020204030204" pitchFamily="34" charset="0"/>
                <a:cs typeface="Calibri" panose="020F0502020204030204" pitchFamily="34" charset="0"/>
              </a:rPr>
              <a:t> also the transitional and coastal waters).</a:t>
            </a:r>
            <a:r>
              <a:rPr lang="en-GB" sz="2000" dirty="0">
                <a:solidFill>
                  <a:srgbClr val="0070C0"/>
                </a:solidFill>
                <a:latin typeface="Calibri" panose="020F0502020204030204" pitchFamily="34" charset="0"/>
                <a:cs typeface="Calibri" panose="020F0502020204030204" pitchFamily="34" charset="0"/>
              </a:rPr>
              <a:t> </a:t>
            </a:r>
            <a:endParaRPr lang="en-GB" sz="2000" i="1" dirty="0">
              <a:solidFill>
                <a:srgbClr val="0070C0"/>
              </a:solidFill>
              <a:latin typeface="Calibri" panose="020F0502020204030204" pitchFamily="34" charset="0"/>
              <a:cs typeface="Calibri" panose="020F0502020204030204" pitchFamily="34" charset="0"/>
            </a:endParaRPr>
          </a:p>
          <a:p>
            <a:endParaRPr lang="nb-NO" sz="2000" dirty="0"/>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43168" y="722570"/>
            <a:ext cx="1981900" cy="2804158"/>
          </a:xfrm>
          <a:prstGeom prst="rect">
            <a:avLst/>
          </a:prstGeom>
          <a:ln>
            <a:solidFill>
              <a:schemeClr val="tx1"/>
            </a:solidFill>
          </a:ln>
        </p:spPr>
      </p:pic>
    </p:spTree>
    <p:extLst>
      <p:ext uri="{BB962C8B-B14F-4D97-AF65-F5344CB8AC3E}">
        <p14:creationId xmlns:p14="http://schemas.microsoft.com/office/powerpoint/2010/main" val="16121976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412" y="101591"/>
            <a:ext cx="4320000" cy="2990770"/>
          </a:xfrm>
          <a:prstGeom prst="rect">
            <a:avLst/>
          </a:prstGeom>
        </p:spPr>
      </p:pic>
      <p:pic>
        <p:nvPicPr>
          <p:cNvPr id="5" name="Picture 4"/>
          <p:cNvPicPr>
            <a:picLocks noChangeAspect="1"/>
          </p:cNvPicPr>
          <p:nvPr/>
        </p:nvPicPr>
        <p:blipFill>
          <a:blip r:embed="rId3"/>
          <a:stretch>
            <a:fillRect/>
          </a:stretch>
        </p:blipFill>
        <p:spPr>
          <a:xfrm>
            <a:off x="108412" y="3177291"/>
            <a:ext cx="4320000" cy="2990768"/>
          </a:xfrm>
          <a:prstGeom prst="rect">
            <a:avLst/>
          </a:prstGeom>
        </p:spPr>
      </p:pic>
      <p:pic>
        <p:nvPicPr>
          <p:cNvPr id="6" name="Picture 5"/>
          <p:cNvPicPr>
            <a:picLocks noChangeAspect="1"/>
          </p:cNvPicPr>
          <p:nvPr/>
        </p:nvPicPr>
        <p:blipFill>
          <a:blip r:embed="rId4"/>
          <a:stretch>
            <a:fillRect/>
          </a:stretch>
        </p:blipFill>
        <p:spPr>
          <a:xfrm>
            <a:off x="4677794" y="101591"/>
            <a:ext cx="4320000" cy="2990770"/>
          </a:xfrm>
          <a:prstGeom prst="rect">
            <a:avLst/>
          </a:prstGeom>
        </p:spPr>
      </p:pic>
      <p:pic>
        <p:nvPicPr>
          <p:cNvPr id="7" name="Picture 6"/>
          <p:cNvPicPr>
            <a:picLocks noChangeAspect="1"/>
          </p:cNvPicPr>
          <p:nvPr/>
        </p:nvPicPr>
        <p:blipFill>
          <a:blip r:embed="rId5"/>
          <a:stretch>
            <a:fillRect/>
          </a:stretch>
        </p:blipFill>
        <p:spPr>
          <a:xfrm>
            <a:off x="4677794" y="3177291"/>
            <a:ext cx="4320000" cy="2990770"/>
          </a:xfrm>
          <a:prstGeom prst="rect">
            <a:avLst/>
          </a:prstGeom>
        </p:spPr>
      </p:pic>
    </p:spTree>
    <p:extLst>
      <p:ext uri="{BB962C8B-B14F-4D97-AF65-F5344CB8AC3E}">
        <p14:creationId xmlns:p14="http://schemas.microsoft.com/office/powerpoint/2010/main" val="10989849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6005A2C-989A-44E2-BB7B-8DAF99EFA8F8}"/>
              </a:ext>
            </a:extLst>
          </p:cNvPr>
          <p:cNvSpPr>
            <a:spLocks noGrp="1"/>
          </p:cNvSpPr>
          <p:nvPr>
            <p:ph type="title"/>
          </p:nvPr>
        </p:nvSpPr>
        <p:spPr>
          <a:xfrm>
            <a:off x="448056" y="127390"/>
            <a:ext cx="8229600" cy="1143000"/>
          </a:xfrm>
        </p:spPr>
        <p:txBody>
          <a:bodyPr/>
          <a:lstStyle/>
          <a:p>
            <a:r>
              <a:rPr lang="da-DK" sz="3200" dirty="0">
                <a:solidFill>
                  <a:srgbClr val="0070C0"/>
                </a:solidFill>
                <a:latin typeface="Calibri" panose="020F0502020204030204" pitchFamily="34" charset="0"/>
                <a:cs typeface="Calibri" panose="020F0502020204030204" pitchFamily="34" charset="0"/>
              </a:rPr>
              <a:t>WISE-</a:t>
            </a:r>
            <a:r>
              <a:rPr lang="da-DK" sz="3200" dirty="0" err="1">
                <a:solidFill>
                  <a:srgbClr val="0070C0"/>
                </a:solidFill>
                <a:latin typeface="Calibri" panose="020F0502020204030204" pitchFamily="34" charset="0"/>
                <a:cs typeface="Calibri" panose="020F0502020204030204" pitchFamily="34" charset="0"/>
              </a:rPr>
              <a:t>Freshwater</a:t>
            </a:r>
            <a:r>
              <a:rPr lang="da-DK" sz="3200">
                <a:solidFill>
                  <a:srgbClr val="0070C0"/>
                </a:solidFill>
                <a:latin typeface="Calibri" panose="020F0502020204030204" pitchFamily="34" charset="0"/>
                <a:cs typeface="Calibri" panose="020F0502020204030204" pitchFamily="34" charset="0"/>
              </a:rPr>
              <a:t> WFD visualisation</a:t>
            </a:r>
            <a:r>
              <a:rPr lang="da-DK" sz="3200" dirty="0">
                <a:solidFill>
                  <a:srgbClr val="0070C0"/>
                </a:solidFill>
                <a:latin typeface="Calibri" panose="020F0502020204030204" pitchFamily="34" charset="0"/>
                <a:cs typeface="Calibri" panose="020F0502020204030204" pitchFamily="34" charset="0"/>
              </a:rPr>
              <a:t> </a:t>
            </a:r>
            <a:r>
              <a:rPr lang="da-DK" sz="3200" dirty="0" err="1">
                <a:solidFill>
                  <a:srgbClr val="0070C0"/>
                </a:solidFill>
                <a:latin typeface="Calibri" panose="020F0502020204030204" pitchFamily="34" charset="0"/>
                <a:cs typeface="Calibri" panose="020F0502020204030204" pitchFamily="34" charset="0"/>
              </a:rPr>
              <a:t>tool</a:t>
            </a:r>
            <a:endParaRPr lang="da-DK" sz="3200" dirty="0">
              <a:solidFill>
                <a:srgbClr val="0070C0"/>
              </a:solidFill>
              <a:latin typeface="Calibri" panose="020F0502020204030204" pitchFamily="34" charset="0"/>
              <a:cs typeface="Calibri" panose="020F0502020204030204" pitchFamily="34" charset="0"/>
            </a:endParaRPr>
          </a:p>
        </p:txBody>
      </p:sp>
      <p:sp>
        <p:nvSpPr>
          <p:cNvPr id="5" name="Rutediagram: Magnetpladelager 4">
            <a:extLst>
              <a:ext uri="{FF2B5EF4-FFF2-40B4-BE49-F238E27FC236}">
                <a16:creationId xmlns:a16="http://schemas.microsoft.com/office/drawing/2014/main" id="{B5959DF4-4083-477E-8A04-1E41F6FBF417}"/>
              </a:ext>
            </a:extLst>
          </p:cNvPr>
          <p:cNvSpPr/>
          <p:nvPr/>
        </p:nvSpPr>
        <p:spPr bwMode="auto">
          <a:xfrm>
            <a:off x="1854534" y="1647860"/>
            <a:ext cx="1080000" cy="1692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dirty="0">
                <a:ln>
                  <a:noFill/>
                </a:ln>
                <a:solidFill>
                  <a:srgbClr val="00007E"/>
                </a:solidFill>
                <a:effectLst/>
                <a:uLnTx/>
                <a:uFillTx/>
                <a:latin typeface="Verdana" pitchFamily="34" charset="0"/>
                <a:ea typeface="+mn-ea"/>
                <a:cs typeface="+mn-cs"/>
              </a:rPr>
              <a:t>WFD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dirty="0">
                <a:ln>
                  <a:noFill/>
                </a:ln>
                <a:solidFill>
                  <a:srgbClr val="00007E"/>
                </a:solidFill>
                <a:effectLst/>
                <a:uLnTx/>
                <a:uFillTx/>
                <a:latin typeface="Verdana" pitchFamily="34" charset="0"/>
                <a:ea typeface="+mn-ea"/>
                <a:cs typeface="+mn-cs"/>
              </a:rPr>
              <a:t>2nd </a:t>
            </a:r>
            <a:r>
              <a:rPr kumimoji="0" lang="da-DK" sz="1600" b="1" i="0" u="none" strike="noStrike" kern="1200" cap="none" spc="0" normalizeH="0" baseline="0" noProof="0" dirty="0" err="1">
                <a:ln>
                  <a:noFill/>
                </a:ln>
                <a:solidFill>
                  <a:srgbClr val="00007E"/>
                </a:solidFill>
                <a:effectLst/>
                <a:uLnTx/>
                <a:uFillTx/>
                <a:latin typeface="Verdana" pitchFamily="34" charset="0"/>
                <a:ea typeface="+mn-ea"/>
                <a:cs typeface="+mn-cs"/>
              </a:rPr>
              <a:t>RBMPs</a:t>
            </a:r>
            <a:endParaRPr kumimoji="0" lang="da-DK" sz="1600" b="1" i="0" u="none" strike="noStrike" kern="1200" cap="none" spc="0" normalizeH="0" baseline="0" noProof="0" dirty="0">
              <a:ln>
                <a:noFill/>
              </a:ln>
              <a:solidFill>
                <a:srgbClr val="00007E"/>
              </a:solidFill>
              <a:effectLst/>
              <a:uLnTx/>
              <a:uFillTx/>
              <a:latin typeface="Verdana" pitchFamily="34" charset="0"/>
              <a:ea typeface="+mn-ea"/>
              <a:cs typeface="+mn-cs"/>
            </a:endParaRPr>
          </a:p>
        </p:txBody>
      </p:sp>
      <p:sp>
        <p:nvSpPr>
          <p:cNvPr id="6" name="Rutediagram: Magnetpladelager 5">
            <a:extLst>
              <a:ext uri="{FF2B5EF4-FFF2-40B4-BE49-F238E27FC236}">
                <a16:creationId xmlns:a16="http://schemas.microsoft.com/office/drawing/2014/main" id="{43BA5C46-363E-4590-ABB2-522EC7A145DC}"/>
              </a:ext>
            </a:extLst>
          </p:cNvPr>
          <p:cNvSpPr/>
          <p:nvPr/>
        </p:nvSpPr>
        <p:spPr bwMode="auto">
          <a:xfrm>
            <a:off x="1797477" y="3753976"/>
            <a:ext cx="1080000" cy="1692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dirty="0">
                <a:ln>
                  <a:noFill/>
                </a:ln>
                <a:solidFill>
                  <a:srgbClr val="00007E"/>
                </a:solidFill>
                <a:effectLst/>
                <a:uLnTx/>
                <a:uFillTx/>
                <a:latin typeface="Verdana" pitchFamily="34" charset="0"/>
                <a:ea typeface="+mn-ea"/>
                <a:cs typeface="+mn-cs"/>
              </a:rPr>
              <a:t>WFD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dirty="0">
                <a:ln>
                  <a:noFill/>
                </a:ln>
                <a:solidFill>
                  <a:srgbClr val="00007E"/>
                </a:solidFill>
                <a:effectLst/>
                <a:uLnTx/>
                <a:uFillTx/>
                <a:latin typeface="Verdana" pitchFamily="34" charset="0"/>
                <a:ea typeface="+mn-ea"/>
                <a:cs typeface="+mn-cs"/>
              </a:rPr>
              <a:t>1st </a:t>
            </a:r>
            <a:r>
              <a:rPr kumimoji="0" lang="da-DK" sz="1600" b="1" i="0" u="none" strike="noStrike" kern="1200" cap="none" spc="0" normalizeH="0" baseline="0" noProof="0" dirty="0" err="1">
                <a:ln>
                  <a:noFill/>
                </a:ln>
                <a:solidFill>
                  <a:srgbClr val="00007E"/>
                </a:solidFill>
                <a:effectLst/>
                <a:uLnTx/>
                <a:uFillTx/>
                <a:latin typeface="Verdana" pitchFamily="34" charset="0"/>
                <a:ea typeface="+mn-ea"/>
                <a:cs typeface="+mn-cs"/>
              </a:rPr>
              <a:t>RBMPs</a:t>
            </a:r>
            <a:endParaRPr kumimoji="0" lang="da-DK" sz="1600" b="1" i="0" u="none" strike="noStrike" kern="1200" cap="none" spc="0" normalizeH="0" baseline="0" noProof="0" dirty="0">
              <a:ln>
                <a:noFill/>
              </a:ln>
              <a:solidFill>
                <a:srgbClr val="00007E"/>
              </a:solidFill>
              <a:effectLst/>
              <a:uLnTx/>
              <a:uFillTx/>
              <a:latin typeface="Verdana" pitchFamily="34" charset="0"/>
              <a:ea typeface="+mn-ea"/>
              <a:cs typeface="+mn-cs"/>
            </a:endParaRPr>
          </a:p>
        </p:txBody>
      </p:sp>
      <p:sp>
        <p:nvSpPr>
          <p:cNvPr id="7" name="Tekstfelt 6">
            <a:extLst>
              <a:ext uri="{FF2B5EF4-FFF2-40B4-BE49-F238E27FC236}">
                <a16:creationId xmlns:a16="http://schemas.microsoft.com/office/drawing/2014/main" id="{8B83F62E-CB6E-40D6-9750-225738AC9749}"/>
              </a:ext>
            </a:extLst>
          </p:cNvPr>
          <p:cNvSpPr txBox="1"/>
          <p:nvPr/>
        </p:nvSpPr>
        <p:spPr>
          <a:xfrm>
            <a:off x="271669" y="1989779"/>
            <a:ext cx="15173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Verdana"/>
                <a:ea typeface="+mn-ea"/>
                <a:cs typeface="+mn-cs"/>
              </a:rPr>
              <a:t>2016 WFD </a:t>
            </a:r>
            <a:r>
              <a:rPr kumimoji="0" lang="da-DK" sz="1800" b="0" i="0" u="none" strike="noStrike" kern="1200" cap="none" spc="0" normalizeH="0" baseline="0" noProof="0" dirty="0" err="1">
                <a:ln>
                  <a:noFill/>
                </a:ln>
                <a:solidFill>
                  <a:srgbClr val="000000"/>
                </a:solidFill>
                <a:effectLst/>
                <a:uLnTx/>
                <a:uFillTx/>
                <a:latin typeface="Verdana"/>
                <a:ea typeface="+mn-ea"/>
                <a:cs typeface="+mn-cs"/>
              </a:rPr>
              <a:t>reporting</a:t>
            </a:r>
            <a:r>
              <a:rPr kumimoji="0" lang="da-DK" sz="1800" b="0" i="0" u="none" strike="noStrike" kern="1200" cap="none" spc="0" normalizeH="0" baseline="0" noProof="0" dirty="0">
                <a:ln>
                  <a:noFill/>
                </a:ln>
                <a:solidFill>
                  <a:srgbClr val="000000"/>
                </a:solidFill>
                <a:effectLst/>
                <a:uLnTx/>
                <a:uFillTx/>
                <a:latin typeface="Verdana"/>
                <a:ea typeface="+mn-ea"/>
                <a:cs typeface="+mn-cs"/>
              </a:rPr>
              <a:t> guidance</a:t>
            </a:r>
          </a:p>
        </p:txBody>
      </p:sp>
      <p:sp>
        <p:nvSpPr>
          <p:cNvPr id="8" name="Tekstfelt 7">
            <a:extLst>
              <a:ext uri="{FF2B5EF4-FFF2-40B4-BE49-F238E27FC236}">
                <a16:creationId xmlns:a16="http://schemas.microsoft.com/office/drawing/2014/main" id="{35B32235-E563-4503-A86D-D1044B6728DE}"/>
              </a:ext>
            </a:extLst>
          </p:cNvPr>
          <p:cNvSpPr txBox="1"/>
          <p:nvPr/>
        </p:nvSpPr>
        <p:spPr>
          <a:xfrm>
            <a:off x="271669" y="4138311"/>
            <a:ext cx="15173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Verdana"/>
                <a:ea typeface="+mn-ea"/>
                <a:cs typeface="+mn-cs"/>
              </a:rPr>
              <a:t>2010 WFD </a:t>
            </a:r>
            <a:r>
              <a:rPr kumimoji="0" lang="da-DK" sz="1800" b="0" i="0" u="none" strike="noStrike" kern="1200" cap="none" spc="0" normalizeH="0" baseline="0" noProof="0" dirty="0" err="1">
                <a:ln>
                  <a:noFill/>
                </a:ln>
                <a:solidFill>
                  <a:srgbClr val="000000"/>
                </a:solidFill>
                <a:effectLst/>
                <a:uLnTx/>
                <a:uFillTx/>
                <a:latin typeface="Verdana"/>
                <a:ea typeface="+mn-ea"/>
                <a:cs typeface="+mn-cs"/>
              </a:rPr>
              <a:t>reporting</a:t>
            </a:r>
            <a:r>
              <a:rPr kumimoji="0" lang="da-DK" sz="1800" b="0" i="0" u="none" strike="noStrike" kern="1200" cap="none" spc="0" normalizeH="0" baseline="0" noProof="0" dirty="0">
                <a:ln>
                  <a:noFill/>
                </a:ln>
                <a:solidFill>
                  <a:srgbClr val="000000"/>
                </a:solidFill>
                <a:effectLst/>
                <a:uLnTx/>
                <a:uFillTx/>
                <a:latin typeface="Verdana"/>
                <a:ea typeface="+mn-ea"/>
                <a:cs typeface="+mn-cs"/>
              </a:rPr>
              <a:t> guidance</a:t>
            </a:r>
          </a:p>
        </p:txBody>
      </p:sp>
      <p:sp>
        <p:nvSpPr>
          <p:cNvPr id="11" name="Pil: højre 10">
            <a:extLst>
              <a:ext uri="{FF2B5EF4-FFF2-40B4-BE49-F238E27FC236}">
                <a16:creationId xmlns:a16="http://schemas.microsoft.com/office/drawing/2014/main" id="{28C45BB7-99BD-4DCF-806F-376DA2A2B09A}"/>
              </a:ext>
            </a:extLst>
          </p:cNvPr>
          <p:cNvSpPr/>
          <p:nvPr/>
        </p:nvSpPr>
        <p:spPr bwMode="auto">
          <a:xfrm rot="1383133">
            <a:off x="3062023" y="2447747"/>
            <a:ext cx="1060174" cy="607231"/>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00007E"/>
              </a:solidFill>
              <a:effectLst/>
              <a:uLnTx/>
              <a:uFillTx/>
              <a:latin typeface="Verdana" pitchFamily="34" charset="0"/>
              <a:ea typeface="+mn-ea"/>
              <a:cs typeface="+mn-cs"/>
            </a:endParaRPr>
          </a:p>
        </p:txBody>
      </p:sp>
      <p:sp>
        <p:nvSpPr>
          <p:cNvPr id="12" name="Pil: højre 11">
            <a:extLst>
              <a:ext uri="{FF2B5EF4-FFF2-40B4-BE49-F238E27FC236}">
                <a16:creationId xmlns:a16="http://schemas.microsoft.com/office/drawing/2014/main" id="{8170805F-18BD-4ECD-82CE-447B4B2412CE}"/>
              </a:ext>
            </a:extLst>
          </p:cNvPr>
          <p:cNvSpPr/>
          <p:nvPr/>
        </p:nvSpPr>
        <p:spPr bwMode="auto">
          <a:xfrm rot="19110478">
            <a:off x="3070457" y="3853758"/>
            <a:ext cx="1060174" cy="607231"/>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00007E"/>
              </a:solidFill>
              <a:effectLst/>
              <a:uLnTx/>
              <a:uFillTx/>
              <a:latin typeface="Verdana" pitchFamily="34" charset="0"/>
              <a:ea typeface="+mn-ea"/>
              <a:cs typeface="+mn-cs"/>
            </a:endParaRPr>
          </a:p>
        </p:txBody>
      </p:sp>
      <p:sp>
        <p:nvSpPr>
          <p:cNvPr id="13" name="Rutediagram: Magnetpladelager 12">
            <a:extLst>
              <a:ext uri="{FF2B5EF4-FFF2-40B4-BE49-F238E27FC236}">
                <a16:creationId xmlns:a16="http://schemas.microsoft.com/office/drawing/2014/main" id="{19641114-CD9D-4236-B2C0-389FD274C28E}"/>
              </a:ext>
            </a:extLst>
          </p:cNvPr>
          <p:cNvSpPr/>
          <p:nvPr/>
        </p:nvSpPr>
        <p:spPr bwMode="auto">
          <a:xfrm>
            <a:off x="4249686" y="2420213"/>
            <a:ext cx="1394432" cy="2017574"/>
          </a:xfrm>
          <a:prstGeom prst="flowChartMagneticDisk">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000" b="1" i="0" u="none" strike="noStrike" kern="1200" cap="none" spc="0" normalizeH="0" baseline="0" noProof="0" dirty="0">
                <a:ln>
                  <a:noFill/>
                </a:ln>
                <a:solidFill>
                  <a:srgbClr val="00007E"/>
                </a:solidFill>
                <a:effectLst/>
                <a:uLnTx/>
                <a:uFillTx/>
                <a:latin typeface="Verdana" pitchFamily="34" charset="0"/>
                <a:ea typeface="+mn-ea"/>
                <a:cs typeface="+mn-cs"/>
              </a:rPr>
              <a:t>WISE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000" b="1" i="0" u="none" strike="noStrike" kern="1200" cap="none" spc="0" normalizeH="0" baseline="0" noProof="0" dirty="0" err="1">
                <a:ln>
                  <a:noFill/>
                </a:ln>
                <a:solidFill>
                  <a:srgbClr val="00007E"/>
                </a:solidFill>
                <a:effectLst/>
                <a:uLnTx/>
                <a:uFillTx/>
                <a:latin typeface="Verdana" pitchFamily="34" charset="0"/>
                <a:ea typeface="+mn-ea"/>
                <a:cs typeface="+mn-cs"/>
              </a:rPr>
              <a:t>SoW</a:t>
            </a:r>
            <a:endParaRPr kumimoji="0" lang="da-DK" sz="2000" b="1" i="0" u="none" strike="noStrike" kern="1200" cap="none" spc="0" normalizeH="0" baseline="0" noProof="0" dirty="0">
              <a:ln>
                <a:noFill/>
              </a:ln>
              <a:solidFill>
                <a:srgbClr val="00007E"/>
              </a:solidFill>
              <a:effectLst/>
              <a:uLnTx/>
              <a:uFillTx/>
              <a:latin typeface="Verdan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000" b="1" i="0" u="none" strike="noStrike" kern="1200" cap="none" spc="0" normalizeH="0" baseline="0" noProof="0" dirty="0" err="1">
                <a:ln>
                  <a:noFill/>
                </a:ln>
                <a:solidFill>
                  <a:srgbClr val="00007E"/>
                </a:solidFill>
                <a:effectLst/>
                <a:uLnTx/>
                <a:uFillTx/>
                <a:latin typeface="Verdana" pitchFamily="34" charset="0"/>
                <a:ea typeface="+mn-ea"/>
                <a:cs typeface="+mn-cs"/>
              </a:rPr>
              <a:t>Db</a:t>
            </a:r>
            <a:endParaRPr kumimoji="0" lang="da-DK" sz="2000" b="1" i="0" u="none" strike="noStrike" kern="1200" cap="none" spc="0" normalizeH="0" baseline="0" noProof="0" dirty="0">
              <a:ln>
                <a:noFill/>
              </a:ln>
              <a:solidFill>
                <a:srgbClr val="00007E"/>
              </a:solidFill>
              <a:effectLst/>
              <a:uLnTx/>
              <a:uFillTx/>
              <a:latin typeface="Verdana" pitchFamily="34" charset="0"/>
              <a:ea typeface="+mn-ea"/>
              <a:cs typeface="+mn-cs"/>
            </a:endParaRPr>
          </a:p>
        </p:txBody>
      </p:sp>
      <p:sp>
        <p:nvSpPr>
          <p:cNvPr id="14" name="Pil: højre 13">
            <a:extLst>
              <a:ext uri="{FF2B5EF4-FFF2-40B4-BE49-F238E27FC236}">
                <a16:creationId xmlns:a16="http://schemas.microsoft.com/office/drawing/2014/main" id="{8D2EA24E-F331-44E7-9A5E-9FCDD08B0768}"/>
              </a:ext>
            </a:extLst>
          </p:cNvPr>
          <p:cNvSpPr/>
          <p:nvPr/>
        </p:nvSpPr>
        <p:spPr bwMode="auto">
          <a:xfrm rot="19477282">
            <a:off x="5709728" y="2695566"/>
            <a:ext cx="1032816" cy="2559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00007E"/>
              </a:solidFill>
              <a:effectLst/>
              <a:uLnTx/>
              <a:uFillTx/>
              <a:latin typeface="Verdana" pitchFamily="34" charset="0"/>
              <a:ea typeface="+mn-ea"/>
              <a:cs typeface="+mn-cs"/>
            </a:endParaRPr>
          </a:p>
        </p:txBody>
      </p:sp>
      <p:sp>
        <p:nvSpPr>
          <p:cNvPr id="15" name="Pil: højre 14">
            <a:extLst>
              <a:ext uri="{FF2B5EF4-FFF2-40B4-BE49-F238E27FC236}">
                <a16:creationId xmlns:a16="http://schemas.microsoft.com/office/drawing/2014/main" id="{7F40EFD5-3B00-451E-8381-EBDB8DF87D68}"/>
              </a:ext>
            </a:extLst>
          </p:cNvPr>
          <p:cNvSpPr/>
          <p:nvPr/>
        </p:nvSpPr>
        <p:spPr bwMode="auto">
          <a:xfrm>
            <a:off x="5730978" y="3301002"/>
            <a:ext cx="936000" cy="2559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00007E"/>
              </a:solidFill>
              <a:effectLst/>
              <a:uLnTx/>
              <a:uFillTx/>
              <a:latin typeface="Verdana" pitchFamily="34" charset="0"/>
              <a:ea typeface="+mn-ea"/>
              <a:cs typeface="+mn-cs"/>
            </a:endParaRPr>
          </a:p>
        </p:txBody>
      </p:sp>
      <p:sp>
        <p:nvSpPr>
          <p:cNvPr id="16" name="Pil: højre 15">
            <a:extLst>
              <a:ext uri="{FF2B5EF4-FFF2-40B4-BE49-F238E27FC236}">
                <a16:creationId xmlns:a16="http://schemas.microsoft.com/office/drawing/2014/main" id="{E294AD1B-511D-4A3E-B8FA-81AFDC6A7808}"/>
              </a:ext>
            </a:extLst>
          </p:cNvPr>
          <p:cNvSpPr/>
          <p:nvPr/>
        </p:nvSpPr>
        <p:spPr bwMode="auto">
          <a:xfrm rot="2437337">
            <a:off x="5689868" y="4010312"/>
            <a:ext cx="1032816" cy="2559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00007E"/>
              </a:solidFill>
              <a:effectLst/>
              <a:uLnTx/>
              <a:uFillTx/>
              <a:latin typeface="Verdana" pitchFamily="34" charset="0"/>
              <a:ea typeface="+mn-ea"/>
              <a:cs typeface="+mn-cs"/>
            </a:endParaRPr>
          </a:p>
        </p:txBody>
      </p:sp>
      <p:pic>
        <p:nvPicPr>
          <p:cNvPr id="19" name="Billede 18">
            <a:extLst>
              <a:ext uri="{FF2B5EF4-FFF2-40B4-BE49-F238E27FC236}">
                <a16:creationId xmlns:a16="http://schemas.microsoft.com/office/drawing/2014/main" id="{864622DA-48C0-4313-B57B-CB37FFA39F4B}"/>
              </a:ext>
            </a:extLst>
          </p:cNvPr>
          <p:cNvPicPr>
            <a:picLocks noChangeAspect="1"/>
          </p:cNvPicPr>
          <p:nvPr/>
        </p:nvPicPr>
        <p:blipFill>
          <a:blip r:embed="rId2"/>
          <a:stretch>
            <a:fillRect/>
          </a:stretch>
        </p:blipFill>
        <p:spPr>
          <a:xfrm>
            <a:off x="6714687" y="1317139"/>
            <a:ext cx="2340000" cy="1134305"/>
          </a:xfrm>
          <a:prstGeom prst="rect">
            <a:avLst/>
          </a:prstGeom>
        </p:spPr>
      </p:pic>
      <p:pic>
        <p:nvPicPr>
          <p:cNvPr id="20" name="Picture 5">
            <a:extLst>
              <a:ext uri="{FF2B5EF4-FFF2-40B4-BE49-F238E27FC236}">
                <a16:creationId xmlns:a16="http://schemas.microsoft.com/office/drawing/2014/main" id="{3290D559-0858-4020-A9FD-F554F943FCE7}"/>
              </a:ext>
            </a:extLst>
          </p:cNvPr>
          <p:cNvPicPr>
            <a:picLocks noChangeAspect="1"/>
          </p:cNvPicPr>
          <p:nvPr/>
        </p:nvPicPr>
        <p:blipFill>
          <a:blip r:embed="rId3"/>
          <a:stretch>
            <a:fillRect/>
          </a:stretch>
        </p:blipFill>
        <p:spPr>
          <a:xfrm>
            <a:off x="6674277" y="2913109"/>
            <a:ext cx="2340000" cy="896170"/>
          </a:xfrm>
          <a:prstGeom prst="rect">
            <a:avLst/>
          </a:prstGeom>
        </p:spPr>
      </p:pic>
      <p:pic>
        <p:nvPicPr>
          <p:cNvPr id="21" name="Billede 20">
            <a:extLst>
              <a:ext uri="{FF2B5EF4-FFF2-40B4-BE49-F238E27FC236}">
                <a16:creationId xmlns:a16="http://schemas.microsoft.com/office/drawing/2014/main" id="{5E87495D-F643-41B7-85B8-AD005D83BA35}"/>
              </a:ext>
            </a:extLst>
          </p:cNvPr>
          <p:cNvPicPr>
            <a:picLocks noChangeAspect="1"/>
          </p:cNvPicPr>
          <p:nvPr/>
        </p:nvPicPr>
        <p:blipFill>
          <a:blip r:embed="rId4"/>
          <a:stretch>
            <a:fillRect/>
          </a:stretch>
        </p:blipFill>
        <p:spPr>
          <a:xfrm>
            <a:off x="6768434" y="4106743"/>
            <a:ext cx="2340000" cy="2184706"/>
          </a:xfrm>
          <a:prstGeom prst="rect">
            <a:avLst/>
          </a:prstGeom>
        </p:spPr>
      </p:pic>
      <p:sp>
        <p:nvSpPr>
          <p:cNvPr id="22" name="Tekstfelt 21">
            <a:extLst>
              <a:ext uri="{FF2B5EF4-FFF2-40B4-BE49-F238E27FC236}">
                <a16:creationId xmlns:a16="http://schemas.microsoft.com/office/drawing/2014/main" id="{80771B39-B8D8-4302-8DFA-DC5BD3A033FB}"/>
              </a:ext>
            </a:extLst>
          </p:cNvPr>
          <p:cNvSpPr txBox="1"/>
          <p:nvPr/>
        </p:nvSpPr>
        <p:spPr>
          <a:xfrm>
            <a:off x="6721294" y="1011578"/>
            <a:ext cx="14022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i="0" u="none" strike="noStrike" kern="1200" cap="none" spc="0" normalizeH="0" baseline="0" noProof="0" dirty="0" err="1">
                <a:ln>
                  <a:noFill/>
                </a:ln>
                <a:solidFill>
                  <a:srgbClr val="000000"/>
                </a:solidFill>
                <a:effectLst/>
                <a:uLnTx/>
                <a:uFillTx/>
                <a:latin typeface="Verdana"/>
                <a:ea typeface="+mn-ea"/>
                <a:cs typeface="+mn-cs"/>
                <a:hlinkClick r:id="rId5"/>
              </a:rPr>
              <a:t>Tables</a:t>
            </a:r>
            <a:endParaRPr kumimoji="0" lang="da-DK" sz="1800" i="0" u="none" strike="noStrike" kern="1200" cap="none" spc="0" normalizeH="0" baseline="0" noProof="0" dirty="0">
              <a:ln>
                <a:noFill/>
              </a:ln>
              <a:solidFill>
                <a:srgbClr val="000000"/>
              </a:solidFill>
              <a:effectLst/>
              <a:uLnTx/>
              <a:uFillTx/>
              <a:latin typeface="Verdana"/>
              <a:ea typeface="+mn-ea"/>
              <a:cs typeface="+mn-cs"/>
            </a:endParaRPr>
          </a:p>
        </p:txBody>
      </p:sp>
      <p:sp>
        <p:nvSpPr>
          <p:cNvPr id="23" name="Tekstfelt 22">
            <a:extLst>
              <a:ext uri="{FF2B5EF4-FFF2-40B4-BE49-F238E27FC236}">
                <a16:creationId xmlns:a16="http://schemas.microsoft.com/office/drawing/2014/main" id="{03A2C113-E112-4327-A422-80774301F1AD}"/>
              </a:ext>
            </a:extLst>
          </p:cNvPr>
          <p:cNvSpPr txBox="1"/>
          <p:nvPr/>
        </p:nvSpPr>
        <p:spPr>
          <a:xfrm>
            <a:off x="6714687" y="2628409"/>
            <a:ext cx="14022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Verdana"/>
                <a:ea typeface="+mn-ea"/>
                <a:cs typeface="+mn-cs"/>
                <a:hlinkClick r:id="rId6"/>
              </a:rPr>
              <a:t>Graphs</a:t>
            </a:r>
            <a:endParaRPr kumimoji="0" lang="da-DK"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4" name="Tekstfelt 23">
            <a:extLst>
              <a:ext uri="{FF2B5EF4-FFF2-40B4-BE49-F238E27FC236}">
                <a16:creationId xmlns:a16="http://schemas.microsoft.com/office/drawing/2014/main" id="{37763178-1B74-48EC-9EC6-E3B8DD388752}"/>
              </a:ext>
            </a:extLst>
          </p:cNvPr>
          <p:cNvSpPr txBox="1"/>
          <p:nvPr/>
        </p:nvSpPr>
        <p:spPr>
          <a:xfrm>
            <a:off x="6714687" y="3860308"/>
            <a:ext cx="21303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Verdana"/>
                <a:ea typeface="+mn-ea"/>
                <a:cs typeface="+mn-cs"/>
                <a:hlinkClick r:id="rId6"/>
              </a:rPr>
              <a:t>Interactive </a:t>
            </a:r>
            <a:r>
              <a:rPr kumimoji="0" lang="da-DK" sz="1800" b="0" i="0" u="none" strike="noStrike" kern="1200" cap="none" spc="0" normalizeH="0" baseline="0" noProof="0" dirty="0" err="1">
                <a:ln>
                  <a:noFill/>
                </a:ln>
                <a:solidFill>
                  <a:srgbClr val="000000"/>
                </a:solidFill>
                <a:effectLst/>
                <a:uLnTx/>
                <a:uFillTx/>
                <a:latin typeface="Verdana"/>
                <a:ea typeface="+mn-ea"/>
                <a:cs typeface="+mn-cs"/>
                <a:hlinkClick r:id="rId6"/>
              </a:rPr>
              <a:t>maps</a:t>
            </a:r>
            <a:endParaRPr kumimoji="0" lang="da-DK"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 name="Rektangel 1">
            <a:extLst>
              <a:ext uri="{FF2B5EF4-FFF2-40B4-BE49-F238E27FC236}">
                <a16:creationId xmlns:a16="http://schemas.microsoft.com/office/drawing/2014/main" id="{9B75A1CE-DD74-4C65-AF83-8F1CD5D61617}"/>
              </a:ext>
            </a:extLst>
          </p:cNvPr>
          <p:cNvSpPr/>
          <p:nvPr/>
        </p:nvSpPr>
        <p:spPr>
          <a:xfrm>
            <a:off x="250968" y="6355756"/>
            <a:ext cx="6012646" cy="369332"/>
          </a:xfrm>
          <a:prstGeom prst="rect">
            <a:avLst/>
          </a:prstGeom>
        </p:spPr>
        <p:txBody>
          <a:bodyPr wrap="square">
            <a:spAutoFit/>
          </a:bodyPr>
          <a:lstStyle/>
          <a:p>
            <a:r>
              <a:rPr lang="da-DK" b="1" dirty="0">
                <a:solidFill>
                  <a:srgbClr val="0070C0"/>
                </a:solidFill>
              </a:rPr>
              <a:t>Blue: </a:t>
            </a:r>
            <a:r>
              <a:rPr lang="da-DK" b="1" dirty="0" err="1">
                <a:solidFill>
                  <a:srgbClr val="0070C0"/>
                </a:solidFill>
              </a:rPr>
              <a:t>Tables</a:t>
            </a:r>
            <a:r>
              <a:rPr lang="da-DK" b="1" dirty="0"/>
              <a:t>; </a:t>
            </a:r>
            <a:r>
              <a:rPr lang="da-DK" b="1" dirty="0">
                <a:solidFill>
                  <a:srgbClr val="00B050"/>
                </a:solidFill>
              </a:rPr>
              <a:t>Green: Graphs</a:t>
            </a:r>
            <a:r>
              <a:rPr lang="da-DK" b="1" dirty="0"/>
              <a:t>; </a:t>
            </a:r>
            <a:r>
              <a:rPr lang="da-DK" b="1" dirty="0">
                <a:solidFill>
                  <a:srgbClr val="FFC000"/>
                </a:solidFill>
              </a:rPr>
              <a:t>Orange: Maps</a:t>
            </a:r>
          </a:p>
        </p:txBody>
      </p:sp>
    </p:spTree>
    <p:extLst>
      <p:ext uri="{BB962C8B-B14F-4D97-AF65-F5344CB8AC3E}">
        <p14:creationId xmlns:p14="http://schemas.microsoft.com/office/powerpoint/2010/main" val="32409551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35236C2-EAA9-4521-A2A3-6624404EC225}"/>
              </a:ext>
            </a:extLst>
          </p:cNvPr>
          <p:cNvSpPr>
            <a:spLocks noGrp="1"/>
          </p:cNvSpPr>
          <p:nvPr>
            <p:ph type="title"/>
          </p:nvPr>
        </p:nvSpPr>
        <p:spPr>
          <a:xfrm>
            <a:off x="457200" y="174054"/>
            <a:ext cx="8229600" cy="786066"/>
          </a:xfrm>
        </p:spPr>
        <p:txBody>
          <a:bodyPr>
            <a:normAutofit fontScale="90000"/>
          </a:bodyPr>
          <a:lstStyle/>
          <a:p>
            <a:r>
              <a:rPr lang="da-DK" sz="4000" dirty="0">
                <a:solidFill>
                  <a:srgbClr val="0070C0"/>
                </a:solidFill>
                <a:effectLst>
                  <a:outerShdw blurRad="38100" dist="38100" dir="2700000" algn="tl">
                    <a:srgbClr val="000000">
                      <a:alpha val="43137"/>
                    </a:srgbClr>
                  </a:outerShdw>
                </a:effectLst>
              </a:rPr>
              <a:t>WISE-Freshwater visualisation tool </a:t>
            </a:r>
            <a:br>
              <a:rPr lang="da-DK" sz="4000" dirty="0">
                <a:solidFill>
                  <a:srgbClr val="0070C0"/>
                </a:solidFill>
                <a:effectLst>
                  <a:outerShdw blurRad="38100" dist="38100" dir="2700000" algn="tl">
                    <a:srgbClr val="000000">
                      <a:alpha val="43137"/>
                    </a:srgbClr>
                  </a:outerShdw>
                </a:effectLst>
              </a:rPr>
            </a:br>
            <a:r>
              <a:rPr lang="da-DK" sz="3100" dirty="0">
                <a:solidFill>
                  <a:srgbClr val="0070C0"/>
                </a:solidFill>
                <a:effectLst>
                  <a:outerShdw blurRad="38100" dist="38100" dir="2700000" algn="tl">
                    <a:srgbClr val="000000">
                      <a:alpha val="43137"/>
                    </a:srgbClr>
                  </a:outerShdw>
                </a:effectLst>
              </a:rPr>
              <a:t>(including all the water categories)</a:t>
            </a:r>
            <a:endParaRPr lang="da-DK" sz="4000" dirty="0">
              <a:solidFill>
                <a:srgbClr val="0070C0"/>
              </a:solidFill>
              <a:effectLst>
                <a:outerShdw blurRad="38100" dist="38100" dir="2700000" algn="tl">
                  <a:srgbClr val="000000">
                    <a:alpha val="43137"/>
                  </a:srgbClr>
                </a:outerShdw>
              </a:effectLst>
            </a:endParaRPr>
          </a:p>
        </p:txBody>
      </p:sp>
      <p:sp>
        <p:nvSpPr>
          <p:cNvPr id="6" name="Pladsholder til indhold 5">
            <a:extLst>
              <a:ext uri="{FF2B5EF4-FFF2-40B4-BE49-F238E27FC236}">
                <a16:creationId xmlns:a16="http://schemas.microsoft.com/office/drawing/2014/main" id="{42639FF0-F848-46DE-B722-3601A183AEC6}"/>
              </a:ext>
            </a:extLst>
          </p:cNvPr>
          <p:cNvSpPr>
            <a:spLocks noGrp="1"/>
          </p:cNvSpPr>
          <p:nvPr>
            <p:ph idx="1"/>
          </p:nvPr>
        </p:nvSpPr>
        <p:spPr>
          <a:xfrm>
            <a:off x="594360" y="1188726"/>
            <a:ext cx="8229600" cy="4525963"/>
          </a:xfrm>
        </p:spPr>
        <p:txBody>
          <a:bodyPr>
            <a:normAutofit fontScale="70000" lnSpcReduction="20000"/>
          </a:bodyPr>
          <a:lstStyle/>
          <a:p>
            <a:r>
              <a:rPr lang="en-US" sz="2800" dirty="0"/>
              <a:t>More detailed results are presented in an interactive tool in WISE-Freshwater.</a:t>
            </a:r>
          </a:p>
          <a:p>
            <a:r>
              <a:rPr lang="en-US" sz="2800" dirty="0"/>
              <a:t>WISE-Freshwater </a:t>
            </a:r>
            <a:r>
              <a:rPr lang="en-US" sz="2800" dirty="0" err="1"/>
              <a:t>visualisation</a:t>
            </a:r>
            <a:r>
              <a:rPr lang="en-US" sz="2800" dirty="0"/>
              <a:t> tool is based on data reported by Member States in 2</a:t>
            </a:r>
            <a:r>
              <a:rPr lang="en-US" sz="2800" baseline="30000" dirty="0"/>
              <a:t>nd</a:t>
            </a:r>
            <a:r>
              <a:rPr lang="en-US" sz="2800" dirty="0"/>
              <a:t> and 1</a:t>
            </a:r>
            <a:r>
              <a:rPr lang="en-US" sz="2800" baseline="30000" dirty="0"/>
              <a:t>st</a:t>
            </a:r>
            <a:r>
              <a:rPr lang="en-US" sz="2800" dirty="0"/>
              <a:t> RBMPs*</a:t>
            </a:r>
          </a:p>
          <a:p>
            <a:r>
              <a:rPr lang="en-US" sz="2800" dirty="0"/>
              <a:t>The tool  present </a:t>
            </a:r>
            <a:r>
              <a:rPr lang="en-US" sz="2800" b="1" dirty="0">
                <a:solidFill>
                  <a:srgbClr val="0070C0"/>
                </a:solidFill>
              </a:rPr>
              <a:t>tables</a:t>
            </a:r>
            <a:r>
              <a:rPr lang="en-US" sz="2800" dirty="0"/>
              <a:t>, </a:t>
            </a:r>
            <a:r>
              <a:rPr lang="en-US" sz="2800" b="1" dirty="0">
                <a:solidFill>
                  <a:srgbClr val="92D050"/>
                </a:solidFill>
              </a:rPr>
              <a:t>graphs</a:t>
            </a:r>
            <a:r>
              <a:rPr lang="en-US" sz="2800" dirty="0"/>
              <a:t> and </a:t>
            </a:r>
            <a:r>
              <a:rPr lang="en-US" sz="2800" b="1" dirty="0">
                <a:solidFill>
                  <a:srgbClr val="FFC000"/>
                </a:solidFill>
              </a:rPr>
              <a:t>maps</a:t>
            </a:r>
            <a:r>
              <a:rPr lang="en-US" sz="2800" dirty="0"/>
              <a:t> on status and pressures aggregated to EU, Member States, RBD and subunit level.</a:t>
            </a:r>
          </a:p>
          <a:p>
            <a:r>
              <a:rPr lang="en-US" sz="2800" dirty="0"/>
              <a:t>The current version has +160 dashboards (see overview in last slides) on status and pressures. </a:t>
            </a:r>
          </a:p>
          <a:p>
            <a:r>
              <a:rPr lang="en-US" sz="2800" dirty="0"/>
              <a:t>Dashboards on monitoring and methodologies are planned during the autumn 2018 or in 2019. </a:t>
            </a:r>
          </a:p>
          <a:p>
            <a:r>
              <a:rPr lang="en-US" sz="2800" dirty="0"/>
              <a:t>EEA hopes that </a:t>
            </a:r>
            <a:r>
              <a:rPr lang="en-US" sz="2800" dirty="0" smtClean="0"/>
              <a:t>Eionet NRCs and the </a:t>
            </a:r>
            <a:r>
              <a:rPr lang="en-US" sz="2800" dirty="0"/>
              <a:t>CIS Working Groups will use and further access the information presented</a:t>
            </a:r>
          </a:p>
          <a:p>
            <a:r>
              <a:rPr lang="en-GB" sz="2800" dirty="0">
                <a:highlight>
                  <a:srgbClr val="FFFF00"/>
                </a:highlight>
              </a:rPr>
              <a:t>Disclaimer: </a:t>
            </a:r>
            <a:r>
              <a:rPr lang="en-GB" sz="2800" i="1" dirty="0">
                <a:highlight>
                  <a:srgbClr val="FFFF00"/>
                </a:highlight>
              </a:rPr>
              <a:t>Caution is needed when comparing results between Member States and between the first and second RBMPs, as the results can be significantly affected by the methodology applied by individual Member States.</a:t>
            </a:r>
            <a:endParaRPr lang="en-US" sz="2800" i="1" dirty="0">
              <a:highlight>
                <a:srgbClr val="FFFF00"/>
              </a:highlight>
            </a:endParaRPr>
          </a:p>
        </p:txBody>
      </p:sp>
      <p:sp>
        <p:nvSpPr>
          <p:cNvPr id="7" name="Rektangel 6">
            <a:extLst>
              <a:ext uri="{FF2B5EF4-FFF2-40B4-BE49-F238E27FC236}">
                <a16:creationId xmlns:a16="http://schemas.microsoft.com/office/drawing/2014/main" id="{F88A20B3-D99D-4FA9-82DC-B68FB616CF9B}"/>
              </a:ext>
            </a:extLst>
          </p:cNvPr>
          <p:cNvSpPr/>
          <p:nvPr/>
        </p:nvSpPr>
        <p:spPr>
          <a:xfrm>
            <a:off x="868680" y="5830428"/>
            <a:ext cx="7955280" cy="646331"/>
          </a:xfrm>
          <a:prstGeom prst="rect">
            <a:avLst/>
          </a:prstGeom>
        </p:spPr>
        <p:txBody>
          <a:bodyPr wrap="square">
            <a:spAutoFit/>
          </a:bodyPr>
          <a:lstStyle/>
          <a:p>
            <a:r>
              <a:rPr lang="en-US" dirty="0"/>
              <a:t>*EU28 Member States, except Greece, Ireland and Lithuania (due to late reporting)</a:t>
            </a:r>
          </a:p>
          <a:p>
            <a:r>
              <a:rPr lang="en-US" dirty="0"/>
              <a:t>Norway is also not included for the same reason (reporting finalized last week) </a:t>
            </a:r>
            <a:endParaRPr lang="da-DK" sz="2000" dirty="0"/>
          </a:p>
        </p:txBody>
      </p:sp>
    </p:spTree>
    <p:extLst>
      <p:ext uri="{BB962C8B-B14F-4D97-AF65-F5344CB8AC3E}">
        <p14:creationId xmlns:p14="http://schemas.microsoft.com/office/powerpoint/2010/main" val="154058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a-DK" dirty="0" err="1">
                <a:solidFill>
                  <a:srgbClr val="0070C0"/>
                </a:solidFill>
              </a:rPr>
              <a:t>Explanation</a:t>
            </a:r>
            <a:r>
              <a:rPr lang="da-DK" dirty="0">
                <a:solidFill>
                  <a:srgbClr val="0070C0"/>
                </a:solidFill>
              </a:rPr>
              <a:t> of </a:t>
            </a:r>
            <a:r>
              <a:rPr lang="da-DK" dirty="0" err="1">
                <a:solidFill>
                  <a:srgbClr val="0070C0"/>
                </a:solidFill>
              </a:rPr>
              <a:t>tabular</a:t>
            </a:r>
            <a:r>
              <a:rPr lang="da-DK" dirty="0">
                <a:solidFill>
                  <a:srgbClr val="0070C0"/>
                </a:solidFill>
              </a:rPr>
              <a:t> information</a:t>
            </a:r>
          </a:p>
        </p:txBody>
      </p:sp>
      <p:sp>
        <p:nvSpPr>
          <p:cNvPr id="4" name="Text Placeholder 3"/>
          <p:cNvSpPr>
            <a:spLocks noGrp="1"/>
          </p:cNvSpPr>
          <p:nvPr>
            <p:ph type="body" sz="quarter" idx="12"/>
          </p:nvPr>
        </p:nvSpPr>
        <p:spPr/>
        <p:txBody>
          <a:bodyPr/>
          <a:lstStyle/>
          <a:p>
            <a:r>
              <a:rPr lang="en-US" dirty="0">
                <a:hlinkClick r:id="rId2"/>
              </a:rPr>
              <a:t>Surface water bodies: Number and Size</a:t>
            </a:r>
            <a:endParaRPr lang="en-GB" dirty="0"/>
          </a:p>
        </p:txBody>
      </p:sp>
      <p:pic>
        <p:nvPicPr>
          <p:cNvPr id="7" name="Pladsholder til indhold 6">
            <a:extLst>
              <a:ext uri="{FF2B5EF4-FFF2-40B4-BE49-F238E27FC236}">
                <a16:creationId xmlns:a16="http://schemas.microsoft.com/office/drawing/2014/main" id="{42E7C7C1-D6BC-4E6D-BF0F-571DD9168B81}"/>
              </a:ext>
            </a:extLst>
          </p:cNvPr>
          <p:cNvPicPr>
            <a:picLocks noGrp="1" noChangeAspect="1"/>
          </p:cNvPicPr>
          <p:nvPr>
            <p:ph sz="quarter" idx="11"/>
          </p:nvPr>
        </p:nvPicPr>
        <p:blipFill>
          <a:blip r:embed="rId3"/>
          <a:stretch>
            <a:fillRect/>
          </a:stretch>
        </p:blipFill>
        <p:spPr>
          <a:xfrm>
            <a:off x="279066" y="1463917"/>
            <a:ext cx="8679651" cy="3930166"/>
          </a:xfrm>
          <a:prstGeom prst="rect">
            <a:avLst/>
          </a:prstGeom>
        </p:spPr>
      </p:pic>
      <p:sp>
        <p:nvSpPr>
          <p:cNvPr id="3" name="Ellipse 2">
            <a:extLst>
              <a:ext uri="{FF2B5EF4-FFF2-40B4-BE49-F238E27FC236}">
                <a16:creationId xmlns:a16="http://schemas.microsoft.com/office/drawing/2014/main" id="{3FA4E2D6-3AEF-4B1B-A398-F1F38675AF55}"/>
              </a:ext>
            </a:extLst>
          </p:cNvPr>
          <p:cNvSpPr/>
          <p:nvPr/>
        </p:nvSpPr>
        <p:spPr bwMode="auto">
          <a:xfrm>
            <a:off x="106018" y="1391478"/>
            <a:ext cx="3564834" cy="288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0" i="0" u="none" strike="noStrike" cap="none" normalizeH="0" baseline="0">
              <a:ln>
                <a:noFill/>
              </a:ln>
              <a:solidFill>
                <a:srgbClr val="00007E"/>
              </a:solidFill>
              <a:effectLst/>
              <a:latin typeface="Verdana" pitchFamily="34" charset="0"/>
            </a:endParaRPr>
          </a:p>
        </p:txBody>
      </p:sp>
      <p:sp>
        <p:nvSpPr>
          <p:cNvPr id="5" name="Tekstfelt 4">
            <a:extLst>
              <a:ext uri="{FF2B5EF4-FFF2-40B4-BE49-F238E27FC236}">
                <a16:creationId xmlns:a16="http://schemas.microsoft.com/office/drawing/2014/main" id="{6C894F5F-4A79-473F-9160-9253028244D0}"/>
              </a:ext>
            </a:extLst>
          </p:cNvPr>
          <p:cNvSpPr txBox="1"/>
          <p:nvPr/>
        </p:nvSpPr>
        <p:spPr>
          <a:xfrm>
            <a:off x="874643" y="1349306"/>
            <a:ext cx="1470991" cy="369332"/>
          </a:xfrm>
          <a:prstGeom prst="rect">
            <a:avLst/>
          </a:prstGeom>
          <a:noFill/>
        </p:spPr>
        <p:txBody>
          <a:bodyPr wrap="square" rtlCol="0">
            <a:spAutoFit/>
          </a:bodyPr>
          <a:lstStyle/>
          <a:p>
            <a:pPr algn="ctr"/>
            <a:r>
              <a:rPr lang="da-DK" b="1" dirty="0">
                <a:solidFill>
                  <a:srgbClr val="FF0000"/>
                </a:solidFill>
              </a:rPr>
              <a:t>Title</a:t>
            </a:r>
          </a:p>
        </p:txBody>
      </p:sp>
      <p:sp>
        <p:nvSpPr>
          <p:cNvPr id="6" name="Rektangel: afrundede hjørner 5">
            <a:extLst>
              <a:ext uri="{FF2B5EF4-FFF2-40B4-BE49-F238E27FC236}">
                <a16:creationId xmlns:a16="http://schemas.microsoft.com/office/drawing/2014/main" id="{1AA9B391-2DDA-4341-8A50-48A874BAFA09}"/>
              </a:ext>
            </a:extLst>
          </p:cNvPr>
          <p:cNvSpPr/>
          <p:nvPr/>
        </p:nvSpPr>
        <p:spPr bwMode="auto">
          <a:xfrm>
            <a:off x="1272209" y="1679478"/>
            <a:ext cx="7650329" cy="468000"/>
          </a:xfrm>
          <a:prstGeom prst="roundRect">
            <a:avLst/>
          </a:prstGeom>
          <a:noFill/>
          <a:ln w="34925"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0" i="0" u="none" strike="noStrike" cap="none" normalizeH="0" baseline="0">
              <a:ln>
                <a:noFill/>
              </a:ln>
              <a:solidFill>
                <a:srgbClr val="00007E"/>
              </a:solidFill>
              <a:effectLst/>
              <a:latin typeface="Verdana" pitchFamily="34" charset="0"/>
            </a:endParaRPr>
          </a:p>
        </p:txBody>
      </p:sp>
      <p:sp>
        <p:nvSpPr>
          <p:cNvPr id="8" name="Tekstfelt 7">
            <a:extLst>
              <a:ext uri="{FF2B5EF4-FFF2-40B4-BE49-F238E27FC236}">
                <a16:creationId xmlns:a16="http://schemas.microsoft.com/office/drawing/2014/main" id="{03A5AAA4-1643-43A0-8E42-A88CC29196DD}"/>
              </a:ext>
            </a:extLst>
          </p:cNvPr>
          <p:cNvSpPr txBox="1"/>
          <p:nvPr/>
        </p:nvSpPr>
        <p:spPr>
          <a:xfrm>
            <a:off x="4572000" y="1728812"/>
            <a:ext cx="1913026" cy="369332"/>
          </a:xfrm>
          <a:prstGeom prst="rect">
            <a:avLst/>
          </a:prstGeom>
          <a:noFill/>
        </p:spPr>
        <p:txBody>
          <a:bodyPr wrap="square" rtlCol="0">
            <a:spAutoFit/>
          </a:bodyPr>
          <a:lstStyle/>
          <a:p>
            <a:pPr algn="ctr"/>
            <a:r>
              <a:rPr lang="da-DK" b="1" dirty="0">
                <a:solidFill>
                  <a:srgbClr val="0070C0"/>
                </a:solidFill>
              </a:rPr>
              <a:t>EU </a:t>
            </a:r>
            <a:r>
              <a:rPr lang="da-DK" b="1" dirty="0" err="1">
                <a:solidFill>
                  <a:srgbClr val="0070C0"/>
                </a:solidFill>
              </a:rPr>
              <a:t>results</a:t>
            </a:r>
            <a:endParaRPr lang="da-DK" b="1" dirty="0">
              <a:solidFill>
                <a:srgbClr val="0070C0"/>
              </a:solidFill>
            </a:endParaRPr>
          </a:p>
        </p:txBody>
      </p:sp>
      <p:sp>
        <p:nvSpPr>
          <p:cNvPr id="9" name="Rektangel: afrundede hjørner 8">
            <a:extLst>
              <a:ext uri="{FF2B5EF4-FFF2-40B4-BE49-F238E27FC236}">
                <a16:creationId xmlns:a16="http://schemas.microsoft.com/office/drawing/2014/main" id="{DF714956-15F1-45A7-A8E2-36457986FF7E}"/>
              </a:ext>
            </a:extLst>
          </p:cNvPr>
          <p:cNvSpPr/>
          <p:nvPr/>
        </p:nvSpPr>
        <p:spPr bwMode="auto">
          <a:xfrm>
            <a:off x="1250417" y="2259552"/>
            <a:ext cx="7650329" cy="2736000"/>
          </a:xfrm>
          <a:prstGeom prst="roundRect">
            <a:avLst/>
          </a:prstGeom>
          <a:noFill/>
          <a:ln w="3492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0" i="0" u="none" strike="noStrike" cap="none" normalizeH="0" baseline="0">
              <a:ln>
                <a:noFill/>
              </a:ln>
              <a:solidFill>
                <a:srgbClr val="00007E"/>
              </a:solidFill>
              <a:effectLst/>
              <a:latin typeface="Verdana" pitchFamily="34" charset="0"/>
            </a:endParaRPr>
          </a:p>
        </p:txBody>
      </p:sp>
      <p:sp>
        <p:nvSpPr>
          <p:cNvPr id="10" name="Tekstfelt 9">
            <a:extLst>
              <a:ext uri="{FF2B5EF4-FFF2-40B4-BE49-F238E27FC236}">
                <a16:creationId xmlns:a16="http://schemas.microsoft.com/office/drawing/2014/main" id="{EA9FBA29-981F-4174-99EB-D197F580D560}"/>
              </a:ext>
            </a:extLst>
          </p:cNvPr>
          <p:cNvSpPr txBox="1"/>
          <p:nvPr/>
        </p:nvSpPr>
        <p:spPr>
          <a:xfrm>
            <a:off x="3662377" y="3209246"/>
            <a:ext cx="3507049" cy="584775"/>
          </a:xfrm>
          <a:prstGeom prst="rect">
            <a:avLst/>
          </a:prstGeom>
          <a:noFill/>
        </p:spPr>
        <p:txBody>
          <a:bodyPr wrap="square" rtlCol="0">
            <a:spAutoFit/>
          </a:bodyPr>
          <a:lstStyle/>
          <a:p>
            <a:pPr algn="ctr"/>
            <a:r>
              <a:rPr lang="da-DK" b="1" dirty="0" err="1">
                <a:solidFill>
                  <a:srgbClr val="FFC000"/>
                </a:solidFill>
              </a:rPr>
              <a:t>Member</a:t>
            </a:r>
            <a:r>
              <a:rPr lang="da-DK" b="1" dirty="0">
                <a:solidFill>
                  <a:srgbClr val="FFC000"/>
                </a:solidFill>
              </a:rPr>
              <a:t> State </a:t>
            </a:r>
            <a:r>
              <a:rPr lang="da-DK" b="1" dirty="0" err="1">
                <a:solidFill>
                  <a:srgbClr val="FFC000"/>
                </a:solidFill>
              </a:rPr>
              <a:t>results</a:t>
            </a:r>
            <a:endParaRPr lang="da-DK" b="1" dirty="0">
              <a:solidFill>
                <a:srgbClr val="FFC000"/>
              </a:solidFill>
            </a:endParaRPr>
          </a:p>
          <a:p>
            <a:r>
              <a:rPr lang="da-DK" sz="1400" b="1" dirty="0">
                <a:solidFill>
                  <a:srgbClr val="FFC000"/>
                </a:solidFill>
              </a:rPr>
              <a:t>scroll down RBDs, subunits</a:t>
            </a:r>
          </a:p>
        </p:txBody>
      </p:sp>
      <p:sp>
        <p:nvSpPr>
          <p:cNvPr id="11" name="Rektangel: afrundede hjørner 10">
            <a:extLst>
              <a:ext uri="{FF2B5EF4-FFF2-40B4-BE49-F238E27FC236}">
                <a16:creationId xmlns:a16="http://schemas.microsoft.com/office/drawing/2014/main" id="{D2920E48-0B77-4DB8-87DC-59525E8F98E7}"/>
              </a:ext>
            </a:extLst>
          </p:cNvPr>
          <p:cNvSpPr/>
          <p:nvPr/>
        </p:nvSpPr>
        <p:spPr bwMode="auto">
          <a:xfrm>
            <a:off x="102969" y="1718638"/>
            <a:ext cx="1169239" cy="3312000"/>
          </a:xfrm>
          <a:prstGeom prst="roundRect">
            <a:avLst/>
          </a:prstGeom>
          <a:noFill/>
          <a:ln w="34925" cap="flat" cmpd="sng" algn="ctr">
            <a:solidFill>
              <a:srgbClr val="7030A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0" i="0" u="none" strike="noStrike" cap="none" normalizeH="0" baseline="0">
              <a:ln>
                <a:noFill/>
              </a:ln>
              <a:solidFill>
                <a:srgbClr val="00007E"/>
              </a:solidFill>
              <a:effectLst/>
              <a:latin typeface="Verdana" pitchFamily="34" charset="0"/>
            </a:endParaRPr>
          </a:p>
        </p:txBody>
      </p:sp>
      <p:sp>
        <p:nvSpPr>
          <p:cNvPr id="12" name="Tekstfelt 11">
            <a:extLst>
              <a:ext uri="{FF2B5EF4-FFF2-40B4-BE49-F238E27FC236}">
                <a16:creationId xmlns:a16="http://schemas.microsoft.com/office/drawing/2014/main" id="{B8A4D059-0012-420D-9FF5-194A41806F31}"/>
              </a:ext>
            </a:extLst>
          </p:cNvPr>
          <p:cNvSpPr txBox="1"/>
          <p:nvPr/>
        </p:nvSpPr>
        <p:spPr>
          <a:xfrm>
            <a:off x="0" y="2428499"/>
            <a:ext cx="1272209" cy="2877711"/>
          </a:xfrm>
          <a:prstGeom prst="rect">
            <a:avLst/>
          </a:prstGeom>
          <a:noFill/>
        </p:spPr>
        <p:txBody>
          <a:bodyPr wrap="square" rtlCol="0">
            <a:spAutoFit/>
          </a:bodyPr>
          <a:lstStyle/>
          <a:p>
            <a:pPr algn="ctr"/>
            <a:r>
              <a:rPr lang="da-DK" sz="1400" b="1" dirty="0">
                <a:solidFill>
                  <a:srgbClr val="7030A0"/>
                </a:solidFill>
              </a:rPr>
              <a:t>Filters,</a:t>
            </a:r>
          </a:p>
          <a:p>
            <a:pPr algn="ctr"/>
            <a:r>
              <a:rPr lang="da-DK" sz="1400" b="1" dirty="0">
                <a:solidFill>
                  <a:srgbClr val="7030A0"/>
                </a:solidFill>
              </a:rPr>
              <a:t>e.g.</a:t>
            </a:r>
          </a:p>
          <a:p>
            <a:pPr algn="ctr"/>
            <a:r>
              <a:rPr lang="da-DK" sz="1100" b="1" dirty="0">
                <a:solidFill>
                  <a:srgbClr val="7030A0"/>
                </a:solidFill>
              </a:rPr>
              <a:t>1st &amp; 2nd </a:t>
            </a:r>
            <a:r>
              <a:rPr lang="da-DK" sz="1100" b="1" dirty="0" err="1">
                <a:solidFill>
                  <a:srgbClr val="7030A0"/>
                </a:solidFill>
              </a:rPr>
              <a:t>RBMPs</a:t>
            </a:r>
            <a:endParaRPr lang="da-DK" sz="1100" b="1" dirty="0">
              <a:solidFill>
                <a:srgbClr val="7030A0"/>
              </a:solidFill>
            </a:endParaRPr>
          </a:p>
          <a:p>
            <a:pPr algn="ctr"/>
            <a:r>
              <a:rPr lang="da-DK" sz="1100" b="1" dirty="0">
                <a:solidFill>
                  <a:srgbClr val="7030A0"/>
                </a:solidFill>
              </a:rPr>
              <a:t>Measure (number or size)</a:t>
            </a:r>
          </a:p>
          <a:p>
            <a:pPr algn="ctr"/>
            <a:r>
              <a:rPr lang="da-DK" sz="1100" b="1" dirty="0">
                <a:solidFill>
                  <a:srgbClr val="7030A0"/>
                </a:solidFill>
              </a:rPr>
              <a:t>Category </a:t>
            </a:r>
            <a:r>
              <a:rPr lang="da-DK" sz="1000" b="1" dirty="0">
                <a:solidFill>
                  <a:srgbClr val="7030A0"/>
                </a:solidFill>
              </a:rPr>
              <a:t>RW,LW,TW,CW</a:t>
            </a:r>
          </a:p>
          <a:p>
            <a:pPr algn="ctr"/>
            <a:endParaRPr lang="da-DK" sz="1000" b="1" dirty="0">
              <a:solidFill>
                <a:srgbClr val="7030A0"/>
              </a:solidFill>
            </a:endParaRPr>
          </a:p>
          <a:p>
            <a:pPr algn="ctr"/>
            <a:r>
              <a:rPr lang="da-DK" sz="1000" b="1" dirty="0">
                <a:solidFill>
                  <a:srgbClr val="7030A0"/>
                </a:solidFill>
              </a:rPr>
              <a:t>Type (natural, HMWBs)</a:t>
            </a:r>
          </a:p>
          <a:p>
            <a:pPr algn="ctr"/>
            <a:endParaRPr lang="da-DK" sz="1100" b="1" dirty="0">
              <a:solidFill>
                <a:srgbClr val="7030A0"/>
              </a:solidFill>
            </a:endParaRPr>
          </a:p>
          <a:p>
            <a:pPr algn="ctr"/>
            <a:r>
              <a:rPr lang="da-DK" sz="1100" b="1" dirty="0">
                <a:solidFill>
                  <a:srgbClr val="7030A0"/>
                </a:solidFill>
              </a:rPr>
              <a:t>Spatial scale</a:t>
            </a:r>
          </a:p>
          <a:p>
            <a:pPr algn="ctr"/>
            <a:r>
              <a:rPr lang="da-DK" sz="1100" b="1" dirty="0">
                <a:solidFill>
                  <a:srgbClr val="7030A0"/>
                </a:solidFill>
              </a:rPr>
              <a:t>Status</a:t>
            </a:r>
          </a:p>
          <a:p>
            <a:pPr algn="ctr"/>
            <a:endParaRPr lang="da-DK" sz="1400" b="1" dirty="0">
              <a:solidFill>
                <a:srgbClr val="7030A0"/>
              </a:solidFill>
            </a:endParaRPr>
          </a:p>
        </p:txBody>
      </p:sp>
      <p:sp>
        <p:nvSpPr>
          <p:cNvPr id="13" name="Rektangel: afrundede hjørner 12">
            <a:extLst>
              <a:ext uri="{FF2B5EF4-FFF2-40B4-BE49-F238E27FC236}">
                <a16:creationId xmlns:a16="http://schemas.microsoft.com/office/drawing/2014/main" id="{3DD67807-018A-48EE-B26B-FD73EABD6068}"/>
              </a:ext>
            </a:extLst>
          </p:cNvPr>
          <p:cNvSpPr/>
          <p:nvPr/>
        </p:nvSpPr>
        <p:spPr bwMode="auto">
          <a:xfrm>
            <a:off x="1148345" y="5067669"/>
            <a:ext cx="4311552" cy="468000"/>
          </a:xfrm>
          <a:prstGeom prst="roundRect">
            <a:avLst/>
          </a:prstGeom>
          <a:noFill/>
          <a:ln w="34925"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0" i="0" u="none" strike="noStrike" cap="none" normalizeH="0" baseline="0">
              <a:ln>
                <a:noFill/>
              </a:ln>
              <a:solidFill>
                <a:srgbClr val="00007E"/>
              </a:solidFill>
              <a:effectLst/>
              <a:latin typeface="Verdana" pitchFamily="34" charset="0"/>
            </a:endParaRPr>
          </a:p>
        </p:txBody>
      </p:sp>
      <p:sp>
        <p:nvSpPr>
          <p:cNvPr id="14" name="Tekstfelt 13">
            <a:extLst>
              <a:ext uri="{FF2B5EF4-FFF2-40B4-BE49-F238E27FC236}">
                <a16:creationId xmlns:a16="http://schemas.microsoft.com/office/drawing/2014/main" id="{BB2F7F86-93B8-4760-BF1A-B51EDB9FB2E8}"/>
              </a:ext>
            </a:extLst>
          </p:cNvPr>
          <p:cNvSpPr txBox="1"/>
          <p:nvPr/>
        </p:nvSpPr>
        <p:spPr>
          <a:xfrm>
            <a:off x="2166730" y="5061782"/>
            <a:ext cx="1913026" cy="369332"/>
          </a:xfrm>
          <a:prstGeom prst="rect">
            <a:avLst/>
          </a:prstGeom>
          <a:noFill/>
        </p:spPr>
        <p:txBody>
          <a:bodyPr wrap="square" rtlCol="0">
            <a:spAutoFit/>
          </a:bodyPr>
          <a:lstStyle/>
          <a:p>
            <a:pPr algn="ctr"/>
            <a:r>
              <a:rPr lang="da-DK" b="1" dirty="0">
                <a:solidFill>
                  <a:srgbClr val="00B050"/>
                </a:solidFill>
              </a:rPr>
              <a:t>Notes</a:t>
            </a:r>
          </a:p>
        </p:txBody>
      </p:sp>
    </p:spTree>
    <p:extLst>
      <p:ext uri="{BB962C8B-B14F-4D97-AF65-F5344CB8AC3E}">
        <p14:creationId xmlns:p14="http://schemas.microsoft.com/office/powerpoint/2010/main" val="8542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dsholder til indhold 16">
            <a:extLst>
              <a:ext uri="{FF2B5EF4-FFF2-40B4-BE49-F238E27FC236}">
                <a16:creationId xmlns:a16="http://schemas.microsoft.com/office/drawing/2014/main" id="{A3721D8E-4F68-4D26-8D51-51D30871D89B}"/>
              </a:ext>
            </a:extLst>
          </p:cNvPr>
          <p:cNvPicPr>
            <a:picLocks noGrp="1" noChangeAspect="1"/>
          </p:cNvPicPr>
          <p:nvPr>
            <p:ph sz="quarter" idx="11"/>
          </p:nvPr>
        </p:nvPicPr>
        <p:blipFill>
          <a:blip r:embed="rId2"/>
          <a:stretch>
            <a:fillRect/>
          </a:stretch>
        </p:blipFill>
        <p:spPr>
          <a:xfrm>
            <a:off x="0" y="1310910"/>
            <a:ext cx="8837757" cy="4087001"/>
          </a:xfrm>
          <a:prstGeom prst="rect">
            <a:avLst/>
          </a:prstGeom>
        </p:spPr>
      </p:pic>
      <p:sp>
        <p:nvSpPr>
          <p:cNvPr id="2" name="Text Placeholder 1"/>
          <p:cNvSpPr>
            <a:spLocks noGrp="1"/>
          </p:cNvSpPr>
          <p:nvPr>
            <p:ph type="body" sz="quarter" idx="10"/>
          </p:nvPr>
        </p:nvSpPr>
        <p:spPr/>
        <p:txBody>
          <a:bodyPr/>
          <a:lstStyle/>
          <a:p>
            <a:r>
              <a:rPr lang="da-DK" dirty="0">
                <a:solidFill>
                  <a:srgbClr val="00B050"/>
                </a:solidFill>
              </a:rPr>
              <a:t>Graphs – general template </a:t>
            </a:r>
          </a:p>
        </p:txBody>
      </p:sp>
      <p:sp>
        <p:nvSpPr>
          <p:cNvPr id="4" name="Text Placeholder 3"/>
          <p:cNvSpPr>
            <a:spLocks noGrp="1"/>
          </p:cNvSpPr>
          <p:nvPr>
            <p:ph type="body" sz="quarter" idx="12"/>
          </p:nvPr>
        </p:nvSpPr>
        <p:spPr>
          <a:xfrm>
            <a:off x="336550" y="6184900"/>
            <a:ext cx="5149850" cy="261610"/>
          </a:xfrm>
        </p:spPr>
        <p:txBody>
          <a:bodyPr/>
          <a:lstStyle/>
          <a:p>
            <a:r>
              <a:rPr lang="en-US" dirty="0">
                <a:hlinkClick r:id="rId3"/>
              </a:rPr>
              <a:t>Surface water bodies: Natural, heavily modified and artificial water bodies, by category</a:t>
            </a:r>
            <a:endParaRPr lang="en-GB" dirty="0"/>
          </a:p>
        </p:txBody>
      </p:sp>
      <p:sp>
        <p:nvSpPr>
          <p:cNvPr id="3" name="Ellipse 2">
            <a:extLst>
              <a:ext uri="{FF2B5EF4-FFF2-40B4-BE49-F238E27FC236}">
                <a16:creationId xmlns:a16="http://schemas.microsoft.com/office/drawing/2014/main" id="{3FA4E2D6-3AEF-4B1B-A398-F1F38675AF55}"/>
              </a:ext>
            </a:extLst>
          </p:cNvPr>
          <p:cNvSpPr/>
          <p:nvPr/>
        </p:nvSpPr>
        <p:spPr bwMode="auto">
          <a:xfrm>
            <a:off x="1054058" y="1218591"/>
            <a:ext cx="5580000" cy="288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00007E"/>
              </a:solidFill>
              <a:effectLst/>
              <a:uLnTx/>
              <a:uFillTx/>
              <a:latin typeface="Verdana" pitchFamily="34" charset="0"/>
              <a:ea typeface="+mn-ea"/>
              <a:cs typeface="+mn-cs"/>
            </a:endParaRPr>
          </a:p>
        </p:txBody>
      </p:sp>
      <p:sp>
        <p:nvSpPr>
          <p:cNvPr id="5" name="Tekstfelt 4">
            <a:extLst>
              <a:ext uri="{FF2B5EF4-FFF2-40B4-BE49-F238E27FC236}">
                <a16:creationId xmlns:a16="http://schemas.microsoft.com/office/drawing/2014/main" id="{6C894F5F-4A79-473F-9160-9253028244D0}"/>
              </a:ext>
            </a:extLst>
          </p:cNvPr>
          <p:cNvSpPr txBox="1"/>
          <p:nvPr/>
        </p:nvSpPr>
        <p:spPr>
          <a:xfrm>
            <a:off x="3011243" y="1167666"/>
            <a:ext cx="14709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F0000"/>
                </a:solidFill>
                <a:effectLst/>
                <a:uLnTx/>
                <a:uFillTx/>
                <a:latin typeface="Verdana"/>
                <a:ea typeface="+mn-ea"/>
                <a:cs typeface="+mn-cs"/>
              </a:rPr>
              <a:t>Title</a:t>
            </a:r>
          </a:p>
        </p:txBody>
      </p:sp>
      <p:sp>
        <p:nvSpPr>
          <p:cNvPr id="8" name="Tekstfelt 7">
            <a:extLst>
              <a:ext uri="{FF2B5EF4-FFF2-40B4-BE49-F238E27FC236}">
                <a16:creationId xmlns:a16="http://schemas.microsoft.com/office/drawing/2014/main" id="{03A5AAA4-1643-43A0-8E42-A88CC29196DD}"/>
              </a:ext>
            </a:extLst>
          </p:cNvPr>
          <p:cNvSpPr txBox="1"/>
          <p:nvPr/>
        </p:nvSpPr>
        <p:spPr>
          <a:xfrm>
            <a:off x="3844057" y="2903963"/>
            <a:ext cx="29012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70C0"/>
                </a:solidFill>
                <a:effectLst/>
                <a:uLnTx/>
                <a:uFillTx/>
                <a:latin typeface="Verdana"/>
                <a:ea typeface="+mn-ea"/>
                <a:cs typeface="+mn-cs"/>
              </a:rPr>
              <a:t>EU </a:t>
            </a:r>
            <a:r>
              <a:rPr kumimoji="0" lang="da-DK" sz="1800" b="1" i="0" u="none" strike="noStrike" kern="1200" cap="none" spc="0" normalizeH="0" baseline="0" noProof="0" dirty="0" err="1">
                <a:ln>
                  <a:noFill/>
                </a:ln>
                <a:solidFill>
                  <a:srgbClr val="0070C0"/>
                </a:solidFill>
                <a:effectLst/>
                <a:uLnTx/>
                <a:uFillTx/>
                <a:latin typeface="Verdana"/>
                <a:ea typeface="+mn-ea"/>
                <a:cs typeface="+mn-cs"/>
              </a:rPr>
              <a:t>results</a:t>
            </a:r>
            <a:r>
              <a:rPr kumimoji="0" lang="da-DK" sz="1800" b="1" i="0" u="none" strike="noStrike" kern="1200" cap="none" spc="0" normalizeH="0" baseline="0" noProof="0" dirty="0">
                <a:ln>
                  <a:noFill/>
                </a:ln>
                <a:solidFill>
                  <a:srgbClr val="0070C0"/>
                </a:solidFill>
                <a:effectLst/>
                <a:uLnTx/>
                <a:uFillTx/>
                <a:latin typeface="Verdana"/>
                <a:ea typeface="+mn-ea"/>
                <a:cs typeface="+mn-cs"/>
              </a:rPr>
              <a:t> (default) or </a:t>
            </a:r>
            <a:r>
              <a:rPr kumimoji="0" lang="da-DK" sz="1800" b="1" i="0" u="none" strike="noStrike" kern="1200" cap="none" spc="0" normalizeH="0" baseline="0" noProof="0" dirty="0" err="1">
                <a:ln>
                  <a:noFill/>
                </a:ln>
                <a:solidFill>
                  <a:srgbClr val="0070C0"/>
                </a:solidFill>
                <a:effectLst/>
                <a:uLnTx/>
                <a:uFillTx/>
                <a:latin typeface="Verdana"/>
                <a:ea typeface="+mn-ea"/>
                <a:cs typeface="+mn-cs"/>
              </a:rPr>
              <a:t>selection</a:t>
            </a:r>
            <a:endParaRPr kumimoji="0" lang="da-DK" sz="1800" b="1" i="0" u="none" strike="noStrike" kern="1200" cap="none" spc="0" normalizeH="0" baseline="0" noProof="0" dirty="0">
              <a:ln>
                <a:noFill/>
              </a:ln>
              <a:solidFill>
                <a:srgbClr val="0070C0"/>
              </a:solidFill>
              <a:effectLst/>
              <a:uLnTx/>
              <a:uFillTx/>
              <a:latin typeface="Verdana"/>
              <a:ea typeface="+mn-ea"/>
              <a:cs typeface="+mn-cs"/>
            </a:endParaRPr>
          </a:p>
        </p:txBody>
      </p:sp>
      <p:sp>
        <p:nvSpPr>
          <p:cNvPr id="11" name="Rektangel: afrundede hjørner 10">
            <a:extLst>
              <a:ext uri="{FF2B5EF4-FFF2-40B4-BE49-F238E27FC236}">
                <a16:creationId xmlns:a16="http://schemas.microsoft.com/office/drawing/2014/main" id="{D2920E48-0B77-4DB8-87DC-59525E8F98E7}"/>
              </a:ext>
            </a:extLst>
          </p:cNvPr>
          <p:cNvSpPr/>
          <p:nvPr/>
        </p:nvSpPr>
        <p:spPr bwMode="auto">
          <a:xfrm>
            <a:off x="0" y="1718638"/>
            <a:ext cx="1169770" cy="3312000"/>
          </a:xfrm>
          <a:prstGeom prst="roundRect">
            <a:avLst/>
          </a:prstGeom>
          <a:noFill/>
          <a:ln w="34925" cap="flat" cmpd="sng" algn="ctr">
            <a:solidFill>
              <a:srgbClr val="7030A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00007E"/>
              </a:solidFill>
              <a:effectLst/>
              <a:uLnTx/>
              <a:uFillTx/>
              <a:latin typeface="Verdana" pitchFamily="34" charset="0"/>
              <a:ea typeface="+mn-ea"/>
              <a:cs typeface="+mn-cs"/>
            </a:endParaRPr>
          </a:p>
        </p:txBody>
      </p:sp>
      <p:sp>
        <p:nvSpPr>
          <p:cNvPr id="12" name="Tekstfelt 11">
            <a:extLst>
              <a:ext uri="{FF2B5EF4-FFF2-40B4-BE49-F238E27FC236}">
                <a16:creationId xmlns:a16="http://schemas.microsoft.com/office/drawing/2014/main" id="{B8A4D059-0012-420D-9FF5-194A41806F31}"/>
              </a:ext>
            </a:extLst>
          </p:cNvPr>
          <p:cNvSpPr txBox="1"/>
          <p:nvPr/>
        </p:nvSpPr>
        <p:spPr>
          <a:xfrm>
            <a:off x="-81870" y="2428499"/>
            <a:ext cx="1354079" cy="21390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7030A0"/>
                </a:solidFill>
                <a:effectLst/>
                <a:uLnTx/>
                <a:uFillTx/>
                <a:latin typeface="Verdana"/>
                <a:ea typeface="+mn-ea"/>
                <a:cs typeface="+mn-cs"/>
              </a:rPr>
              <a:t>Filter,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err="1">
                <a:ln>
                  <a:noFill/>
                </a:ln>
                <a:solidFill>
                  <a:srgbClr val="7030A0"/>
                </a:solidFill>
                <a:effectLst/>
                <a:uLnTx/>
                <a:uFillTx/>
                <a:latin typeface="Verdana"/>
                <a:ea typeface="+mn-ea"/>
                <a:cs typeface="+mn-cs"/>
              </a:rPr>
              <a:t>Selections</a:t>
            </a:r>
            <a:endParaRPr kumimoji="0" lang="da-DK" sz="1400" b="1" i="0" u="none" strike="noStrike" kern="1200" cap="none" spc="0" normalizeH="0" baseline="0" noProof="0" dirty="0">
              <a:ln>
                <a:noFill/>
              </a:ln>
              <a:solidFill>
                <a:srgbClr val="7030A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err="1">
                <a:ln>
                  <a:noFill/>
                </a:ln>
                <a:solidFill>
                  <a:srgbClr val="7030A0"/>
                </a:solidFill>
                <a:effectLst/>
                <a:uLnTx/>
                <a:uFillTx/>
                <a:latin typeface="Verdana"/>
                <a:ea typeface="+mn-ea"/>
                <a:cs typeface="+mn-cs"/>
              </a:rPr>
              <a:t>e.g</a:t>
            </a:r>
            <a:r>
              <a:rPr kumimoji="0" lang="da-DK" sz="1400" b="1" i="0" u="none" strike="noStrike" kern="1200" cap="none" spc="0" normalizeH="0" baseline="0" noProof="0" dirty="0">
                <a:ln>
                  <a:noFill/>
                </a:ln>
                <a:solidFill>
                  <a:srgbClr val="7030A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7030A0"/>
                </a:solidFill>
                <a:effectLst/>
                <a:uLnTx/>
                <a:uFillTx/>
                <a:latin typeface="Verdana"/>
                <a:ea typeface="+mn-ea"/>
                <a:cs typeface="+mn-cs"/>
              </a:rPr>
              <a:t>1st &amp; 2nd </a:t>
            </a:r>
            <a:r>
              <a:rPr kumimoji="0" lang="da-DK" sz="1100" b="1" i="0" u="none" strike="noStrike" kern="1200" cap="none" spc="0" normalizeH="0" baseline="0" noProof="0" dirty="0" err="1">
                <a:ln>
                  <a:noFill/>
                </a:ln>
                <a:solidFill>
                  <a:srgbClr val="7030A0"/>
                </a:solidFill>
                <a:effectLst/>
                <a:uLnTx/>
                <a:uFillTx/>
                <a:latin typeface="Verdana"/>
                <a:ea typeface="+mn-ea"/>
                <a:cs typeface="+mn-cs"/>
              </a:rPr>
              <a:t>RBMPs</a:t>
            </a:r>
            <a:endParaRPr kumimoji="0" lang="da-DK" sz="1100" b="1" i="0" u="none" strike="noStrike" kern="1200" cap="none" spc="0" normalizeH="0" baseline="0" noProof="0" dirty="0">
              <a:ln>
                <a:noFill/>
              </a:ln>
              <a:solidFill>
                <a:srgbClr val="7030A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7030A0"/>
                </a:solidFill>
                <a:effectLst/>
                <a:uLnTx/>
                <a:uFillTx/>
                <a:latin typeface="Verdana"/>
                <a:ea typeface="+mn-ea"/>
                <a:cs typeface="+mn-cs"/>
              </a:rPr>
              <a:t>Measure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7030A0"/>
                </a:solidFill>
                <a:effectLst/>
                <a:uLnTx/>
                <a:uFillTx/>
                <a:latin typeface="Verdana"/>
                <a:ea typeface="+mn-ea"/>
                <a:cs typeface="+mn-cs"/>
              </a:rPr>
              <a:t>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dirty="0">
                <a:solidFill>
                  <a:srgbClr val="7030A0"/>
                </a:solidFill>
                <a:latin typeface="Verdana"/>
              </a:rPr>
              <a:t>Type</a:t>
            </a:r>
            <a:endParaRPr kumimoji="0" lang="da-DK" sz="1100" b="1" i="0" u="none" strike="noStrike" kern="1200" cap="none" spc="0" normalizeH="0" baseline="0" noProof="0" dirty="0">
              <a:ln>
                <a:noFill/>
              </a:ln>
              <a:solidFill>
                <a:srgbClr val="7030A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7030A0"/>
                </a:solidFill>
                <a:effectLst/>
                <a:uLnTx/>
                <a:uFillTx/>
                <a:latin typeface="Verdana"/>
                <a:ea typeface="+mn-ea"/>
                <a:cs typeface="+mn-cs"/>
              </a:rPr>
              <a:t>Spatial scale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7030A0"/>
                </a:solidFill>
                <a:effectLst/>
                <a:uLnTx/>
                <a:uFillTx/>
                <a:latin typeface="Verdana"/>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7030A0"/>
              </a:solidFill>
              <a:effectLst/>
              <a:uLnTx/>
              <a:uFillTx/>
              <a:latin typeface="Verdana"/>
              <a:ea typeface="+mn-ea"/>
              <a:cs typeface="+mn-cs"/>
            </a:endParaRPr>
          </a:p>
        </p:txBody>
      </p:sp>
      <p:sp>
        <p:nvSpPr>
          <p:cNvPr id="18" name="Tekstfelt 17">
            <a:extLst>
              <a:ext uri="{FF2B5EF4-FFF2-40B4-BE49-F238E27FC236}">
                <a16:creationId xmlns:a16="http://schemas.microsoft.com/office/drawing/2014/main" id="{8589919E-9121-4CBB-A81F-4F7890C8F2DF}"/>
              </a:ext>
            </a:extLst>
          </p:cNvPr>
          <p:cNvSpPr txBox="1"/>
          <p:nvPr/>
        </p:nvSpPr>
        <p:spPr>
          <a:xfrm>
            <a:off x="1724644" y="5278527"/>
            <a:ext cx="89826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000000"/>
                </a:solidFill>
                <a:effectLst/>
                <a:uLnTx/>
                <a:uFillTx/>
                <a:latin typeface="Verdana"/>
                <a:ea typeface="+mn-ea"/>
                <a:cs typeface="+mn-cs"/>
              </a:rPr>
              <a:t>All in </a:t>
            </a:r>
            <a:r>
              <a:rPr kumimoji="0" lang="da-DK" sz="1100" b="0" i="0" u="none" strike="noStrike" kern="1200" cap="none" spc="0" normalizeH="0" baseline="0" noProof="0" dirty="0" err="1">
                <a:ln>
                  <a:noFill/>
                </a:ln>
                <a:solidFill>
                  <a:srgbClr val="000000"/>
                </a:solidFill>
                <a:effectLst/>
                <a:uLnTx/>
                <a:uFillTx/>
                <a:latin typeface="Verdana"/>
                <a:ea typeface="+mn-ea"/>
                <a:cs typeface="+mn-cs"/>
              </a:rPr>
              <a:t>selection</a:t>
            </a:r>
            <a:endParaRPr kumimoji="0" lang="da-DK" sz="11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9" name="Tekstfelt 18">
            <a:extLst>
              <a:ext uri="{FF2B5EF4-FFF2-40B4-BE49-F238E27FC236}">
                <a16:creationId xmlns:a16="http://schemas.microsoft.com/office/drawing/2014/main" id="{E390AE6F-51E8-48FD-99DA-677171C8A90E}"/>
              </a:ext>
            </a:extLst>
          </p:cNvPr>
          <p:cNvSpPr txBox="1"/>
          <p:nvPr/>
        </p:nvSpPr>
        <p:spPr>
          <a:xfrm>
            <a:off x="3297604" y="5404701"/>
            <a:ext cx="8982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000000"/>
                </a:solidFill>
                <a:effectLst/>
                <a:uLnTx/>
                <a:uFillTx/>
                <a:latin typeface="Verdana"/>
                <a:ea typeface="+mn-ea"/>
                <a:cs typeface="+mn-cs"/>
              </a:rPr>
              <a:t>River</a:t>
            </a:r>
          </a:p>
        </p:txBody>
      </p:sp>
      <p:sp>
        <p:nvSpPr>
          <p:cNvPr id="20" name="Tekstfelt 19">
            <a:extLst>
              <a:ext uri="{FF2B5EF4-FFF2-40B4-BE49-F238E27FC236}">
                <a16:creationId xmlns:a16="http://schemas.microsoft.com/office/drawing/2014/main" id="{48A3EA72-130C-4182-8A59-8D7E2CB9B006}"/>
              </a:ext>
            </a:extLst>
          </p:cNvPr>
          <p:cNvSpPr txBox="1"/>
          <p:nvPr/>
        </p:nvSpPr>
        <p:spPr>
          <a:xfrm>
            <a:off x="4800571" y="5408048"/>
            <a:ext cx="8982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000000"/>
                </a:solidFill>
                <a:effectLst/>
                <a:uLnTx/>
                <a:uFillTx/>
                <a:latin typeface="Verdana"/>
                <a:ea typeface="+mn-ea"/>
                <a:cs typeface="+mn-cs"/>
              </a:rPr>
              <a:t>Lake</a:t>
            </a:r>
          </a:p>
        </p:txBody>
      </p:sp>
      <p:sp>
        <p:nvSpPr>
          <p:cNvPr id="21" name="Tekstfelt 20">
            <a:extLst>
              <a:ext uri="{FF2B5EF4-FFF2-40B4-BE49-F238E27FC236}">
                <a16:creationId xmlns:a16="http://schemas.microsoft.com/office/drawing/2014/main" id="{FFF5B9F3-D335-4862-9037-C6C07BF864C8}"/>
              </a:ext>
            </a:extLst>
          </p:cNvPr>
          <p:cNvSpPr txBox="1"/>
          <p:nvPr/>
        </p:nvSpPr>
        <p:spPr>
          <a:xfrm>
            <a:off x="6184923" y="5404701"/>
            <a:ext cx="102425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err="1">
                <a:ln>
                  <a:noFill/>
                </a:ln>
                <a:solidFill>
                  <a:srgbClr val="000000"/>
                </a:solidFill>
                <a:effectLst/>
                <a:uLnTx/>
                <a:uFillTx/>
                <a:latin typeface="Verdana"/>
                <a:ea typeface="+mn-ea"/>
                <a:cs typeface="+mn-cs"/>
              </a:rPr>
              <a:t>Transitional</a:t>
            </a:r>
            <a:endParaRPr kumimoji="0" lang="da-DK" sz="11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2" name="Tekstfelt 21">
            <a:extLst>
              <a:ext uri="{FF2B5EF4-FFF2-40B4-BE49-F238E27FC236}">
                <a16:creationId xmlns:a16="http://schemas.microsoft.com/office/drawing/2014/main" id="{BBCFA3F2-95B9-4116-AE8A-B6248CA48E24}"/>
              </a:ext>
            </a:extLst>
          </p:cNvPr>
          <p:cNvSpPr txBox="1"/>
          <p:nvPr/>
        </p:nvSpPr>
        <p:spPr>
          <a:xfrm>
            <a:off x="7704771" y="5404701"/>
            <a:ext cx="102425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err="1">
                <a:ln>
                  <a:noFill/>
                </a:ln>
                <a:solidFill>
                  <a:srgbClr val="000000"/>
                </a:solidFill>
                <a:effectLst/>
                <a:uLnTx/>
                <a:uFillTx/>
                <a:latin typeface="Verdana"/>
                <a:ea typeface="+mn-ea"/>
                <a:cs typeface="+mn-cs"/>
              </a:rPr>
              <a:t>Coastal</a:t>
            </a:r>
            <a:endParaRPr kumimoji="0" lang="da-DK" sz="11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4" name="Rektangel: afrundede hjørner 23">
            <a:extLst>
              <a:ext uri="{FF2B5EF4-FFF2-40B4-BE49-F238E27FC236}">
                <a16:creationId xmlns:a16="http://schemas.microsoft.com/office/drawing/2014/main" id="{CDB0FAC1-EF8A-4680-A853-E466B32D27C1}"/>
              </a:ext>
            </a:extLst>
          </p:cNvPr>
          <p:cNvSpPr/>
          <p:nvPr/>
        </p:nvSpPr>
        <p:spPr bwMode="auto">
          <a:xfrm>
            <a:off x="2372137" y="4598503"/>
            <a:ext cx="1987828" cy="54484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00007E"/>
              </a:solidFill>
              <a:effectLst/>
              <a:uLnTx/>
              <a:uFillTx/>
              <a:latin typeface="Verdana" pitchFamily="34" charset="0"/>
              <a:ea typeface="+mn-ea"/>
              <a:cs typeface="+mn-cs"/>
            </a:endParaRPr>
          </a:p>
        </p:txBody>
      </p:sp>
      <p:sp>
        <p:nvSpPr>
          <p:cNvPr id="25" name="Tekstfelt 24">
            <a:extLst>
              <a:ext uri="{FF2B5EF4-FFF2-40B4-BE49-F238E27FC236}">
                <a16:creationId xmlns:a16="http://schemas.microsoft.com/office/drawing/2014/main" id="{34A0B73C-AC49-41AC-BD8E-896C4A255581}"/>
              </a:ext>
            </a:extLst>
          </p:cNvPr>
          <p:cNvSpPr txBox="1"/>
          <p:nvPr/>
        </p:nvSpPr>
        <p:spPr>
          <a:xfrm>
            <a:off x="2581985" y="4298014"/>
            <a:ext cx="19878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0000"/>
                </a:solidFill>
                <a:effectLst/>
                <a:uLnTx/>
                <a:uFillTx/>
                <a:latin typeface="Verdana"/>
                <a:ea typeface="+mn-ea"/>
                <a:cs typeface="+mn-cs"/>
              </a:rPr>
              <a:t>Pop-ups – </a:t>
            </a:r>
            <a:r>
              <a:rPr kumimoji="0" lang="da-DK" sz="1400" b="0" i="0" u="none" strike="noStrike" kern="1200" cap="none" spc="0" normalizeH="0" baseline="0" noProof="0" dirty="0" err="1">
                <a:ln>
                  <a:noFill/>
                </a:ln>
                <a:solidFill>
                  <a:srgbClr val="FF0000"/>
                </a:solidFill>
                <a:effectLst/>
                <a:uLnTx/>
                <a:uFillTx/>
                <a:latin typeface="Verdana"/>
                <a:ea typeface="+mn-ea"/>
                <a:cs typeface="+mn-cs"/>
              </a:rPr>
              <a:t>tool</a:t>
            </a:r>
            <a:r>
              <a:rPr kumimoji="0" lang="da-DK" sz="1400" b="0" i="0" u="none" strike="noStrike" kern="1200" cap="none" spc="0" normalizeH="0" baseline="0" noProof="0" dirty="0">
                <a:ln>
                  <a:noFill/>
                </a:ln>
                <a:solidFill>
                  <a:srgbClr val="FF0000"/>
                </a:solidFill>
                <a:effectLst/>
                <a:uLnTx/>
                <a:uFillTx/>
                <a:latin typeface="Verdana"/>
                <a:ea typeface="+mn-ea"/>
                <a:cs typeface="+mn-cs"/>
              </a:rPr>
              <a:t> tips</a:t>
            </a:r>
          </a:p>
        </p:txBody>
      </p:sp>
      <p:sp>
        <p:nvSpPr>
          <p:cNvPr id="6" name="TextBox 5">
            <a:extLst>
              <a:ext uri="{FF2B5EF4-FFF2-40B4-BE49-F238E27FC236}">
                <a16:creationId xmlns:a16="http://schemas.microsoft.com/office/drawing/2014/main" id="{62161BB8-D155-4275-80F5-30BB63BFB60E}"/>
              </a:ext>
            </a:extLst>
          </p:cNvPr>
          <p:cNvSpPr txBox="1"/>
          <p:nvPr/>
        </p:nvSpPr>
        <p:spPr>
          <a:xfrm>
            <a:off x="6054515" y="202935"/>
            <a:ext cx="2846231" cy="923330"/>
          </a:xfrm>
          <a:prstGeom prst="rect">
            <a:avLst/>
          </a:prstGeom>
          <a:noFill/>
        </p:spPr>
        <p:txBody>
          <a:bodyPr wrap="square" rtlCol="0">
            <a:spAutoFit/>
          </a:bodyPr>
          <a:lstStyle/>
          <a:p>
            <a:r>
              <a:rPr lang="nb-NO" dirty="0"/>
              <a:t>Graph shows % </a:t>
            </a:r>
            <a:r>
              <a:rPr lang="nb-NO" dirty="0" err="1"/>
              <a:t>natural</a:t>
            </a:r>
            <a:r>
              <a:rPr lang="nb-NO" dirty="0"/>
              <a:t> (</a:t>
            </a:r>
            <a:r>
              <a:rPr lang="nb-NO" dirty="0" err="1"/>
              <a:t>blue</a:t>
            </a:r>
            <a:r>
              <a:rPr lang="nb-NO" dirty="0"/>
              <a:t>), </a:t>
            </a:r>
            <a:r>
              <a:rPr lang="nb-NO" dirty="0" err="1"/>
              <a:t>HMWBs</a:t>
            </a:r>
            <a:r>
              <a:rPr lang="nb-NO" dirty="0"/>
              <a:t> (</a:t>
            </a:r>
            <a:r>
              <a:rPr lang="nb-NO" dirty="0" err="1"/>
              <a:t>yellow</a:t>
            </a:r>
            <a:r>
              <a:rPr lang="nb-NO" dirty="0"/>
              <a:t>), </a:t>
            </a:r>
            <a:r>
              <a:rPr lang="nb-NO" dirty="0" err="1"/>
              <a:t>AWBs</a:t>
            </a:r>
            <a:r>
              <a:rPr lang="nb-NO" dirty="0"/>
              <a:t> (red)</a:t>
            </a:r>
          </a:p>
        </p:txBody>
      </p:sp>
    </p:spTree>
    <p:extLst>
      <p:ext uri="{BB962C8B-B14F-4D97-AF65-F5344CB8AC3E}">
        <p14:creationId xmlns:p14="http://schemas.microsoft.com/office/powerpoint/2010/main" val="197260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E847618-58D2-417D-B42A-DFD52F263637}"/>
              </a:ext>
            </a:extLst>
          </p:cNvPr>
          <p:cNvSpPr>
            <a:spLocks noGrp="1"/>
          </p:cNvSpPr>
          <p:nvPr>
            <p:ph type="title"/>
          </p:nvPr>
        </p:nvSpPr>
        <p:spPr/>
        <p:txBody>
          <a:bodyPr/>
          <a:lstStyle/>
          <a:p>
            <a:r>
              <a:rPr lang="en-US" dirty="0">
                <a:hlinkClick r:id="rId2"/>
              </a:rPr>
              <a:t>Surface water bodies: Ecological status or potential and chemical status, by </a:t>
            </a:r>
            <a:r>
              <a:rPr lang="en-US" dirty="0" smtClean="0">
                <a:hlinkClick r:id="rId2"/>
              </a:rPr>
              <a:t>country</a:t>
            </a:r>
            <a:endParaRPr lang="da-DK" dirty="0"/>
          </a:p>
        </p:txBody>
      </p:sp>
      <p:pic>
        <p:nvPicPr>
          <p:cNvPr id="6" name="Pladsholder til indhold 5">
            <a:extLst>
              <a:ext uri="{FF2B5EF4-FFF2-40B4-BE49-F238E27FC236}">
                <a16:creationId xmlns:a16="http://schemas.microsoft.com/office/drawing/2014/main" id="{F1C6082B-402E-42ED-92C8-4EDB78CA2D37}"/>
              </a:ext>
            </a:extLst>
          </p:cNvPr>
          <p:cNvPicPr>
            <a:picLocks noGrp="1" noChangeAspect="1"/>
          </p:cNvPicPr>
          <p:nvPr>
            <p:ph idx="1"/>
          </p:nvPr>
        </p:nvPicPr>
        <p:blipFill>
          <a:blip r:embed="rId3"/>
          <a:stretch>
            <a:fillRect/>
          </a:stretch>
        </p:blipFill>
        <p:spPr>
          <a:xfrm>
            <a:off x="13159" y="1296685"/>
            <a:ext cx="8932058" cy="4799315"/>
          </a:xfrm>
          <a:prstGeom prst="rect">
            <a:avLst/>
          </a:prstGeom>
        </p:spPr>
      </p:pic>
      <p:sp>
        <p:nvSpPr>
          <p:cNvPr id="2" name="Rektangel 1">
            <a:extLst>
              <a:ext uri="{FF2B5EF4-FFF2-40B4-BE49-F238E27FC236}">
                <a16:creationId xmlns:a16="http://schemas.microsoft.com/office/drawing/2014/main" id="{CF7F128C-BD09-40FB-B607-AD1213EA167E}"/>
              </a:ext>
            </a:extLst>
          </p:cNvPr>
          <p:cNvSpPr/>
          <p:nvPr/>
        </p:nvSpPr>
        <p:spPr>
          <a:xfrm>
            <a:off x="0" y="6334780"/>
            <a:ext cx="9369380" cy="523220"/>
          </a:xfrm>
          <a:prstGeom prst="rect">
            <a:avLst/>
          </a:prstGeom>
        </p:spPr>
        <p:txBody>
          <a:bodyPr wrap="square">
            <a:spAutoFit/>
          </a:bodyPr>
          <a:lstStyle/>
          <a:p>
            <a:pPr>
              <a:buFont typeface="Arial" panose="020B0604020202020204" pitchFamily="34" charset="0"/>
              <a:buChar char="•"/>
            </a:pPr>
            <a:r>
              <a:rPr lang="en-US" sz="1400" u="sng" dirty="0" smtClean="0">
                <a:solidFill>
                  <a:srgbClr val="C61A1A"/>
                </a:solidFill>
                <a:latin typeface="Verdana" panose="020B0604030504040204" pitchFamily="34" charset="0"/>
                <a:hlinkClick r:id="rId4"/>
              </a:rPr>
              <a:t> </a:t>
            </a:r>
            <a:r>
              <a:rPr lang="en-US" sz="1400" dirty="0" smtClean="0">
                <a:solidFill>
                  <a:srgbClr val="C61A1A"/>
                </a:solidFill>
                <a:latin typeface="Verdana" panose="020B0604030504040204" pitchFamily="34" charset="0"/>
                <a:hlinkClick r:id="rId4"/>
              </a:rPr>
              <a:t>Alternative; </a:t>
            </a:r>
            <a:r>
              <a:rPr lang="en-US" sz="1400" u="sng" dirty="0" smtClean="0">
                <a:solidFill>
                  <a:srgbClr val="C61A1A"/>
                </a:solidFill>
                <a:latin typeface="Verdana" panose="020B0604030504040204" pitchFamily="34" charset="0"/>
                <a:hlinkClick r:id="rId5"/>
              </a:rPr>
              <a:t>Chemical status with and without </a:t>
            </a:r>
            <a:r>
              <a:rPr lang="en-US" sz="1400" u="sng" dirty="0" err="1" smtClean="0">
                <a:solidFill>
                  <a:srgbClr val="C61A1A"/>
                </a:solidFill>
                <a:latin typeface="Verdana" panose="020B0604030504040204" pitchFamily="34" charset="0"/>
                <a:hlinkClick r:id="rId5"/>
              </a:rPr>
              <a:t>uPBTs</a:t>
            </a:r>
            <a:endParaRPr lang="en-US" sz="1400" u="sng" dirty="0" smtClean="0">
              <a:solidFill>
                <a:srgbClr val="C61A1A"/>
              </a:solidFill>
              <a:latin typeface="Verdana" panose="020B0604030504040204" pitchFamily="34" charset="0"/>
              <a:hlinkClick r:id="rId4"/>
            </a:endParaRPr>
          </a:p>
          <a:p>
            <a:pPr>
              <a:buFont typeface="Arial" panose="020B0604020202020204" pitchFamily="34" charset="0"/>
              <a:buChar char="•"/>
            </a:pPr>
            <a:r>
              <a:rPr lang="en-US" sz="1400" u="sng" dirty="0" smtClean="0">
                <a:solidFill>
                  <a:srgbClr val="C61A1A"/>
                </a:solidFill>
                <a:latin typeface="Verdana" panose="020B0604030504040204" pitchFamily="34" charset="0"/>
                <a:hlinkClick r:id="rId4"/>
              </a:rPr>
              <a:t>Surface </a:t>
            </a:r>
            <a:r>
              <a:rPr lang="en-US" sz="1400" u="sng" dirty="0">
                <a:solidFill>
                  <a:srgbClr val="C61A1A"/>
                </a:solidFill>
                <a:latin typeface="Verdana" panose="020B0604030504040204" pitchFamily="34" charset="0"/>
                <a:hlinkClick r:id="rId4"/>
              </a:rPr>
              <a:t>water bodies: Chemical status with and without </a:t>
            </a:r>
            <a:r>
              <a:rPr lang="en-US" sz="1400" u="sng" dirty="0" err="1">
                <a:solidFill>
                  <a:srgbClr val="C61A1A"/>
                </a:solidFill>
                <a:latin typeface="Verdana" panose="020B0604030504040204" pitchFamily="34" charset="0"/>
                <a:hlinkClick r:id="rId4"/>
              </a:rPr>
              <a:t>uPBT</a:t>
            </a:r>
            <a:r>
              <a:rPr lang="en-US" sz="1400" u="sng" dirty="0">
                <a:solidFill>
                  <a:srgbClr val="C61A1A"/>
                </a:solidFill>
                <a:latin typeface="Verdana" panose="020B0604030504040204" pitchFamily="34" charset="0"/>
                <a:hlinkClick r:id="rId4"/>
              </a:rPr>
              <a:t> maps, by RBD</a:t>
            </a:r>
            <a:endParaRPr lang="en-US" sz="1400" b="0" i="0" dirty="0">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37243479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on-repor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_template" id="{6242FC99-075A-470D-ADCE-12178588319F}" vid="{453E4571-12CC-4224-AAB3-F2007AFA5665}"/>
    </a:ext>
  </a:extLst>
</a:theme>
</file>

<file path=ppt/theme/theme2.xml><?xml version="1.0" encoding="utf-8"?>
<a:theme xmlns:a="http://schemas.openxmlformats.org/drawingml/2006/main" name="1_EEA1-WhiteBackground">
  <a:themeElements>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EA1-WhiteBackgroun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lnDef>
  </a:objectDefaults>
  <a:extraClrSchemeLst>
    <a:extraClrScheme>
      <a:clrScheme name="EEA1-White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EA1-White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EA1-White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EA1-White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EA1-White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EA1-White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EA1-WhiteBackground">
  <a:themeElements>
    <a:clrScheme name="Brugerdefiner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CC99"/>
      </a:folHlink>
    </a:clrScheme>
    <a:fontScheme name="EEA1-WhiteBackgroun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lnDef>
  </a:objectDefaults>
  <a:extraClrSchemeLst>
    <a:extraClrScheme>
      <a:clrScheme name="EEA1-White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EA1-White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EA1-White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EA1-White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EA1-White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EA1-White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68CCF21B-96FD-431F-ADED-E1B875AFF9E2}" vid="{E2838E86-8E0D-4868-947F-EE199F755EE0}"/>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2783</TotalTime>
  <Words>2808</Words>
  <Application>Microsoft Office PowerPoint</Application>
  <PresentationFormat>On-screen Show (4:3)</PresentationFormat>
  <Paragraphs>378</Paragraphs>
  <Slides>28</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ＭＳ Ｐゴシック</vt:lpstr>
      <vt:lpstr>Arial</vt:lpstr>
      <vt:lpstr>Calibri</vt:lpstr>
      <vt:lpstr>Open Sans</vt:lpstr>
      <vt:lpstr>Open Sans Semibold</vt:lpstr>
      <vt:lpstr>Tahoma</vt:lpstr>
      <vt:lpstr>Verdana</vt:lpstr>
      <vt:lpstr>Non-report ppt template</vt:lpstr>
      <vt:lpstr>1_EEA1-WhiteBackground</vt:lpstr>
      <vt:lpstr>4_EEA1-WhiteBackground</vt:lpstr>
      <vt:lpstr>16_Sections</vt:lpstr>
      <vt:lpstr>PowerPoint Presentation</vt:lpstr>
      <vt:lpstr>PowerPoint Presentation</vt:lpstr>
      <vt:lpstr>European waters - assessment of status and pressures 2018</vt:lpstr>
      <vt:lpstr>PowerPoint Presentation</vt:lpstr>
      <vt:lpstr>WISE-Freshwater WFD visualisation tool</vt:lpstr>
      <vt:lpstr>WISE-Freshwater visualisation tool  (including all the water categories)</vt:lpstr>
      <vt:lpstr>PowerPoint Presentation</vt:lpstr>
      <vt:lpstr>PowerPoint Presentation</vt:lpstr>
      <vt:lpstr>Surface water bodies: Ecological status or potential and chemical status, by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Delineation of water bodies (number, length, area, natural, heavily modified and artificial)</vt:lpstr>
      <vt:lpstr>Ecological status and potential</vt:lpstr>
      <vt:lpstr>Ecological status and potential – quality elements</vt:lpstr>
      <vt:lpstr>Ecological status and potential – quality elements II</vt:lpstr>
      <vt:lpstr>Surface water bodies: chemical status I</vt:lpstr>
      <vt:lpstr>Surface water bodies: chemical status II</vt:lpstr>
      <vt:lpstr>Surface water bodies: Pressures and impacts</vt:lpstr>
      <vt:lpstr>Groundwater bodies status: Quantitative Status I</vt:lpstr>
      <vt:lpstr>Groundwater bodies status: Quantitative Status II</vt:lpstr>
      <vt:lpstr>Groundwater bodies status: Chemical status I</vt:lpstr>
      <vt:lpstr>Groundwater bodies status: Chemical status II</vt:lpstr>
      <vt:lpstr>Groundwater bodies: Pressures and impacts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Kristensen</dc:creator>
  <cp:lastModifiedBy>Peter Kristensen</cp:lastModifiedBy>
  <cp:revision>162</cp:revision>
  <dcterms:created xsi:type="dcterms:W3CDTF">2018-04-27T15:15:43Z</dcterms:created>
  <dcterms:modified xsi:type="dcterms:W3CDTF">2018-06-14T10:20:32Z</dcterms:modified>
</cp:coreProperties>
</file>