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24C28B-9C0C-47D8-86CB-014C47695AC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</dgm:pt>
    <dgm:pt modelId="{A280EA8C-DD27-42A0-AE7F-CF4892E82377}">
      <dgm:prSet phldrT="[Text]"/>
      <dgm:spPr/>
      <dgm:t>
        <a:bodyPr/>
        <a:lstStyle/>
        <a:p>
          <a:r>
            <a:rPr lang="de-DE" b="1" dirty="0" smtClean="0"/>
            <a:t>1. Water and waterways have many uses – not all are sustainable</a:t>
          </a:r>
          <a:endParaRPr lang="en-US" dirty="0"/>
        </a:p>
      </dgm:t>
    </dgm:pt>
    <dgm:pt modelId="{931EEC08-394D-4DC1-AD0C-807C5C1113B1}" type="parTrans" cxnId="{E2AE74BD-0459-4E09-9568-AC4DA37581E7}">
      <dgm:prSet/>
      <dgm:spPr/>
      <dgm:t>
        <a:bodyPr/>
        <a:lstStyle/>
        <a:p>
          <a:endParaRPr lang="en-US"/>
        </a:p>
      </dgm:t>
    </dgm:pt>
    <dgm:pt modelId="{60BB5311-4134-4E60-8BDA-E908A7FF9450}" type="sibTrans" cxnId="{E2AE74BD-0459-4E09-9568-AC4DA37581E7}">
      <dgm:prSet/>
      <dgm:spPr/>
      <dgm:t>
        <a:bodyPr/>
        <a:lstStyle/>
        <a:p>
          <a:endParaRPr lang="en-US"/>
        </a:p>
      </dgm:t>
    </dgm:pt>
    <dgm:pt modelId="{12341E58-04F5-43EE-AC87-DA3AECDD96B3}">
      <dgm:prSet phldrT="[Text]"/>
      <dgm:spPr/>
      <dgm:t>
        <a:bodyPr/>
        <a:lstStyle/>
        <a:p>
          <a:r>
            <a:rPr lang="de-DE" b="1" dirty="0" smtClean="0"/>
            <a:t>2. Water supports ecosystems and is an ecosystem in its own right</a:t>
          </a:r>
          <a:endParaRPr lang="en-US" dirty="0"/>
        </a:p>
      </dgm:t>
    </dgm:pt>
    <dgm:pt modelId="{C4132DEB-EAF8-4507-A9E5-8E7EAD6125D5}" type="parTrans" cxnId="{BE1C32C6-EB28-4301-A5A0-18A6929F50E7}">
      <dgm:prSet/>
      <dgm:spPr/>
      <dgm:t>
        <a:bodyPr/>
        <a:lstStyle/>
        <a:p>
          <a:endParaRPr lang="en-US"/>
        </a:p>
      </dgm:t>
    </dgm:pt>
    <dgm:pt modelId="{B086F138-E789-410B-8012-7B8438256912}" type="sibTrans" cxnId="{BE1C32C6-EB28-4301-A5A0-18A6929F50E7}">
      <dgm:prSet/>
      <dgm:spPr/>
      <dgm:t>
        <a:bodyPr/>
        <a:lstStyle/>
        <a:p>
          <a:endParaRPr lang="en-US"/>
        </a:p>
      </dgm:t>
    </dgm:pt>
    <dgm:pt modelId="{F8221AA6-D9F4-452A-ADE9-FF4697654B21}">
      <dgm:prSet phldrT="[Text]"/>
      <dgm:spPr/>
      <dgm:t>
        <a:bodyPr/>
        <a:lstStyle/>
        <a:p>
          <a:r>
            <a:rPr lang="en-GB" b="1" dirty="0" smtClean="0"/>
            <a:t>3. Clean water is essential for human health, our production systems and for ecosystems</a:t>
          </a:r>
          <a:endParaRPr lang="en-US" dirty="0"/>
        </a:p>
      </dgm:t>
    </dgm:pt>
    <dgm:pt modelId="{188B4362-1CC0-4A81-923B-617A320DF541}" type="parTrans" cxnId="{2BB96134-A0A0-45D5-93E4-3CB69F81D746}">
      <dgm:prSet/>
      <dgm:spPr/>
      <dgm:t>
        <a:bodyPr/>
        <a:lstStyle/>
        <a:p>
          <a:endParaRPr lang="en-US"/>
        </a:p>
      </dgm:t>
    </dgm:pt>
    <dgm:pt modelId="{28E970AE-BD24-4207-A0E7-A015A8715C76}" type="sibTrans" cxnId="{2BB96134-A0A0-45D5-93E4-3CB69F81D746}">
      <dgm:prSet/>
      <dgm:spPr/>
      <dgm:t>
        <a:bodyPr/>
        <a:lstStyle/>
        <a:p>
          <a:endParaRPr lang="en-US"/>
        </a:p>
      </dgm:t>
    </dgm:pt>
    <dgm:pt modelId="{F6A04082-F259-4721-8A35-68C6226B1437}">
      <dgm:prSet phldrT="[Text]"/>
      <dgm:spPr/>
      <dgm:t>
        <a:bodyPr/>
        <a:lstStyle/>
        <a:p>
          <a:r>
            <a:rPr lang="de-DE" b="1" dirty="0" smtClean="0"/>
            <a:t>4. Water is an essential and valuable resource, influenced by a changing climate</a:t>
          </a:r>
          <a:endParaRPr lang="en-US" dirty="0"/>
        </a:p>
      </dgm:t>
    </dgm:pt>
    <dgm:pt modelId="{5C7E0E95-3965-4115-886F-BCC6BAAE5298}" type="parTrans" cxnId="{3D63950A-BAA4-4E24-B5A4-2DC3E8958D38}">
      <dgm:prSet/>
      <dgm:spPr/>
      <dgm:t>
        <a:bodyPr/>
        <a:lstStyle/>
        <a:p>
          <a:endParaRPr lang="en-US"/>
        </a:p>
      </dgm:t>
    </dgm:pt>
    <dgm:pt modelId="{CE89C80C-EBB2-4293-AC16-687A8AAC0544}" type="sibTrans" cxnId="{3D63950A-BAA4-4E24-B5A4-2DC3E8958D38}">
      <dgm:prSet/>
      <dgm:spPr/>
      <dgm:t>
        <a:bodyPr/>
        <a:lstStyle/>
        <a:p>
          <a:endParaRPr lang="en-US"/>
        </a:p>
      </dgm:t>
    </dgm:pt>
    <dgm:pt modelId="{EC298F96-451D-4FD2-B149-7EFACC9BDD9E}">
      <dgm:prSet phldrT="[Text]"/>
      <dgm:spPr/>
      <dgm:t>
        <a:bodyPr/>
        <a:lstStyle/>
        <a:p>
          <a:r>
            <a:rPr lang="de-DE" b="1" dirty="0" smtClean="0"/>
            <a:t>5. Water policies are needed to secure progress towards sustainability</a:t>
          </a:r>
          <a:endParaRPr lang="en-US" dirty="0"/>
        </a:p>
      </dgm:t>
    </dgm:pt>
    <dgm:pt modelId="{3B29680D-4DAC-47CB-9FBB-5724519E46BB}" type="parTrans" cxnId="{DC16935D-9B05-4696-9C5A-473E7D4C95BD}">
      <dgm:prSet/>
      <dgm:spPr/>
      <dgm:t>
        <a:bodyPr/>
        <a:lstStyle/>
        <a:p>
          <a:endParaRPr lang="en-US"/>
        </a:p>
      </dgm:t>
    </dgm:pt>
    <dgm:pt modelId="{C8B882A6-485D-417A-B1FA-421EC37E6BCF}" type="sibTrans" cxnId="{DC16935D-9B05-4696-9C5A-473E7D4C95BD}">
      <dgm:prSet/>
      <dgm:spPr/>
      <dgm:t>
        <a:bodyPr/>
        <a:lstStyle/>
        <a:p>
          <a:endParaRPr lang="en-US"/>
        </a:p>
      </dgm:t>
    </dgm:pt>
    <dgm:pt modelId="{660BF74C-A1CA-48A8-9913-132F2F32EBF0}" type="pres">
      <dgm:prSet presAssocID="{9224C28B-9C0C-47D8-86CB-014C47695AC6}" presName="linear" presStyleCnt="0">
        <dgm:presLayoutVars>
          <dgm:animLvl val="lvl"/>
          <dgm:resizeHandles val="exact"/>
        </dgm:presLayoutVars>
      </dgm:prSet>
      <dgm:spPr/>
    </dgm:pt>
    <dgm:pt modelId="{7688BBC3-FBAB-4161-B677-D879D65F7926}" type="pres">
      <dgm:prSet presAssocID="{A280EA8C-DD27-42A0-AE7F-CF4892E8237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92E3E-15C6-4DE6-9108-73A3EA3B8BA1}" type="pres">
      <dgm:prSet presAssocID="{60BB5311-4134-4E60-8BDA-E908A7FF9450}" presName="spacer" presStyleCnt="0"/>
      <dgm:spPr/>
    </dgm:pt>
    <dgm:pt modelId="{F5C2C4A6-54D1-44D6-A205-5AA19ABBE0E0}" type="pres">
      <dgm:prSet presAssocID="{12341E58-04F5-43EE-AC87-DA3AECDD96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1506A-F558-41E0-A9C9-5FC521B46BDF}" type="pres">
      <dgm:prSet presAssocID="{B086F138-E789-410B-8012-7B8438256912}" presName="spacer" presStyleCnt="0"/>
      <dgm:spPr/>
    </dgm:pt>
    <dgm:pt modelId="{7DCCFE20-13E6-4851-AF5F-2B4FF4065256}" type="pres">
      <dgm:prSet presAssocID="{F8221AA6-D9F4-452A-ADE9-FF4697654B2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2B048-577D-4F2B-B33C-4F0C0986EB73}" type="pres">
      <dgm:prSet presAssocID="{28E970AE-BD24-4207-A0E7-A015A8715C76}" presName="spacer" presStyleCnt="0"/>
      <dgm:spPr/>
    </dgm:pt>
    <dgm:pt modelId="{071CFAE6-BA2E-4AF7-A361-2E70487D27AF}" type="pres">
      <dgm:prSet presAssocID="{F6A04082-F259-4721-8A35-68C6226B143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A914F-B1A4-4F72-A138-F48198767AEC}" type="pres">
      <dgm:prSet presAssocID="{CE89C80C-EBB2-4293-AC16-687A8AAC0544}" presName="spacer" presStyleCnt="0"/>
      <dgm:spPr/>
    </dgm:pt>
    <dgm:pt modelId="{497A8220-8BD4-4EE7-907B-52BD6CB17222}" type="pres">
      <dgm:prSet presAssocID="{EC298F96-451D-4FD2-B149-7EFACC9BDD9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E74BD-0459-4E09-9568-AC4DA37581E7}" srcId="{9224C28B-9C0C-47D8-86CB-014C47695AC6}" destId="{A280EA8C-DD27-42A0-AE7F-CF4892E82377}" srcOrd="0" destOrd="0" parTransId="{931EEC08-394D-4DC1-AD0C-807C5C1113B1}" sibTransId="{60BB5311-4134-4E60-8BDA-E908A7FF9450}"/>
    <dgm:cxn modelId="{3D63950A-BAA4-4E24-B5A4-2DC3E8958D38}" srcId="{9224C28B-9C0C-47D8-86CB-014C47695AC6}" destId="{F6A04082-F259-4721-8A35-68C6226B1437}" srcOrd="3" destOrd="0" parTransId="{5C7E0E95-3965-4115-886F-BCC6BAAE5298}" sibTransId="{CE89C80C-EBB2-4293-AC16-687A8AAC0544}"/>
    <dgm:cxn modelId="{920AB62E-121D-4C27-86DE-BECFEFB3CD97}" type="presOf" srcId="{9224C28B-9C0C-47D8-86CB-014C47695AC6}" destId="{660BF74C-A1CA-48A8-9913-132F2F32EBF0}" srcOrd="0" destOrd="0" presId="urn:microsoft.com/office/officeart/2005/8/layout/vList2"/>
    <dgm:cxn modelId="{DC16935D-9B05-4696-9C5A-473E7D4C95BD}" srcId="{9224C28B-9C0C-47D8-86CB-014C47695AC6}" destId="{EC298F96-451D-4FD2-B149-7EFACC9BDD9E}" srcOrd="4" destOrd="0" parTransId="{3B29680D-4DAC-47CB-9FBB-5724519E46BB}" sibTransId="{C8B882A6-485D-417A-B1FA-421EC37E6BCF}"/>
    <dgm:cxn modelId="{BE1C32C6-EB28-4301-A5A0-18A6929F50E7}" srcId="{9224C28B-9C0C-47D8-86CB-014C47695AC6}" destId="{12341E58-04F5-43EE-AC87-DA3AECDD96B3}" srcOrd="1" destOrd="0" parTransId="{C4132DEB-EAF8-4507-A9E5-8E7EAD6125D5}" sibTransId="{B086F138-E789-410B-8012-7B8438256912}"/>
    <dgm:cxn modelId="{FB03C765-A20B-4783-84FF-A9F85838F80B}" type="presOf" srcId="{A280EA8C-DD27-42A0-AE7F-CF4892E82377}" destId="{7688BBC3-FBAB-4161-B677-D879D65F7926}" srcOrd="0" destOrd="0" presId="urn:microsoft.com/office/officeart/2005/8/layout/vList2"/>
    <dgm:cxn modelId="{8BE7F1B8-17E0-4526-988F-B409C5B4A739}" type="presOf" srcId="{EC298F96-451D-4FD2-B149-7EFACC9BDD9E}" destId="{497A8220-8BD4-4EE7-907B-52BD6CB17222}" srcOrd="0" destOrd="0" presId="urn:microsoft.com/office/officeart/2005/8/layout/vList2"/>
    <dgm:cxn modelId="{51E690DA-AF64-4B90-BA90-17E0D799D11D}" type="presOf" srcId="{12341E58-04F5-43EE-AC87-DA3AECDD96B3}" destId="{F5C2C4A6-54D1-44D6-A205-5AA19ABBE0E0}" srcOrd="0" destOrd="0" presId="urn:microsoft.com/office/officeart/2005/8/layout/vList2"/>
    <dgm:cxn modelId="{5A965D26-8604-4022-A23F-9845E778CDE3}" type="presOf" srcId="{F8221AA6-D9F4-452A-ADE9-FF4697654B21}" destId="{7DCCFE20-13E6-4851-AF5F-2B4FF4065256}" srcOrd="0" destOrd="0" presId="urn:microsoft.com/office/officeart/2005/8/layout/vList2"/>
    <dgm:cxn modelId="{5E2C3AFE-2271-4876-B186-939017067D3C}" type="presOf" srcId="{F6A04082-F259-4721-8A35-68C6226B1437}" destId="{071CFAE6-BA2E-4AF7-A361-2E70487D27AF}" srcOrd="0" destOrd="0" presId="urn:microsoft.com/office/officeart/2005/8/layout/vList2"/>
    <dgm:cxn modelId="{2BB96134-A0A0-45D5-93E4-3CB69F81D746}" srcId="{9224C28B-9C0C-47D8-86CB-014C47695AC6}" destId="{F8221AA6-D9F4-452A-ADE9-FF4697654B21}" srcOrd="2" destOrd="0" parTransId="{188B4362-1CC0-4A81-923B-617A320DF541}" sibTransId="{28E970AE-BD24-4207-A0E7-A015A8715C76}"/>
    <dgm:cxn modelId="{73A7151F-B6F5-46AD-A74C-434D9B127F68}" type="presParOf" srcId="{660BF74C-A1CA-48A8-9913-132F2F32EBF0}" destId="{7688BBC3-FBAB-4161-B677-D879D65F7926}" srcOrd="0" destOrd="0" presId="urn:microsoft.com/office/officeart/2005/8/layout/vList2"/>
    <dgm:cxn modelId="{B7DE7DC7-8994-4F6A-B133-244D1212D7CC}" type="presParOf" srcId="{660BF74C-A1CA-48A8-9913-132F2F32EBF0}" destId="{C1192E3E-15C6-4DE6-9108-73A3EA3B8BA1}" srcOrd="1" destOrd="0" presId="urn:microsoft.com/office/officeart/2005/8/layout/vList2"/>
    <dgm:cxn modelId="{BF11ED30-9B7E-4EC5-8D8E-8522FBAAE68B}" type="presParOf" srcId="{660BF74C-A1CA-48A8-9913-132F2F32EBF0}" destId="{F5C2C4A6-54D1-44D6-A205-5AA19ABBE0E0}" srcOrd="2" destOrd="0" presId="urn:microsoft.com/office/officeart/2005/8/layout/vList2"/>
    <dgm:cxn modelId="{51A5F0F5-B8E4-47A5-8A9B-AF3856D287FE}" type="presParOf" srcId="{660BF74C-A1CA-48A8-9913-132F2F32EBF0}" destId="{7A51506A-F558-41E0-A9C9-5FC521B46BDF}" srcOrd="3" destOrd="0" presId="urn:microsoft.com/office/officeart/2005/8/layout/vList2"/>
    <dgm:cxn modelId="{30EC3BA6-0EEB-4CA4-BEC9-712CB6238BF0}" type="presParOf" srcId="{660BF74C-A1CA-48A8-9913-132F2F32EBF0}" destId="{7DCCFE20-13E6-4851-AF5F-2B4FF4065256}" srcOrd="4" destOrd="0" presId="urn:microsoft.com/office/officeart/2005/8/layout/vList2"/>
    <dgm:cxn modelId="{9C6CC7BD-97D3-4284-9647-AD603EEF602B}" type="presParOf" srcId="{660BF74C-A1CA-48A8-9913-132F2F32EBF0}" destId="{3642B048-577D-4F2B-B33C-4F0C0986EB73}" srcOrd="5" destOrd="0" presId="urn:microsoft.com/office/officeart/2005/8/layout/vList2"/>
    <dgm:cxn modelId="{B61DF293-55C4-4F53-A5D6-898364053AC0}" type="presParOf" srcId="{660BF74C-A1CA-48A8-9913-132F2F32EBF0}" destId="{071CFAE6-BA2E-4AF7-A361-2E70487D27AF}" srcOrd="6" destOrd="0" presId="urn:microsoft.com/office/officeart/2005/8/layout/vList2"/>
    <dgm:cxn modelId="{6DA1DB4C-7889-43D6-B902-FD5D64F516AF}" type="presParOf" srcId="{660BF74C-A1CA-48A8-9913-132F2F32EBF0}" destId="{BFBA914F-B1A4-4F72-A138-F48198767AEC}" srcOrd="7" destOrd="0" presId="urn:microsoft.com/office/officeart/2005/8/layout/vList2"/>
    <dgm:cxn modelId="{B7484F08-C3E6-428D-BFCD-5048B84021F6}" type="presParOf" srcId="{660BF74C-A1CA-48A8-9913-132F2F32EBF0}" destId="{497A8220-8BD4-4EE7-907B-52BD6CB1722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C83249-1405-43A0-BEC6-7E6ECBA9975A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839A1871-8FB7-4672-AB71-FB01C495BC87}">
      <dgm:prSet phldrT="[Text]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 anchor="t" anchorCtr="0"/>
        <a:lstStyle/>
        <a:p>
          <a:r>
            <a:rPr lang="en-US" b="1" dirty="0" smtClean="0"/>
            <a:t>2020</a:t>
          </a:r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r>
            <a:rPr lang="en-US" dirty="0" smtClean="0"/>
            <a:t> </a:t>
          </a:r>
        </a:p>
        <a:p>
          <a:endParaRPr lang="en-US" dirty="0"/>
        </a:p>
      </dgm:t>
    </dgm:pt>
    <dgm:pt modelId="{CDC7F4EC-A26B-4BF0-AD19-6A3F4A32F58D}" type="parTrans" cxnId="{D7A091CB-DE53-44D0-8098-414187463A43}">
      <dgm:prSet/>
      <dgm:spPr/>
      <dgm:t>
        <a:bodyPr/>
        <a:lstStyle/>
        <a:p>
          <a:endParaRPr lang="en-US"/>
        </a:p>
      </dgm:t>
    </dgm:pt>
    <dgm:pt modelId="{4BBE870B-501C-4F00-9652-1A7A44608966}" type="sibTrans" cxnId="{D7A091CB-DE53-44D0-8098-414187463A43}">
      <dgm:prSet/>
      <dgm:spPr/>
      <dgm:t>
        <a:bodyPr/>
        <a:lstStyle/>
        <a:p>
          <a:endParaRPr lang="en-US"/>
        </a:p>
      </dgm:t>
    </dgm:pt>
    <dgm:pt modelId="{9DDFFD67-E88F-46A7-889B-6D4B54C01701}">
      <dgm:prSet phldrT="[Text]"/>
      <dgm:spPr>
        <a:solidFill>
          <a:schemeClr val="accent2">
            <a:hueOff val="-363841"/>
            <a:satOff val="-20982"/>
            <a:lumOff val="2157"/>
            <a:alpha val="75000"/>
          </a:schemeClr>
        </a:solidFill>
      </dgm:spPr>
      <dgm:t>
        <a:bodyPr anchor="t" anchorCtr="0"/>
        <a:lstStyle/>
        <a:p>
          <a:r>
            <a:rPr lang="en-US" b="1" dirty="0" smtClean="0"/>
            <a:t>2021</a:t>
          </a:r>
        </a:p>
      </dgm:t>
    </dgm:pt>
    <dgm:pt modelId="{005B2A23-4B2D-49C4-9EA2-066FA4240DF3}" type="parTrans" cxnId="{EFDF7D44-BC2A-4F9A-87EB-F9C96819B439}">
      <dgm:prSet/>
      <dgm:spPr/>
      <dgm:t>
        <a:bodyPr/>
        <a:lstStyle/>
        <a:p>
          <a:endParaRPr lang="en-US"/>
        </a:p>
      </dgm:t>
    </dgm:pt>
    <dgm:pt modelId="{320FBA32-83D6-4583-B8B4-2295B236119C}" type="sibTrans" cxnId="{EFDF7D44-BC2A-4F9A-87EB-F9C96819B439}">
      <dgm:prSet/>
      <dgm:spPr/>
      <dgm:t>
        <a:bodyPr/>
        <a:lstStyle/>
        <a:p>
          <a:endParaRPr lang="en-US"/>
        </a:p>
      </dgm:t>
    </dgm:pt>
    <dgm:pt modelId="{8A999B16-DDC4-4BC3-AA5A-7759046AD2AF}">
      <dgm:prSet phldrT="[Text]"/>
      <dgm:spPr>
        <a:solidFill>
          <a:schemeClr val="accent2">
            <a:hueOff val="-727682"/>
            <a:satOff val="-41964"/>
            <a:lumOff val="4314"/>
            <a:alpha val="75000"/>
          </a:schemeClr>
        </a:solidFill>
      </dgm:spPr>
      <dgm:t>
        <a:bodyPr anchor="t" anchorCtr="0"/>
        <a:lstStyle/>
        <a:p>
          <a:r>
            <a:rPr lang="en-US" b="1" dirty="0" smtClean="0"/>
            <a:t>2022</a:t>
          </a:r>
          <a:endParaRPr lang="en-US" b="1" dirty="0"/>
        </a:p>
      </dgm:t>
    </dgm:pt>
    <dgm:pt modelId="{79791B1E-5C6E-424C-B918-27539E7C4155}" type="parTrans" cxnId="{5F3ACB5D-1EC1-41BD-BEB9-60A7B84641B9}">
      <dgm:prSet/>
      <dgm:spPr/>
      <dgm:t>
        <a:bodyPr/>
        <a:lstStyle/>
        <a:p>
          <a:endParaRPr lang="en-US"/>
        </a:p>
      </dgm:t>
    </dgm:pt>
    <dgm:pt modelId="{1BE09958-E7EF-4021-ABBE-6C56001C1775}" type="sibTrans" cxnId="{5F3ACB5D-1EC1-41BD-BEB9-60A7B84641B9}">
      <dgm:prSet/>
      <dgm:spPr/>
      <dgm:t>
        <a:bodyPr/>
        <a:lstStyle/>
        <a:p>
          <a:endParaRPr lang="en-US"/>
        </a:p>
      </dgm:t>
    </dgm:pt>
    <dgm:pt modelId="{EA3CDC73-561A-469A-A8DC-31C99AFE709B}">
      <dgm:prSet phldrT="[Text]"/>
      <dgm:spPr>
        <a:solidFill>
          <a:schemeClr val="accent2">
            <a:hueOff val="-1091522"/>
            <a:satOff val="-62946"/>
            <a:lumOff val="6471"/>
            <a:alpha val="75000"/>
          </a:schemeClr>
        </a:solidFill>
      </dgm:spPr>
      <dgm:t>
        <a:bodyPr anchor="t" anchorCtr="0"/>
        <a:lstStyle/>
        <a:p>
          <a:r>
            <a:rPr lang="en-US" b="1" dirty="0" smtClean="0"/>
            <a:t>2023</a:t>
          </a:r>
          <a:endParaRPr lang="en-US" b="1" dirty="0"/>
        </a:p>
      </dgm:t>
    </dgm:pt>
    <dgm:pt modelId="{384498FE-51EE-4CAF-A3D7-92B1CA002A14}" type="parTrans" cxnId="{5EFA0C86-8B03-4415-8319-09ABDD1294D0}">
      <dgm:prSet/>
      <dgm:spPr/>
      <dgm:t>
        <a:bodyPr/>
        <a:lstStyle/>
        <a:p>
          <a:endParaRPr lang="en-US"/>
        </a:p>
      </dgm:t>
    </dgm:pt>
    <dgm:pt modelId="{63CEC43F-EE9D-49B7-84D7-C9E01AB060F4}" type="sibTrans" cxnId="{5EFA0C86-8B03-4415-8319-09ABDD1294D0}">
      <dgm:prSet/>
      <dgm:spPr/>
      <dgm:t>
        <a:bodyPr/>
        <a:lstStyle/>
        <a:p>
          <a:endParaRPr lang="en-US"/>
        </a:p>
      </dgm:t>
    </dgm:pt>
    <dgm:pt modelId="{4B7A5F0F-0E52-4520-ADD7-3D98A2B84209}">
      <dgm:prSet phldrT="[Text]"/>
      <dgm:spPr>
        <a:solidFill>
          <a:schemeClr val="accent2">
            <a:hueOff val="-1455363"/>
            <a:satOff val="-83928"/>
            <a:lumOff val="8628"/>
            <a:alpha val="75000"/>
          </a:schemeClr>
        </a:solidFill>
      </dgm:spPr>
      <dgm:t>
        <a:bodyPr anchor="t" anchorCtr="0"/>
        <a:lstStyle/>
        <a:p>
          <a:r>
            <a:rPr lang="en-US" b="1" dirty="0" smtClean="0"/>
            <a:t>2024-2025</a:t>
          </a:r>
        </a:p>
      </dgm:t>
    </dgm:pt>
    <dgm:pt modelId="{1C37CB43-4715-43E8-A664-6C2BB1A774E1}" type="parTrans" cxnId="{184E7F9D-C894-4A12-9F42-4F2660402A5F}">
      <dgm:prSet/>
      <dgm:spPr/>
      <dgm:t>
        <a:bodyPr/>
        <a:lstStyle/>
        <a:p>
          <a:endParaRPr lang="en-US"/>
        </a:p>
      </dgm:t>
    </dgm:pt>
    <dgm:pt modelId="{5EF7C139-5D7B-4512-A302-11413013D55A}" type="sibTrans" cxnId="{184E7F9D-C894-4A12-9F42-4F2660402A5F}">
      <dgm:prSet/>
      <dgm:spPr/>
      <dgm:t>
        <a:bodyPr/>
        <a:lstStyle/>
        <a:p>
          <a:endParaRPr lang="en-US"/>
        </a:p>
      </dgm:t>
    </dgm:pt>
    <dgm:pt modelId="{6FC89012-1501-445A-9B0E-A5233227B6FD}" type="pres">
      <dgm:prSet presAssocID="{08C83249-1405-43A0-BEC6-7E6ECBA9975A}" presName="CompostProcess" presStyleCnt="0">
        <dgm:presLayoutVars>
          <dgm:dir/>
          <dgm:resizeHandles val="exact"/>
        </dgm:presLayoutVars>
      </dgm:prSet>
      <dgm:spPr/>
    </dgm:pt>
    <dgm:pt modelId="{F7E903C5-4BFD-4486-8BBC-56AB822A0E20}" type="pres">
      <dgm:prSet presAssocID="{08C83249-1405-43A0-BEC6-7E6ECBA9975A}" presName="arrow" presStyleLbl="bgShp" presStyleIdx="0" presStyleCnt="1" custScaleX="117647"/>
      <dgm:spPr/>
    </dgm:pt>
    <dgm:pt modelId="{E7B98482-1A82-4A97-BDDA-CA44E134D64F}" type="pres">
      <dgm:prSet presAssocID="{08C83249-1405-43A0-BEC6-7E6ECBA9975A}" presName="linearProcess" presStyleCnt="0"/>
      <dgm:spPr/>
    </dgm:pt>
    <dgm:pt modelId="{B8BE29C8-E0A4-4E6E-8311-86F507B38317}" type="pres">
      <dgm:prSet presAssocID="{839A1871-8FB7-4672-AB71-FB01C495BC87}" presName="textNode" presStyleLbl="node1" presStyleIdx="0" presStyleCnt="5" custScaleY="228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AE91A-E510-44F0-9AB5-B8AF6E6A91E4}" type="pres">
      <dgm:prSet presAssocID="{4BBE870B-501C-4F00-9652-1A7A44608966}" presName="sibTrans" presStyleCnt="0"/>
      <dgm:spPr/>
    </dgm:pt>
    <dgm:pt modelId="{23580B7C-1EE3-487C-9D4E-D2DA8BAEDF5C}" type="pres">
      <dgm:prSet presAssocID="{9DDFFD67-E88F-46A7-889B-6D4B54C01701}" presName="textNode" presStyleLbl="node1" presStyleIdx="1" presStyleCnt="5" custScaleY="228588" custLinFactNeighborX="469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F153C-564C-4956-A695-034B8CD50175}" type="pres">
      <dgm:prSet presAssocID="{320FBA32-83D6-4583-B8B4-2295B236119C}" presName="sibTrans" presStyleCnt="0"/>
      <dgm:spPr/>
    </dgm:pt>
    <dgm:pt modelId="{1F5A379C-39AF-48A8-BEFF-DC4DAC87936E}" type="pres">
      <dgm:prSet presAssocID="{8A999B16-DDC4-4BC3-AA5A-7759046AD2AF}" presName="textNode" presStyleLbl="node1" presStyleIdx="2" presStyleCnt="5" custScaleY="228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3A377-39D0-4AF8-9453-A9228555D90D}" type="pres">
      <dgm:prSet presAssocID="{1BE09958-E7EF-4021-ABBE-6C56001C1775}" presName="sibTrans" presStyleCnt="0"/>
      <dgm:spPr/>
    </dgm:pt>
    <dgm:pt modelId="{7DEEE9A7-B29B-4094-979F-38E50C6EB26C}" type="pres">
      <dgm:prSet presAssocID="{EA3CDC73-561A-469A-A8DC-31C99AFE709B}" presName="textNode" presStyleLbl="node1" presStyleIdx="3" presStyleCnt="5" custScaleY="228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C2406-4DE9-486F-B80B-EDF4F368A105}" type="pres">
      <dgm:prSet presAssocID="{63CEC43F-EE9D-49B7-84D7-C9E01AB060F4}" presName="sibTrans" presStyleCnt="0"/>
      <dgm:spPr/>
    </dgm:pt>
    <dgm:pt modelId="{9E7A8BB0-AD30-4D30-B681-3A6F64D6D287}" type="pres">
      <dgm:prSet presAssocID="{4B7A5F0F-0E52-4520-ADD7-3D98A2B84209}" presName="textNode" presStyleLbl="node1" presStyleIdx="4" presStyleCnt="5" custScaleY="228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A091CB-DE53-44D0-8098-414187463A43}" srcId="{08C83249-1405-43A0-BEC6-7E6ECBA9975A}" destId="{839A1871-8FB7-4672-AB71-FB01C495BC87}" srcOrd="0" destOrd="0" parTransId="{CDC7F4EC-A26B-4BF0-AD19-6A3F4A32F58D}" sibTransId="{4BBE870B-501C-4F00-9652-1A7A44608966}"/>
    <dgm:cxn modelId="{184E7F9D-C894-4A12-9F42-4F2660402A5F}" srcId="{08C83249-1405-43A0-BEC6-7E6ECBA9975A}" destId="{4B7A5F0F-0E52-4520-ADD7-3D98A2B84209}" srcOrd="4" destOrd="0" parTransId="{1C37CB43-4715-43E8-A664-6C2BB1A774E1}" sibTransId="{5EF7C139-5D7B-4512-A302-11413013D55A}"/>
    <dgm:cxn modelId="{8D9BCC6F-C0AD-460C-B964-C19D7C4334C2}" type="presOf" srcId="{839A1871-8FB7-4672-AB71-FB01C495BC87}" destId="{B8BE29C8-E0A4-4E6E-8311-86F507B38317}" srcOrd="0" destOrd="0" presId="urn:microsoft.com/office/officeart/2005/8/layout/hProcess9"/>
    <dgm:cxn modelId="{A3FC1979-8B68-449A-814B-2AD321B69A1C}" type="presOf" srcId="{9DDFFD67-E88F-46A7-889B-6D4B54C01701}" destId="{23580B7C-1EE3-487C-9D4E-D2DA8BAEDF5C}" srcOrd="0" destOrd="0" presId="urn:microsoft.com/office/officeart/2005/8/layout/hProcess9"/>
    <dgm:cxn modelId="{FFAC9286-E196-40BE-8254-407700D66EFC}" type="presOf" srcId="{EA3CDC73-561A-469A-A8DC-31C99AFE709B}" destId="{7DEEE9A7-B29B-4094-979F-38E50C6EB26C}" srcOrd="0" destOrd="0" presId="urn:microsoft.com/office/officeart/2005/8/layout/hProcess9"/>
    <dgm:cxn modelId="{FE684F63-ADBE-4C92-AB00-C3DC002C47F3}" type="presOf" srcId="{8A999B16-DDC4-4BC3-AA5A-7759046AD2AF}" destId="{1F5A379C-39AF-48A8-BEFF-DC4DAC87936E}" srcOrd="0" destOrd="0" presId="urn:microsoft.com/office/officeart/2005/8/layout/hProcess9"/>
    <dgm:cxn modelId="{5F3ACB5D-1EC1-41BD-BEB9-60A7B84641B9}" srcId="{08C83249-1405-43A0-BEC6-7E6ECBA9975A}" destId="{8A999B16-DDC4-4BC3-AA5A-7759046AD2AF}" srcOrd="2" destOrd="0" parTransId="{79791B1E-5C6E-424C-B918-27539E7C4155}" sibTransId="{1BE09958-E7EF-4021-ABBE-6C56001C1775}"/>
    <dgm:cxn modelId="{EFDF7D44-BC2A-4F9A-87EB-F9C96819B439}" srcId="{08C83249-1405-43A0-BEC6-7E6ECBA9975A}" destId="{9DDFFD67-E88F-46A7-889B-6D4B54C01701}" srcOrd="1" destOrd="0" parTransId="{005B2A23-4B2D-49C4-9EA2-066FA4240DF3}" sibTransId="{320FBA32-83D6-4583-B8B4-2295B236119C}"/>
    <dgm:cxn modelId="{8646EEB2-4B0E-4132-9F09-2068E6455D02}" type="presOf" srcId="{4B7A5F0F-0E52-4520-ADD7-3D98A2B84209}" destId="{9E7A8BB0-AD30-4D30-B681-3A6F64D6D287}" srcOrd="0" destOrd="0" presId="urn:microsoft.com/office/officeart/2005/8/layout/hProcess9"/>
    <dgm:cxn modelId="{BD9ED576-1728-40CB-A6B1-AD0CCA508010}" type="presOf" srcId="{08C83249-1405-43A0-BEC6-7E6ECBA9975A}" destId="{6FC89012-1501-445A-9B0E-A5233227B6FD}" srcOrd="0" destOrd="0" presId="urn:microsoft.com/office/officeart/2005/8/layout/hProcess9"/>
    <dgm:cxn modelId="{5EFA0C86-8B03-4415-8319-09ABDD1294D0}" srcId="{08C83249-1405-43A0-BEC6-7E6ECBA9975A}" destId="{EA3CDC73-561A-469A-A8DC-31C99AFE709B}" srcOrd="3" destOrd="0" parTransId="{384498FE-51EE-4CAF-A3D7-92B1CA002A14}" sibTransId="{63CEC43F-EE9D-49B7-84D7-C9E01AB060F4}"/>
    <dgm:cxn modelId="{F1E1DEBB-7983-4678-A4C0-E34ED45B8D37}" type="presParOf" srcId="{6FC89012-1501-445A-9B0E-A5233227B6FD}" destId="{F7E903C5-4BFD-4486-8BBC-56AB822A0E20}" srcOrd="0" destOrd="0" presId="urn:microsoft.com/office/officeart/2005/8/layout/hProcess9"/>
    <dgm:cxn modelId="{8D1DDB2B-7F62-4148-A06C-036EDFBDA95C}" type="presParOf" srcId="{6FC89012-1501-445A-9B0E-A5233227B6FD}" destId="{E7B98482-1A82-4A97-BDDA-CA44E134D64F}" srcOrd="1" destOrd="0" presId="urn:microsoft.com/office/officeart/2005/8/layout/hProcess9"/>
    <dgm:cxn modelId="{697C7EB1-2C13-4AA1-9E51-31BC5865A36D}" type="presParOf" srcId="{E7B98482-1A82-4A97-BDDA-CA44E134D64F}" destId="{B8BE29C8-E0A4-4E6E-8311-86F507B38317}" srcOrd="0" destOrd="0" presId="urn:microsoft.com/office/officeart/2005/8/layout/hProcess9"/>
    <dgm:cxn modelId="{E1EB3F91-54A5-4C6B-AB08-F0335C524E48}" type="presParOf" srcId="{E7B98482-1A82-4A97-BDDA-CA44E134D64F}" destId="{01AAE91A-E510-44F0-9AB5-B8AF6E6A91E4}" srcOrd="1" destOrd="0" presId="urn:microsoft.com/office/officeart/2005/8/layout/hProcess9"/>
    <dgm:cxn modelId="{3C255CBB-F9DA-457A-8F84-8164AA7D1A52}" type="presParOf" srcId="{E7B98482-1A82-4A97-BDDA-CA44E134D64F}" destId="{23580B7C-1EE3-487C-9D4E-D2DA8BAEDF5C}" srcOrd="2" destOrd="0" presId="urn:microsoft.com/office/officeart/2005/8/layout/hProcess9"/>
    <dgm:cxn modelId="{4D46C976-49F5-40A3-BCB5-E5B54E4EF0C0}" type="presParOf" srcId="{E7B98482-1A82-4A97-BDDA-CA44E134D64F}" destId="{31FF153C-564C-4956-A695-034B8CD50175}" srcOrd="3" destOrd="0" presId="urn:microsoft.com/office/officeart/2005/8/layout/hProcess9"/>
    <dgm:cxn modelId="{2BA5A878-682B-4889-8FD5-88D647699EA1}" type="presParOf" srcId="{E7B98482-1A82-4A97-BDDA-CA44E134D64F}" destId="{1F5A379C-39AF-48A8-BEFF-DC4DAC87936E}" srcOrd="4" destOrd="0" presId="urn:microsoft.com/office/officeart/2005/8/layout/hProcess9"/>
    <dgm:cxn modelId="{46FE12E2-AEA6-4757-B7F6-FCDBE9AF5027}" type="presParOf" srcId="{E7B98482-1A82-4A97-BDDA-CA44E134D64F}" destId="{EDF3A377-39D0-4AF8-9453-A9228555D90D}" srcOrd="5" destOrd="0" presId="urn:microsoft.com/office/officeart/2005/8/layout/hProcess9"/>
    <dgm:cxn modelId="{AB5A41CD-6337-476E-AC8E-E357A672886B}" type="presParOf" srcId="{E7B98482-1A82-4A97-BDDA-CA44E134D64F}" destId="{7DEEE9A7-B29B-4094-979F-38E50C6EB26C}" srcOrd="6" destOrd="0" presId="urn:microsoft.com/office/officeart/2005/8/layout/hProcess9"/>
    <dgm:cxn modelId="{633E87DE-3F7F-4E03-BDC9-D1FC30AEEA38}" type="presParOf" srcId="{E7B98482-1A82-4A97-BDDA-CA44E134D64F}" destId="{444C2406-4DE9-486F-B80B-EDF4F368A105}" srcOrd="7" destOrd="0" presId="urn:microsoft.com/office/officeart/2005/8/layout/hProcess9"/>
    <dgm:cxn modelId="{7764C67A-2B7B-44AB-B672-E8D5A7C17CEB}" type="presParOf" srcId="{E7B98482-1A82-4A97-BDDA-CA44E134D64F}" destId="{9E7A8BB0-AD30-4D30-B681-3A6F64D6D28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8BBC3-FBAB-4161-B677-D879D65F7926}">
      <dsp:nvSpPr>
        <dsp:cNvPr id="0" name=""/>
        <dsp:cNvSpPr/>
      </dsp:nvSpPr>
      <dsp:spPr>
        <a:xfrm>
          <a:off x="0" y="149172"/>
          <a:ext cx="2400479" cy="10568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 smtClean="0"/>
            <a:t>1. Water and waterways have many uses – not all are sustainable</a:t>
          </a:r>
          <a:endParaRPr lang="en-US" sz="1500" kern="1200" dirty="0"/>
        </a:p>
      </dsp:txBody>
      <dsp:txXfrm>
        <a:off x="51591" y="200763"/>
        <a:ext cx="2297297" cy="953657"/>
      </dsp:txXfrm>
    </dsp:sp>
    <dsp:sp modelId="{F5C2C4A6-54D1-44D6-A205-5AA19ABBE0E0}">
      <dsp:nvSpPr>
        <dsp:cNvPr id="0" name=""/>
        <dsp:cNvSpPr/>
      </dsp:nvSpPr>
      <dsp:spPr>
        <a:xfrm>
          <a:off x="0" y="1249211"/>
          <a:ext cx="2400479" cy="105683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 smtClean="0"/>
            <a:t>2. Water supports ecosystems and is an ecosystem in its own right</a:t>
          </a:r>
          <a:endParaRPr lang="en-US" sz="1500" kern="1200" dirty="0"/>
        </a:p>
      </dsp:txBody>
      <dsp:txXfrm>
        <a:off x="51591" y="1300802"/>
        <a:ext cx="2297297" cy="953657"/>
      </dsp:txXfrm>
    </dsp:sp>
    <dsp:sp modelId="{7DCCFE20-13E6-4851-AF5F-2B4FF4065256}">
      <dsp:nvSpPr>
        <dsp:cNvPr id="0" name=""/>
        <dsp:cNvSpPr/>
      </dsp:nvSpPr>
      <dsp:spPr>
        <a:xfrm>
          <a:off x="0" y="2349250"/>
          <a:ext cx="2400479" cy="105683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3. Clean water is essential for human health, our production systems and for ecosystems</a:t>
          </a:r>
          <a:endParaRPr lang="en-US" sz="1500" kern="1200" dirty="0"/>
        </a:p>
      </dsp:txBody>
      <dsp:txXfrm>
        <a:off x="51591" y="2400841"/>
        <a:ext cx="2297297" cy="953657"/>
      </dsp:txXfrm>
    </dsp:sp>
    <dsp:sp modelId="{071CFAE6-BA2E-4AF7-A361-2E70487D27AF}">
      <dsp:nvSpPr>
        <dsp:cNvPr id="0" name=""/>
        <dsp:cNvSpPr/>
      </dsp:nvSpPr>
      <dsp:spPr>
        <a:xfrm>
          <a:off x="0" y="3449290"/>
          <a:ext cx="2400479" cy="105683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 smtClean="0"/>
            <a:t>4. Water is an essential and valuable resource, influenced by a changing climate</a:t>
          </a:r>
          <a:endParaRPr lang="en-US" sz="1500" kern="1200" dirty="0"/>
        </a:p>
      </dsp:txBody>
      <dsp:txXfrm>
        <a:off x="51591" y="3500881"/>
        <a:ext cx="2297297" cy="953657"/>
      </dsp:txXfrm>
    </dsp:sp>
    <dsp:sp modelId="{497A8220-8BD4-4EE7-907B-52BD6CB17222}">
      <dsp:nvSpPr>
        <dsp:cNvPr id="0" name=""/>
        <dsp:cNvSpPr/>
      </dsp:nvSpPr>
      <dsp:spPr>
        <a:xfrm>
          <a:off x="0" y="4549329"/>
          <a:ext cx="2400479" cy="105683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 smtClean="0"/>
            <a:t>5. Water policies are needed to secure progress towards sustainability</a:t>
          </a:r>
          <a:endParaRPr lang="en-US" sz="1500" kern="1200" dirty="0"/>
        </a:p>
      </dsp:txBody>
      <dsp:txXfrm>
        <a:off x="51591" y="4600920"/>
        <a:ext cx="2297297" cy="953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903C5-4BFD-4486-8BBC-56AB822A0E20}">
      <dsp:nvSpPr>
        <dsp:cNvPr id="0" name=""/>
        <dsp:cNvSpPr/>
      </dsp:nvSpPr>
      <dsp:spPr>
        <a:xfrm>
          <a:off x="2" y="0"/>
          <a:ext cx="9322153" cy="616041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E29C8-E0A4-4E6E-8311-86F507B38317}">
      <dsp:nvSpPr>
        <dsp:cNvPr id="0" name=""/>
        <dsp:cNvSpPr/>
      </dsp:nvSpPr>
      <dsp:spPr>
        <a:xfrm>
          <a:off x="2731" y="263813"/>
          <a:ext cx="1644122" cy="56327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2020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82990" y="344072"/>
        <a:ext cx="1483604" cy="5472270"/>
      </dsp:txXfrm>
    </dsp:sp>
    <dsp:sp modelId="{23580B7C-1EE3-487C-9D4E-D2DA8BAEDF5C}">
      <dsp:nvSpPr>
        <dsp:cNvPr id="0" name=""/>
        <dsp:cNvSpPr/>
      </dsp:nvSpPr>
      <dsp:spPr>
        <a:xfrm>
          <a:off x="1933734" y="263813"/>
          <a:ext cx="1644122" cy="5632788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2021</a:t>
          </a:r>
        </a:p>
      </dsp:txBody>
      <dsp:txXfrm>
        <a:off x="2013993" y="344072"/>
        <a:ext cx="1483604" cy="5472270"/>
      </dsp:txXfrm>
    </dsp:sp>
    <dsp:sp modelId="{1F5A379C-39AF-48A8-BEFF-DC4DAC87936E}">
      <dsp:nvSpPr>
        <dsp:cNvPr id="0" name=""/>
        <dsp:cNvSpPr/>
      </dsp:nvSpPr>
      <dsp:spPr>
        <a:xfrm>
          <a:off x="3839017" y="263813"/>
          <a:ext cx="1644122" cy="563278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2022</a:t>
          </a:r>
          <a:endParaRPr lang="en-US" sz="2900" b="1" kern="1200" dirty="0"/>
        </a:p>
      </dsp:txBody>
      <dsp:txXfrm>
        <a:off x="3919276" y="344072"/>
        <a:ext cx="1483604" cy="5472270"/>
      </dsp:txXfrm>
    </dsp:sp>
    <dsp:sp modelId="{7DEEE9A7-B29B-4094-979F-38E50C6EB26C}">
      <dsp:nvSpPr>
        <dsp:cNvPr id="0" name=""/>
        <dsp:cNvSpPr/>
      </dsp:nvSpPr>
      <dsp:spPr>
        <a:xfrm>
          <a:off x="5757160" y="263813"/>
          <a:ext cx="1644122" cy="5632788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2023</a:t>
          </a:r>
          <a:endParaRPr lang="en-US" sz="2900" b="1" kern="1200" dirty="0"/>
        </a:p>
      </dsp:txBody>
      <dsp:txXfrm>
        <a:off x="5837419" y="344072"/>
        <a:ext cx="1483604" cy="5472270"/>
      </dsp:txXfrm>
    </dsp:sp>
    <dsp:sp modelId="{9E7A8BB0-AD30-4D30-B681-3A6F64D6D287}">
      <dsp:nvSpPr>
        <dsp:cNvPr id="0" name=""/>
        <dsp:cNvSpPr/>
      </dsp:nvSpPr>
      <dsp:spPr>
        <a:xfrm>
          <a:off x="7675304" y="263813"/>
          <a:ext cx="1644122" cy="563278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2024-2025</a:t>
          </a:r>
        </a:p>
      </dsp:txBody>
      <dsp:txXfrm>
        <a:off x="7755563" y="344072"/>
        <a:ext cx="1483604" cy="5472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32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54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97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7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87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2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71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06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0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0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1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20FF1-B8E5-4E3A-A5E1-C9A768BF0C74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2E2B-CA33-4AF9-ACC5-A9C4672C7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46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Towards the next EEA multi-annual workprogramme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EEA Freshwater team</a:t>
            </a:r>
          </a:p>
          <a:p>
            <a:r>
              <a:rPr lang="da-DK" dirty="0" smtClean="0"/>
              <a:t>Trine Christiansen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86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>5. Water </a:t>
            </a:r>
            <a:r>
              <a:rPr lang="de-DE" b="1" dirty="0"/>
              <a:t>policies are needed to secure progress towards </a:t>
            </a:r>
            <a:r>
              <a:rPr lang="de-DE" b="1" dirty="0" smtClean="0"/>
              <a:t>sustainability</a:t>
            </a:r>
            <a:r>
              <a:rPr lang="en-GB" b="1" i="1" dirty="0"/>
              <a:t/>
            </a:r>
            <a:br>
              <a:rPr lang="en-GB" b="1" i="1" dirty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7001435" cy="4351338"/>
          </a:xfrm>
        </p:spPr>
        <p:txBody>
          <a:bodyPr>
            <a:normAutofit/>
          </a:bodyPr>
          <a:lstStyle/>
          <a:p>
            <a:r>
              <a:rPr lang="da-DK" dirty="0" smtClean="0"/>
              <a:t>Global aspirations: </a:t>
            </a:r>
          </a:p>
          <a:p>
            <a:pPr lvl="1"/>
            <a:r>
              <a:rPr lang="da-DK" dirty="0" smtClean="0"/>
              <a:t>UN sustainability goals </a:t>
            </a:r>
          </a:p>
          <a:p>
            <a:pPr lvl="1"/>
            <a:r>
              <a:rPr lang="da-DK" dirty="0" smtClean="0"/>
              <a:t>Global conventions</a:t>
            </a:r>
          </a:p>
          <a:p>
            <a:r>
              <a:rPr lang="da-DK" dirty="0" smtClean="0"/>
              <a:t>Europe’s aspirations: </a:t>
            </a:r>
          </a:p>
          <a:p>
            <a:pPr lvl="1"/>
            <a:r>
              <a:rPr lang="da-DK" dirty="0" smtClean="0"/>
              <a:t>7th Environmental Action Programme </a:t>
            </a:r>
          </a:p>
          <a:p>
            <a:pPr lvl="1"/>
            <a:r>
              <a:rPr lang="da-DK" dirty="0" smtClean="0"/>
              <a:t>EU </a:t>
            </a:r>
            <a:r>
              <a:rPr lang="da-DK" dirty="0"/>
              <a:t>B</a:t>
            </a:r>
            <a:r>
              <a:rPr lang="da-DK" dirty="0" smtClean="0"/>
              <a:t>iodiversity Strategy 2020</a:t>
            </a:r>
          </a:p>
          <a:p>
            <a:pPr lvl="1"/>
            <a:r>
              <a:rPr lang="da-DK" dirty="0" smtClean="0"/>
              <a:t>Common Agricultural Policy</a:t>
            </a:r>
          </a:p>
          <a:p>
            <a:pPr lvl="1"/>
            <a:r>
              <a:rPr lang="da-DK" dirty="0" smtClean="0"/>
              <a:t>Climate </a:t>
            </a:r>
            <a:r>
              <a:rPr lang="da-DK" dirty="0"/>
              <a:t>C</a:t>
            </a:r>
            <a:r>
              <a:rPr lang="da-DK" dirty="0" smtClean="0"/>
              <a:t>hange </a:t>
            </a:r>
            <a:r>
              <a:rPr lang="da-DK" dirty="0"/>
              <a:t>A</a:t>
            </a:r>
            <a:r>
              <a:rPr lang="da-DK" dirty="0" smtClean="0"/>
              <a:t>daptation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19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8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Our EEA task: integrated freshwater 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Integrated assessment implies working with full DPSIR cycle, also illustrated by themes</a:t>
            </a:r>
          </a:p>
          <a:p>
            <a:r>
              <a:rPr lang="da-DK" dirty="0" smtClean="0"/>
              <a:t>We need to propose the right indicators to adress progress</a:t>
            </a:r>
            <a:endParaRPr lang="da-DK" dirty="0"/>
          </a:p>
          <a:p>
            <a:r>
              <a:rPr lang="da-DK" dirty="0"/>
              <a:t>T</a:t>
            </a:r>
            <a:r>
              <a:rPr lang="da-DK" dirty="0" smtClean="0"/>
              <a:t>o propose relevant solutions we need to know what is already being done.</a:t>
            </a:r>
          </a:p>
          <a:p>
            <a:r>
              <a:rPr lang="da-DK" dirty="0" smtClean="0"/>
              <a:t>We invite you to contribute to this informal and very early discussion</a:t>
            </a:r>
          </a:p>
          <a:p>
            <a:pPr lvl="1"/>
            <a:r>
              <a:rPr lang="da-DK" dirty="0" smtClean="0"/>
              <a:t>What are the right themes for the EEA to cover?</a:t>
            </a:r>
          </a:p>
          <a:p>
            <a:pPr lvl="1"/>
            <a:r>
              <a:rPr lang="da-DK" dirty="0" smtClean="0"/>
              <a:t>What are the right products and how should they be mapped over time?</a:t>
            </a:r>
          </a:p>
          <a:p>
            <a:pPr lvl="1"/>
            <a:r>
              <a:rPr lang="da-DK" dirty="0" smtClean="0"/>
              <a:t>What does the Eionet need from EEA?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84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74829581"/>
              </p:ext>
            </p:extLst>
          </p:nvPr>
        </p:nvGraphicFramePr>
        <p:xfrm>
          <a:off x="177442" y="941294"/>
          <a:ext cx="2400479" cy="575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823" y="0"/>
            <a:ext cx="10515600" cy="1325563"/>
          </a:xfrm>
        </p:spPr>
        <p:txBody>
          <a:bodyPr/>
          <a:lstStyle/>
          <a:p>
            <a:r>
              <a:rPr lang="da-DK" dirty="0" smtClean="0"/>
              <a:t>What is most important towards 2025?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362435"/>
              </p:ext>
            </p:extLst>
          </p:nvPr>
        </p:nvGraphicFramePr>
        <p:xfrm>
          <a:off x="2577921" y="697584"/>
          <a:ext cx="9322158" cy="6160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Rectangle 11"/>
          <p:cNvSpPr/>
          <p:nvPr/>
        </p:nvSpPr>
        <p:spPr>
          <a:xfrm>
            <a:off x="11219329" y="1915837"/>
            <a:ext cx="484094" cy="4550951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smtClean="0"/>
              <a:t>SoER 2025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668794" y="1932495"/>
            <a:ext cx="484094" cy="4534293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smtClean="0"/>
              <a:t>Integrated Freshwater Water Assessment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85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Conditions for EEA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Eionet is our main stakeholder network</a:t>
            </a:r>
          </a:p>
          <a:p>
            <a:r>
              <a:rPr lang="da-DK" dirty="0" smtClean="0"/>
              <a:t>Network organisation =&gt; Strong dependency on Eionet partners</a:t>
            </a:r>
          </a:p>
          <a:p>
            <a:pPr lvl="1"/>
            <a:r>
              <a:rPr lang="da-DK" dirty="0" smtClean="0"/>
              <a:t>Data provision</a:t>
            </a:r>
          </a:p>
          <a:p>
            <a:pPr lvl="1"/>
            <a:r>
              <a:rPr lang="da-DK" dirty="0" smtClean="0"/>
              <a:t>Expertise</a:t>
            </a:r>
          </a:p>
          <a:p>
            <a:pPr lvl="1"/>
            <a:r>
              <a:rPr lang="da-DK" dirty="0" smtClean="0"/>
              <a:t>Priorities</a:t>
            </a:r>
          </a:p>
          <a:p>
            <a:r>
              <a:rPr lang="da-DK" dirty="0" smtClean="0"/>
              <a:t>Experience shows that implementation takes place in small steps made over several years =&gt; Strategic view on building end product is needed</a:t>
            </a:r>
          </a:p>
          <a:p>
            <a:r>
              <a:rPr lang="da-DK" dirty="0" smtClean="0"/>
              <a:t>Early discussions on next EEA Multiannual Workprogramme are needed – next Multiannual workprogramme will take effect in 2021.</a:t>
            </a:r>
          </a:p>
        </p:txBody>
      </p:sp>
    </p:spTree>
    <p:extLst>
      <p:ext uri="{BB962C8B-B14F-4D97-AF65-F5344CB8AC3E}">
        <p14:creationId xmlns:p14="http://schemas.microsoft.com/office/powerpoint/2010/main" val="4341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Objective of discussion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Eionet is our main stakeholder network</a:t>
            </a:r>
          </a:p>
          <a:p>
            <a:r>
              <a:rPr lang="da-DK" dirty="0" smtClean="0"/>
              <a:t>Informal gathering of reflections on overall direction of work </a:t>
            </a:r>
          </a:p>
          <a:p>
            <a:r>
              <a:rPr lang="da-DK" dirty="0" smtClean="0"/>
              <a:t>Reflections on: </a:t>
            </a:r>
          </a:p>
          <a:p>
            <a:pPr lvl="1"/>
            <a:r>
              <a:rPr lang="da-DK" dirty="0" smtClean="0"/>
              <a:t>EEA aspirations</a:t>
            </a:r>
          </a:p>
          <a:p>
            <a:pPr lvl="1"/>
            <a:r>
              <a:rPr lang="da-DK" dirty="0" smtClean="0"/>
              <a:t>Key topics of work</a:t>
            </a:r>
          </a:p>
          <a:p>
            <a:pPr lvl="1"/>
            <a:r>
              <a:rPr lang="da-DK" dirty="0" smtClean="0"/>
              <a:t>Key products</a:t>
            </a:r>
          </a:p>
          <a:p>
            <a:r>
              <a:rPr lang="da-DK" dirty="0" smtClean="0"/>
              <a:t>Input for discussion </a:t>
            </a:r>
          </a:p>
          <a:p>
            <a:pPr lvl="1"/>
            <a:r>
              <a:rPr lang="da-DK" dirty="0" smtClean="0"/>
              <a:t>Presentations and discussion provided in earlier sessions</a:t>
            </a:r>
          </a:p>
          <a:p>
            <a:pPr lvl="1"/>
            <a:r>
              <a:rPr lang="da-DK" dirty="0" smtClean="0"/>
              <a:t>Presentation on early ideas for future EEA objectives and activities</a:t>
            </a:r>
          </a:p>
          <a:p>
            <a:r>
              <a:rPr lang="da-DK" dirty="0" smtClean="0"/>
              <a:t>Outcome of discussion</a:t>
            </a:r>
          </a:p>
          <a:p>
            <a:pPr lvl="1"/>
            <a:r>
              <a:rPr lang="da-DK" dirty="0" smtClean="0"/>
              <a:t>Your </a:t>
            </a:r>
            <a:r>
              <a:rPr lang="da-DK" dirty="0" smtClean="0"/>
              <a:t>input to </a:t>
            </a:r>
            <a:r>
              <a:rPr lang="da-DK" dirty="0" smtClean="0"/>
              <a:t>future EEA activities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95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03767" y="3045351"/>
            <a:ext cx="1845425" cy="989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EEA</a:t>
            </a:r>
          </a:p>
          <a:p>
            <a:pPr algn="ctr"/>
            <a:r>
              <a:rPr lang="da-DK" dirty="0" smtClean="0"/>
              <a:t>Freshwater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64767" y="523702"/>
            <a:ext cx="2053245" cy="96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Biodiversity </a:t>
            </a:r>
            <a:r>
              <a:rPr lang="da-DK" sz="1200" dirty="0" smtClean="0"/>
              <a:t>(Nature Directives, ecosystems, allien species, protected areas,  green infrastructure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764770" y="2301240"/>
            <a:ext cx="2053243" cy="1158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Marine</a:t>
            </a:r>
            <a:endParaRPr lang="da-DK" sz="1200" dirty="0" smtClean="0"/>
          </a:p>
          <a:p>
            <a:pPr algn="ctr"/>
            <a:r>
              <a:rPr lang="da-DK" sz="1200" dirty="0" smtClean="0"/>
              <a:t>(data work, WISE, MFSD water quality, loading, litter/plastic, contamination, eutrophication)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764767" y="1698333"/>
            <a:ext cx="2053243" cy="340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Forest &amp; forestry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64768" y="5825374"/>
            <a:ext cx="2053243" cy="648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Air quality </a:t>
            </a:r>
            <a:endParaRPr lang="da-DK" sz="1200" dirty="0" smtClean="0"/>
          </a:p>
          <a:p>
            <a:pPr algn="ctr"/>
            <a:r>
              <a:rPr lang="da-DK" sz="1200" dirty="0" smtClean="0"/>
              <a:t>(deposition, acidification, monitoring) 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9171708" y="412172"/>
            <a:ext cx="2052000" cy="52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Urban </a:t>
            </a:r>
          </a:p>
          <a:p>
            <a:pPr algn="ctr"/>
            <a:r>
              <a:rPr lang="da-DK" sz="1200" dirty="0" smtClean="0"/>
              <a:t>Infrastructure, rivers&amp;lakes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40364" y="1283855"/>
            <a:ext cx="1954925" cy="1491911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64768" y="3643516"/>
            <a:ext cx="2053242" cy="1153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Land</a:t>
            </a:r>
          </a:p>
          <a:p>
            <a:pPr algn="ctr"/>
            <a:r>
              <a:rPr lang="da-DK" sz="1200" dirty="0" smtClean="0"/>
              <a:t>(Copernicus, riparian zone, drought,  fragmentation, floodplain, 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764768" y="4980249"/>
            <a:ext cx="2053242" cy="646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Soil</a:t>
            </a:r>
          </a:p>
          <a:p>
            <a:pPr algn="ctr"/>
            <a:r>
              <a:rPr lang="da-DK" sz="1200" dirty="0"/>
              <a:t>soil </a:t>
            </a:r>
            <a:r>
              <a:rPr lang="da-DK" sz="1200" dirty="0" smtClean="0"/>
              <a:t>(nutrients, heavy metals, erosion)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9171706" y="3354188"/>
            <a:ext cx="2052002" cy="5237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Energy </a:t>
            </a:r>
          </a:p>
          <a:p>
            <a:pPr algn="ctr"/>
            <a:r>
              <a:rPr lang="da-DK" sz="1200" dirty="0" smtClean="0">
                <a:solidFill>
                  <a:srgbClr val="2E75B6"/>
                </a:solidFill>
              </a:rPr>
              <a:t>Hydropower, cooling water</a:t>
            </a:r>
            <a:endParaRPr lang="en-GB" dirty="0">
              <a:solidFill>
                <a:srgbClr val="2E75B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71706" y="4048884"/>
            <a:ext cx="2133601" cy="5237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Transport </a:t>
            </a:r>
          </a:p>
          <a:p>
            <a:pPr algn="ctr"/>
            <a:r>
              <a:rPr lang="da-DK" sz="1200" dirty="0" smtClean="0">
                <a:solidFill>
                  <a:srgbClr val="2E75B6"/>
                </a:solidFill>
              </a:rPr>
              <a:t>Inland water navigation, HYMO</a:t>
            </a:r>
            <a:endParaRPr lang="en-GB" dirty="0">
              <a:solidFill>
                <a:srgbClr val="2E75B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71708" y="2701407"/>
            <a:ext cx="2052000" cy="5237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Industry </a:t>
            </a:r>
          </a:p>
          <a:p>
            <a:pPr algn="ctr"/>
            <a:r>
              <a:rPr lang="da-DK" sz="1200" dirty="0" smtClean="0">
                <a:solidFill>
                  <a:srgbClr val="2E75B6"/>
                </a:solidFill>
              </a:rPr>
              <a:t>Emissions, chemicals, </a:t>
            </a:r>
            <a:endParaRPr lang="en-GB" dirty="0">
              <a:solidFill>
                <a:srgbClr val="2E75B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78350" y="524819"/>
            <a:ext cx="2195163" cy="667558"/>
          </a:xfrm>
          <a:prstGeom prst="rect">
            <a:avLst/>
          </a:prstGeom>
          <a:solidFill>
            <a:srgbClr val="96B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Climate change </a:t>
            </a:r>
          </a:p>
          <a:p>
            <a:pPr algn="ctr"/>
            <a:r>
              <a:rPr lang="da-DK" sz="1200" dirty="0" smtClean="0">
                <a:solidFill>
                  <a:schemeClr val="tx1"/>
                </a:solidFill>
              </a:rPr>
              <a:t>Floods, drought, water quality, adaptation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20536" y="515034"/>
            <a:ext cx="2052000" cy="689495"/>
          </a:xfrm>
          <a:prstGeom prst="rect">
            <a:avLst/>
          </a:prstGeom>
          <a:solidFill>
            <a:srgbClr val="96B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Economy</a:t>
            </a:r>
          </a:p>
          <a:p>
            <a:pPr algn="ctr"/>
            <a:r>
              <a:rPr lang="da-DK" sz="1200" dirty="0" smtClean="0">
                <a:solidFill>
                  <a:schemeClr val="tx1"/>
                </a:solidFill>
              </a:rPr>
              <a:t>Water price, investment, measures,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71708" y="1053639"/>
            <a:ext cx="2052000" cy="52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Waste </a:t>
            </a:r>
          </a:p>
          <a:p>
            <a:pPr algn="ctr"/>
            <a:r>
              <a:rPr lang="da-DK" sz="1200" dirty="0" smtClean="0"/>
              <a:t>Sewage sludge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9171708" y="1695106"/>
            <a:ext cx="2052000" cy="769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Agriculture </a:t>
            </a:r>
          </a:p>
          <a:p>
            <a:pPr algn="ctr"/>
            <a:r>
              <a:rPr lang="da-DK" sz="1200" dirty="0" smtClean="0">
                <a:solidFill>
                  <a:srgbClr val="2E75B6"/>
                </a:solidFill>
              </a:rPr>
              <a:t>Irrigation, nutrients, pesticides, erosion, HYMO </a:t>
            </a:r>
            <a:endParaRPr lang="en-GB" dirty="0">
              <a:solidFill>
                <a:srgbClr val="2E75B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78350" y="5784272"/>
            <a:ext cx="2310014" cy="689495"/>
          </a:xfrm>
          <a:prstGeom prst="rect">
            <a:avLst/>
          </a:prstGeom>
          <a:solidFill>
            <a:srgbClr val="96B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Water service sector</a:t>
            </a:r>
          </a:p>
          <a:p>
            <a:pPr algn="ctr"/>
            <a:r>
              <a:rPr lang="da-DK" sz="1200" dirty="0" smtClean="0">
                <a:solidFill>
                  <a:schemeClr val="tx1"/>
                </a:solidFill>
              </a:rPr>
              <a:t>Public water supply, urban waste water treatment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07694" y="5784271"/>
            <a:ext cx="2379287" cy="689495"/>
          </a:xfrm>
          <a:prstGeom prst="rect">
            <a:avLst/>
          </a:prstGeom>
          <a:solidFill>
            <a:srgbClr val="96B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Nature-based solutions</a:t>
            </a:r>
          </a:p>
          <a:p>
            <a:pPr algn="ctr"/>
            <a:r>
              <a:rPr lang="da-DK" sz="1200" dirty="0" smtClean="0">
                <a:solidFill>
                  <a:schemeClr val="tx1"/>
                </a:solidFill>
              </a:rPr>
              <a:t>Green Infrastructure, Natural Water Retention Measures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12506" y="5889606"/>
            <a:ext cx="2052000" cy="3500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Chemicals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71705" y="4687923"/>
            <a:ext cx="2052000" cy="314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Recreation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75562" y="5051747"/>
            <a:ext cx="2052000" cy="314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Mining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12506" y="5446482"/>
            <a:ext cx="2052000" cy="314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Fish farms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899160" y="1285081"/>
            <a:ext cx="1141781" cy="1382910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607694" y="1261845"/>
            <a:ext cx="801079" cy="1392495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77891" y="4411926"/>
            <a:ext cx="996983" cy="1227688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010915" y="4570082"/>
            <a:ext cx="650976" cy="1214189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979185" y="1848891"/>
            <a:ext cx="2063403" cy="1376218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979182" y="2760695"/>
            <a:ext cx="1996749" cy="900135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979182" y="3877890"/>
            <a:ext cx="1945685" cy="432016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969023" y="4309906"/>
            <a:ext cx="2006908" cy="993615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979182" y="4462307"/>
            <a:ext cx="2149149" cy="1737956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320929" y="4245900"/>
            <a:ext cx="1974056" cy="1684519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397441" y="4070981"/>
            <a:ext cx="1743737" cy="1474205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630288" y="3964326"/>
            <a:ext cx="1430585" cy="1154116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69654" y="3569809"/>
            <a:ext cx="1421747" cy="662070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780700" y="3798601"/>
            <a:ext cx="1280173" cy="1018068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780700" y="3420979"/>
            <a:ext cx="1338307" cy="249738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7797337" y="2976474"/>
            <a:ext cx="1292602" cy="59272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7780700" y="1504995"/>
            <a:ext cx="1243227" cy="1270771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9212506" y="6338119"/>
            <a:ext cx="2052000" cy="3500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2E75B6"/>
                </a:solidFill>
              </a:rPr>
              <a:t>Hazards 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7933100" y="2304286"/>
            <a:ext cx="1286387" cy="623880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7462822" y="808187"/>
            <a:ext cx="1676314" cy="1812433"/>
          </a:xfrm>
          <a:prstGeom prst="straightConnector1">
            <a:avLst/>
          </a:prstGeom>
          <a:ln w="38100"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713" y="81166"/>
            <a:ext cx="10515600" cy="303111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Context of the EEA Freshwater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00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0575" y="312473"/>
            <a:ext cx="11525690" cy="5815512"/>
            <a:chOff x="-74108" y="76927"/>
            <a:chExt cx="11525690" cy="6401910"/>
          </a:xfrm>
        </p:grpSpPr>
        <p:sp>
          <p:nvSpPr>
            <p:cNvPr id="81" name="TextBox 80"/>
            <p:cNvSpPr txBox="1"/>
            <p:nvPr/>
          </p:nvSpPr>
          <p:spPr>
            <a:xfrm>
              <a:off x="10798839" y="89617"/>
              <a:ext cx="652743" cy="406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2025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98" name="Right Arrow 97"/>
            <p:cNvSpPr/>
            <p:nvPr/>
          </p:nvSpPr>
          <p:spPr>
            <a:xfrm>
              <a:off x="-74108" y="781857"/>
              <a:ext cx="11137628" cy="5266974"/>
            </a:xfrm>
            <a:prstGeom prst="rightArrow">
              <a:avLst/>
            </a:prstGeom>
            <a:solidFill>
              <a:schemeClr val="accent4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  <a:p>
              <a:pPr algn="ctr"/>
              <a:endParaRPr lang="da-DK" dirty="0"/>
            </a:p>
            <a:p>
              <a:pPr algn="ctr"/>
              <a:endParaRPr lang="en-GB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35804" y="76927"/>
              <a:ext cx="652743" cy="406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2022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367935" y="83844"/>
              <a:ext cx="652743" cy="406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2023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8021580" y="206077"/>
              <a:ext cx="12397" cy="627276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779834" y="101533"/>
              <a:ext cx="652743" cy="406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2020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0205" y="101533"/>
              <a:ext cx="652743" cy="406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2021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374710" y="188473"/>
              <a:ext cx="47714" cy="627276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823043" y="185661"/>
              <a:ext cx="97370" cy="627557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33236" y="185661"/>
              <a:ext cx="38396" cy="627557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722167" y="185661"/>
              <a:ext cx="28785" cy="627557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0560488" y="209711"/>
              <a:ext cx="38841" cy="62017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2197644" y="107438"/>
              <a:ext cx="652743" cy="406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2019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10169356" y="3124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2024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7" name="Straight Connector 126"/>
          <p:cNvCxnSpPr>
            <a:cxnSpLocks/>
          </p:cNvCxnSpPr>
          <p:nvPr/>
        </p:nvCxnSpPr>
        <p:spPr>
          <a:xfrm flipH="1">
            <a:off x="9871524" y="525520"/>
            <a:ext cx="41837" cy="59069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>
          <a:xfrm>
            <a:off x="10544364" y="1936889"/>
            <a:ext cx="1545200" cy="291637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 smtClean="0">
                <a:solidFill>
                  <a:schemeClr val="tx1"/>
                </a:solidFill>
              </a:rPr>
              <a:t>Integrated water assessment</a:t>
            </a:r>
          </a:p>
          <a:p>
            <a:pPr algn="ctr"/>
            <a:endParaRPr lang="da-DK" sz="1600" b="1" dirty="0" smtClean="0">
              <a:solidFill>
                <a:schemeClr val="tx1"/>
              </a:solidFill>
            </a:endParaRPr>
          </a:p>
          <a:p>
            <a:pPr algn="ctr"/>
            <a:r>
              <a:rPr lang="da-DK" sz="1600" b="1" dirty="0" smtClean="0">
                <a:solidFill>
                  <a:schemeClr val="tx1"/>
                </a:solidFill>
              </a:rPr>
              <a:t>- to target</a:t>
            </a:r>
            <a:endParaRPr lang="da-DK" sz="1600" b="1" dirty="0">
              <a:solidFill>
                <a:schemeClr val="tx1"/>
              </a:solidFill>
            </a:endParaRPr>
          </a:p>
          <a:p>
            <a:pPr algn="ctr"/>
            <a:r>
              <a:rPr lang="da-DK" sz="1600" b="1" dirty="0">
                <a:solidFill>
                  <a:schemeClr val="tx1"/>
                </a:solidFill>
              </a:rPr>
              <a:t>s</a:t>
            </a:r>
            <a:r>
              <a:rPr lang="da-DK" sz="1600" b="1" dirty="0" smtClean="0">
                <a:solidFill>
                  <a:schemeClr val="tx1"/>
                </a:solidFill>
              </a:rPr>
              <a:t>ustainability of water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40575" y="5220038"/>
            <a:ext cx="8549425" cy="14276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EEA Regulation: SoER 2025</a:t>
            </a:r>
          </a:p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7th Environmental Action Programme: Conservation of Europe’s Natural Capital</a:t>
            </a:r>
          </a:p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Water Framework Directive, UWWTD, Nitrates Directive, Bathing Water, Drinking Water, MSFD</a:t>
            </a:r>
          </a:p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Biodiversity Strategy 2020</a:t>
            </a:r>
          </a:p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Habitats and Birds Directives</a:t>
            </a:r>
          </a:p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Common Agricultural Policy</a:t>
            </a:r>
            <a:endParaRPr lang="pt-PT" sz="105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73" y="2246981"/>
            <a:ext cx="76273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Five challenges:</a:t>
            </a:r>
          </a:p>
          <a:p>
            <a:endParaRPr lang="de-DE" b="1" dirty="0" smtClean="0"/>
          </a:p>
          <a:p>
            <a:r>
              <a:rPr lang="de-DE" b="1" dirty="0" smtClean="0"/>
              <a:t>Water and waterways </a:t>
            </a:r>
            <a:r>
              <a:rPr lang="de-DE" b="1" dirty="0"/>
              <a:t>have many uses – not all are </a:t>
            </a:r>
            <a:r>
              <a:rPr lang="de-DE" b="1" dirty="0" smtClean="0"/>
              <a:t>sustainable</a:t>
            </a:r>
          </a:p>
          <a:p>
            <a:r>
              <a:rPr lang="de-DE" b="1" dirty="0"/>
              <a:t>Water supports ecosystems and is an ecosystem in its own </a:t>
            </a:r>
            <a:r>
              <a:rPr lang="de-DE" b="1" dirty="0" smtClean="0"/>
              <a:t>right</a:t>
            </a:r>
          </a:p>
          <a:p>
            <a:r>
              <a:rPr lang="de-DE" b="1" dirty="0"/>
              <a:t>Clean water is </a:t>
            </a:r>
            <a:r>
              <a:rPr lang="de-DE" b="1" dirty="0" smtClean="0"/>
              <a:t>essential for human health and for ecosystems</a:t>
            </a:r>
          </a:p>
          <a:p>
            <a:r>
              <a:rPr lang="de-DE" b="1" dirty="0"/>
              <a:t>Water is </a:t>
            </a:r>
            <a:r>
              <a:rPr lang="de-DE" b="1" dirty="0" smtClean="0"/>
              <a:t>an essential and valuable resource, influenced by a changing climate</a:t>
            </a:r>
          </a:p>
          <a:p>
            <a:r>
              <a:rPr lang="de-DE" b="1" dirty="0"/>
              <a:t>W</a:t>
            </a:r>
            <a:r>
              <a:rPr lang="de-DE" b="1" dirty="0" smtClean="0"/>
              <a:t>ater policies are needed to secure progress towards sustainability</a:t>
            </a:r>
            <a:endParaRPr lang="en-GB" b="1" i="1" dirty="0" smtClean="0"/>
          </a:p>
          <a:p>
            <a:endParaRPr lang="en-GB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0575" y="2123871"/>
            <a:ext cx="1715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Freshwater and its ecosystems </a:t>
            </a:r>
            <a:r>
              <a:rPr lang="da-DK" sz="1400" dirty="0" smtClean="0"/>
              <a:t>Rivers, lakes, transitional, coastal waters, Groundwater, </a:t>
            </a:r>
            <a:r>
              <a:rPr lang="da-DK" sz="1400" dirty="0"/>
              <a:t>F</a:t>
            </a:r>
            <a:r>
              <a:rPr lang="da-DK" sz="1400" dirty="0" smtClean="0"/>
              <a:t>loodplains,</a:t>
            </a:r>
          </a:p>
          <a:p>
            <a:r>
              <a:rPr lang="da-DK" sz="1400" dirty="0" smtClean="0"/>
              <a:t>Wetlands</a:t>
            </a:r>
            <a:r>
              <a:rPr lang="da-DK" sz="1400" dirty="0"/>
              <a:t>,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0575" y="821364"/>
            <a:ext cx="85494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a-DK" b="1" dirty="0" smtClean="0"/>
              <a:t>Towards an integrated freshwater assessment – targeting sustainability of water  </a:t>
            </a:r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440575" y="4715192"/>
            <a:ext cx="854942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chemeClr val="bg1"/>
                </a:solidFill>
              </a:rPr>
              <a:t>Licence to operate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0284" y="4199621"/>
            <a:ext cx="346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/>
              <a:t>	Getting </a:t>
            </a:r>
            <a:r>
              <a:rPr lang="en-GB" b="1" i="1" dirty="0"/>
              <a:t>better or worse?</a:t>
            </a:r>
          </a:p>
        </p:txBody>
      </p:sp>
    </p:spTree>
    <p:extLst>
      <p:ext uri="{BB962C8B-B14F-4D97-AF65-F5344CB8AC3E}">
        <p14:creationId xmlns:p14="http://schemas.microsoft.com/office/powerpoint/2010/main" val="426691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28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da-DK" sz="4000" dirty="0" smtClean="0"/>
              <a:t>1. </a:t>
            </a:r>
            <a:r>
              <a:rPr lang="de-DE" sz="4000" b="1" dirty="0" smtClean="0"/>
              <a:t>Water and waterways have many uses – not all are sustainable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61647" cy="4351338"/>
          </a:xfrm>
        </p:spPr>
        <p:txBody>
          <a:bodyPr/>
          <a:lstStyle/>
          <a:p>
            <a:r>
              <a:rPr lang="da-DK" dirty="0" smtClean="0"/>
              <a:t>Key sectors to address?</a:t>
            </a:r>
          </a:p>
          <a:p>
            <a:pPr lvl="1"/>
            <a:r>
              <a:rPr lang="da-DK" dirty="0" smtClean="0"/>
              <a:t>Hydropower and cooling</a:t>
            </a:r>
          </a:p>
          <a:p>
            <a:pPr lvl="1"/>
            <a:r>
              <a:rPr lang="da-DK" dirty="0" smtClean="0"/>
              <a:t>Agricultural  production</a:t>
            </a:r>
          </a:p>
          <a:p>
            <a:pPr lvl="1"/>
            <a:r>
              <a:rPr lang="da-DK" dirty="0" smtClean="0"/>
              <a:t>Urban wastewater treatment</a:t>
            </a:r>
          </a:p>
          <a:p>
            <a:pPr lvl="1"/>
            <a:r>
              <a:rPr lang="da-DK" dirty="0" smtClean="0"/>
              <a:t>Ports and navigation </a:t>
            </a:r>
          </a:p>
          <a:p>
            <a:pPr lvl="1"/>
            <a:r>
              <a:rPr lang="da-DK" dirty="0" smtClean="0"/>
              <a:t>Flood protection</a:t>
            </a:r>
          </a:p>
          <a:p>
            <a:pPr lvl="1"/>
            <a:r>
              <a:rPr lang="da-DK" dirty="0" smtClean="0"/>
              <a:t>Water abstraction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899" y="3762601"/>
            <a:ext cx="2059478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6133"/>
          <a:stretch/>
        </p:blipFill>
        <p:spPr>
          <a:xfrm>
            <a:off x="5855863" y="768664"/>
            <a:ext cx="2249805" cy="1219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828" y="5402673"/>
            <a:ext cx="2143125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383" y="3591151"/>
            <a:ext cx="2743200" cy="154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17603"/>
          <a:stretch/>
        </p:blipFill>
        <p:spPr>
          <a:xfrm>
            <a:off x="9229237" y="2250963"/>
            <a:ext cx="2263140" cy="1243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863" y="2396849"/>
            <a:ext cx="2095500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252" y="783355"/>
            <a:ext cx="2143125" cy="1204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4497" y="4669509"/>
            <a:ext cx="30003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725121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2. Water </a:t>
            </a:r>
            <a:r>
              <a:rPr lang="de-DE" sz="4000" b="1" dirty="0"/>
              <a:t>supports ecosystems and is an ecosystem in its own right</a:t>
            </a:r>
            <a:r>
              <a:rPr lang="de-DE" b="1" dirty="0"/>
              <a:t/>
            </a:r>
            <a:br>
              <a:rPr lang="de-DE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0246"/>
            <a:ext cx="10515600" cy="5086717"/>
          </a:xfrm>
        </p:spPr>
        <p:txBody>
          <a:bodyPr>
            <a:normAutofit/>
          </a:bodyPr>
          <a:lstStyle/>
          <a:p>
            <a:r>
              <a:rPr lang="da-DK" dirty="0" smtClean="0"/>
              <a:t>Status or condition of water, aquatic ecosystems, floodplains and wetlands</a:t>
            </a:r>
          </a:p>
          <a:p>
            <a:pPr lvl="1"/>
            <a:r>
              <a:rPr lang="da-DK" dirty="0" smtClean="0"/>
              <a:t>Understanding ecological status of water </a:t>
            </a:r>
          </a:p>
          <a:p>
            <a:pPr lvl="2"/>
            <a:r>
              <a:rPr lang="da-DK" dirty="0" smtClean="0"/>
              <a:t>Biological elements</a:t>
            </a:r>
          </a:p>
          <a:p>
            <a:pPr lvl="2"/>
            <a:r>
              <a:rPr lang="da-DK" dirty="0" smtClean="0"/>
              <a:t>Water quality </a:t>
            </a:r>
          </a:p>
          <a:p>
            <a:pPr lvl="2"/>
            <a:r>
              <a:rPr lang="da-DK" dirty="0" smtClean="0"/>
              <a:t>Hydromorphology </a:t>
            </a:r>
          </a:p>
          <a:p>
            <a:pPr lvl="1"/>
            <a:r>
              <a:rPr lang="da-DK" dirty="0" smtClean="0"/>
              <a:t>Understanding condition of floodplains and wetlands</a:t>
            </a:r>
          </a:p>
          <a:p>
            <a:pPr lvl="2"/>
            <a:r>
              <a:rPr lang="da-DK" dirty="0" smtClean="0"/>
              <a:t>Extent and condition of riparian zone and wetlands</a:t>
            </a:r>
          </a:p>
          <a:p>
            <a:pPr lvl="2"/>
            <a:r>
              <a:rPr lang="da-DK" dirty="0" smtClean="0"/>
              <a:t>Conservations status of water dependent species and habitats </a:t>
            </a:r>
          </a:p>
          <a:p>
            <a:r>
              <a:rPr lang="da-DK" dirty="0" smtClean="0"/>
              <a:t> Ecosystem services provided by healthy ecosystems</a:t>
            </a:r>
          </a:p>
          <a:p>
            <a:pPr lvl="1"/>
            <a:r>
              <a:rPr lang="da-DK" dirty="0" smtClean="0"/>
              <a:t>Nutrient retention</a:t>
            </a:r>
          </a:p>
          <a:p>
            <a:pPr lvl="1"/>
            <a:r>
              <a:rPr lang="da-DK" dirty="0" smtClean="0"/>
              <a:t>Water purification</a:t>
            </a:r>
          </a:p>
          <a:p>
            <a:pPr lvl="1"/>
            <a:r>
              <a:rPr lang="da-DK" dirty="0" smtClean="0"/>
              <a:t>Recreational and cultural services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923" y="3277454"/>
            <a:ext cx="1950720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291" b="19064"/>
          <a:stretch/>
        </p:blipFill>
        <p:spPr>
          <a:xfrm>
            <a:off x="9179535" y="1453632"/>
            <a:ext cx="2003108" cy="1461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143" y="4993394"/>
            <a:ext cx="28575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1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3. Clean </a:t>
            </a:r>
            <a:r>
              <a:rPr lang="en-GB" sz="4000" b="1" dirty="0"/>
              <a:t>water is essential for human </a:t>
            </a:r>
            <a:r>
              <a:rPr lang="en-GB" sz="4000" b="1" dirty="0" smtClean="0"/>
              <a:t>health, our production systems </a:t>
            </a:r>
            <a:r>
              <a:rPr lang="en-GB" sz="4000" b="1" dirty="0"/>
              <a:t>and for ecosystems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9251"/>
            <a:ext cx="7919434" cy="4927712"/>
          </a:xfrm>
        </p:spPr>
        <p:txBody>
          <a:bodyPr>
            <a:normAutofit/>
          </a:bodyPr>
          <a:lstStyle/>
          <a:p>
            <a:r>
              <a:rPr lang="da-DK" dirty="0" smtClean="0"/>
              <a:t>Pollution pressures on water </a:t>
            </a:r>
          </a:p>
          <a:p>
            <a:pPr lvl="1"/>
            <a:r>
              <a:rPr lang="da-DK" dirty="0" smtClean="0"/>
              <a:t>Point sources </a:t>
            </a:r>
          </a:p>
          <a:p>
            <a:pPr lvl="2"/>
            <a:r>
              <a:rPr lang="da-DK" dirty="0" smtClean="0"/>
              <a:t>household and industrial waste – treated in urban waste water plants</a:t>
            </a:r>
          </a:p>
          <a:p>
            <a:pPr lvl="1"/>
            <a:r>
              <a:rPr lang="da-DK" dirty="0" smtClean="0"/>
              <a:t>Diffuse pathways </a:t>
            </a:r>
          </a:p>
          <a:p>
            <a:pPr lvl="2"/>
            <a:r>
              <a:rPr lang="da-DK" dirty="0" smtClean="0"/>
              <a:t>nutrients and other chemicals		 </a:t>
            </a:r>
          </a:p>
          <a:p>
            <a:pPr lvl="2"/>
            <a:r>
              <a:rPr lang="da-DK" dirty="0" smtClean="0"/>
              <a:t>atmospheric deposition</a:t>
            </a:r>
          </a:p>
          <a:p>
            <a:pPr lvl="2"/>
            <a:r>
              <a:rPr lang="da-DK" dirty="0" smtClean="0"/>
              <a:t>Treatment not possible due to the diffuse nature. </a:t>
            </a:r>
          </a:p>
          <a:p>
            <a:r>
              <a:rPr lang="da-DK" dirty="0" smtClean="0"/>
              <a:t>Human health &amp; recreation</a:t>
            </a:r>
          </a:p>
          <a:p>
            <a:pPr lvl="1"/>
            <a:r>
              <a:rPr lang="da-DK" dirty="0" smtClean="0"/>
              <a:t>Polluted drinking water </a:t>
            </a:r>
          </a:p>
          <a:p>
            <a:pPr lvl="1"/>
            <a:r>
              <a:rPr lang="da-DK" dirty="0" smtClean="0"/>
              <a:t>Poor bathing water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46" y="1366905"/>
            <a:ext cx="2790825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76" y="4608020"/>
            <a:ext cx="2714625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646" y="455087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b="1" dirty="0" smtClean="0"/>
              <a:t>4. Water </a:t>
            </a:r>
            <a:r>
              <a:rPr lang="de-DE" sz="4000" b="1" dirty="0"/>
              <a:t>is an essential and valuable resource, influenced by a changing climate</a:t>
            </a:r>
            <a:r>
              <a:rPr lang="de-DE" b="1" dirty="0"/>
              <a:t/>
            </a:r>
            <a:br>
              <a:rPr lang="de-DE" b="1" dirty="0"/>
            </a:b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047" y="1690688"/>
            <a:ext cx="6062997" cy="3297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6940" y="5261570"/>
            <a:ext cx="3953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Across Europe, climate change alters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precipitation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temperature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410" y="945305"/>
            <a:ext cx="2800350" cy="1814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64" y="4902850"/>
            <a:ext cx="279654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171" y="2878834"/>
            <a:ext cx="36671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2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811</Words>
  <Application>Microsoft Office PowerPoint</Application>
  <PresentationFormat>Widescreen</PresentationFormat>
  <Paragraphs>164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Towards the next EEA multi-annual workprogramme</vt:lpstr>
      <vt:lpstr>Conditions for EEA activities</vt:lpstr>
      <vt:lpstr>Objective of discussion </vt:lpstr>
      <vt:lpstr>Context of the EEA Freshwater area</vt:lpstr>
      <vt:lpstr>PowerPoint Presentation</vt:lpstr>
      <vt:lpstr>1. Water and waterways have many uses – not all are sustainable </vt:lpstr>
      <vt:lpstr>2. Water supports ecosystems and is an ecosystem in its own right </vt:lpstr>
      <vt:lpstr>3. Clean water is essential for human health, our production systems and for ecosystems </vt:lpstr>
      <vt:lpstr>4. Water is an essential and valuable resource, influenced by a changing climate </vt:lpstr>
      <vt:lpstr>5. Water policies are needed to secure progress towards sustainability </vt:lpstr>
      <vt:lpstr>Our EEA task: integrated freshwater assessment</vt:lpstr>
      <vt:lpstr>What is most important towards 2025?</vt:lpstr>
    </vt:vector>
  </TitlesOfParts>
  <Company>European Environment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Trine Christiansen</dc:creator>
  <cp:lastModifiedBy>Trine Christiansen</cp:lastModifiedBy>
  <cp:revision>43</cp:revision>
  <dcterms:created xsi:type="dcterms:W3CDTF">2018-05-31T08:24:59Z</dcterms:created>
  <dcterms:modified xsi:type="dcterms:W3CDTF">2018-06-13T12:32:06Z</dcterms:modified>
</cp:coreProperties>
</file>