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2" r:id="rId4"/>
    <p:sldMasterId id="2147483713" r:id="rId5"/>
    <p:sldMasterId id="2147483716" r:id="rId6"/>
    <p:sldMasterId id="2147483718" r:id="rId7"/>
    <p:sldMasterId id="2147483721" r:id="rId8"/>
    <p:sldMasterId id="2147483730" r:id="rId9"/>
    <p:sldMasterId id="2147483739" r:id="rId10"/>
  </p:sldMasterIdLst>
  <p:notesMasterIdLst>
    <p:notesMasterId r:id="rId32"/>
  </p:notesMasterIdLst>
  <p:handoutMasterIdLst>
    <p:handoutMasterId r:id="rId33"/>
  </p:handoutMasterIdLst>
  <p:sldIdLst>
    <p:sldId id="629" r:id="rId11"/>
    <p:sldId id="669" r:id="rId12"/>
    <p:sldId id="618" r:id="rId13"/>
    <p:sldId id="630" r:id="rId14"/>
    <p:sldId id="646" r:id="rId15"/>
    <p:sldId id="667" r:id="rId16"/>
    <p:sldId id="705" r:id="rId17"/>
    <p:sldId id="677" r:id="rId18"/>
    <p:sldId id="676" r:id="rId19"/>
    <p:sldId id="696" r:id="rId20"/>
    <p:sldId id="678" r:id="rId21"/>
    <p:sldId id="697" r:id="rId22"/>
    <p:sldId id="701" r:id="rId23"/>
    <p:sldId id="661" r:id="rId24"/>
    <p:sldId id="698" r:id="rId25"/>
    <p:sldId id="660" r:id="rId26"/>
    <p:sldId id="671" r:id="rId27"/>
    <p:sldId id="702" r:id="rId28"/>
    <p:sldId id="694" r:id="rId29"/>
    <p:sldId id="704" r:id="rId30"/>
    <p:sldId id="675" r:id="rId3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357"/>
    <a:srgbClr val="017567"/>
    <a:srgbClr val="D63D27"/>
    <a:srgbClr val="006654"/>
    <a:srgbClr val="113A60"/>
    <a:srgbClr val="001746"/>
    <a:srgbClr val="007635"/>
    <a:srgbClr val="001C54"/>
    <a:srgbClr val="202661"/>
    <a:srgbClr val="36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60000" autoAdjust="0"/>
  </p:normalViewPr>
  <p:slideViewPr>
    <p:cSldViewPr snapToGrid="0">
      <p:cViewPr varScale="1">
        <p:scale>
          <a:sx n="64" d="100"/>
          <a:sy n="64" d="100"/>
        </p:scale>
        <p:origin x="702"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402"/>
    </p:cViewPr>
  </p:sorterViewPr>
  <p:notesViewPr>
    <p:cSldViewPr snapToGrid="0">
      <p:cViewPr varScale="1">
        <p:scale>
          <a:sx n="115" d="100"/>
          <a:sy n="115" d="100"/>
        </p:scale>
        <p:origin x="210"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18830" cy="495029"/>
          </a:xfrm>
          <a:prstGeom prst="rect">
            <a:avLst/>
          </a:prstGeom>
        </p:spPr>
        <p:txBody>
          <a:bodyPr vert="horz" lIns="92143" tIns="46072" rIns="92143" bIns="46072" rtlCol="0"/>
          <a:lstStyle>
            <a:lvl1pPr algn="l">
              <a:defRPr sz="1200"/>
            </a:lvl1pPr>
          </a:lstStyle>
          <a:p>
            <a:endParaRPr lang="en-GB" dirty="0"/>
          </a:p>
        </p:txBody>
      </p:sp>
      <p:sp>
        <p:nvSpPr>
          <p:cNvPr id="3" name="Date Placeholder 2"/>
          <p:cNvSpPr>
            <a:spLocks noGrp="1"/>
          </p:cNvSpPr>
          <p:nvPr>
            <p:ph type="dt" sz="quarter" idx="1"/>
          </p:nvPr>
        </p:nvSpPr>
        <p:spPr>
          <a:xfrm>
            <a:off x="3815378" y="0"/>
            <a:ext cx="2918830" cy="495029"/>
          </a:xfrm>
          <a:prstGeom prst="rect">
            <a:avLst/>
          </a:prstGeom>
        </p:spPr>
        <p:txBody>
          <a:bodyPr vert="horz" lIns="92143" tIns="46072" rIns="92143" bIns="46072" rtlCol="0"/>
          <a:lstStyle>
            <a:lvl1pPr algn="r">
              <a:defRPr sz="1200"/>
            </a:lvl1pPr>
          </a:lstStyle>
          <a:p>
            <a:fld id="{2A3EE131-D7AE-47FD-A14B-A4590389E309}" type="datetimeFigureOut">
              <a:rPr lang="en-GB" smtClean="0"/>
              <a:pPr/>
              <a:t>15/06/2018</a:t>
            </a:fld>
            <a:endParaRPr lang="en-GB" dirty="0"/>
          </a:p>
        </p:txBody>
      </p:sp>
      <p:sp>
        <p:nvSpPr>
          <p:cNvPr id="4" name="Footer Placeholder 3"/>
          <p:cNvSpPr>
            <a:spLocks noGrp="1"/>
          </p:cNvSpPr>
          <p:nvPr>
            <p:ph type="ftr" sz="quarter" idx="2"/>
          </p:nvPr>
        </p:nvSpPr>
        <p:spPr>
          <a:xfrm>
            <a:off x="4" y="9371288"/>
            <a:ext cx="2918830" cy="495029"/>
          </a:xfrm>
          <a:prstGeom prst="rect">
            <a:avLst/>
          </a:prstGeom>
        </p:spPr>
        <p:txBody>
          <a:bodyPr vert="horz" lIns="92143" tIns="46072" rIns="92143" bIns="4607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5378" y="9371288"/>
            <a:ext cx="2918830" cy="495029"/>
          </a:xfrm>
          <a:prstGeom prst="rect">
            <a:avLst/>
          </a:prstGeom>
        </p:spPr>
        <p:txBody>
          <a:bodyPr vert="horz" lIns="92143" tIns="46072" rIns="92143" bIns="46072" rtlCol="0" anchor="b"/>
          <a:lstStyle>
            <a:lvl1pPr algn="r">
              <a:defRPr sz="1200"/>
            </a:lvl1pPr>
          </a:lstStyle>
          <a:p>
            <a:fld id="{AE2E2C6C-1A46-49B2-95A1-874E5B60CA1F}" type="slidenum">
              <a:rPr lang="en-GB" smtClean="0"/>
              <a:pPr/>
              <a:t>‹#›</a:t>
            </a:fld>
            <a:endParaRPr lang="en-GB" dirty="0"/>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19565" cy="493869"/>
          </a:xfrm>
          <a:prstGeom prst="rect">
            <a:avLst/>
          </a:prstGeom>
        </p:spPr>
        <p:txBody>
          <a:bodyPr vert="horz" lIns="92143" tIns="46072" rIns="92143" bIns="46072" rtlCol="0"/>
          <a:lstStyle>
            <a:lvl1pPr algn="l">
              <a:defRPr sz="1200"/>
            </a:lvl1pPr>
          </a:lstStyle>
          <a:p>
            <a:endParaRPr lang="en-GB" dirty="0"/>
          </a:p>
        </p:txBody>
      </p:sp>
      <p:sp>
        <p:nvSpPr>
          <p:cNvPr id="3" name="Date Placeholder 2"/>
          <p:cNvSpPr>
            <a:spLocks noGrp="1"/>
          </p:cNvSpPr>
          <p:nvPr>
            <p:ph type="dt" idx="1"/>
          </p:nvPr>
        </p:nvSpPr>
        <p:spPr>
          <a:xfrm>
            <a:off x="3814627" y="3"/>
            <a:ext cx="2919565" cy="493869"/>
          </a:xfrm>
          <a:prstGeom prst="rect">
            <a:avLst/>
          </a:prstGeom>
        </p:spPr>
        <p:txBody>
          <a:bodyPr vert="horz" lIns="92143" tIns="46072" rIns="92143" bIns="46072" rtlCol="0"/>
          <a:lstStyle>
            <a:lvl1pPr algn="r">
              <a:defRPr sz="1200"/>
            </a:lvl1pPr>
          </a:lstStyle>
          <a:p>
            <a:fld id="{54F6B5D3-2AB1-4063-BA50-FEBA813E0814}" type="datetimeFigureOut">
              <a:rPr lang="en-GB" smtClean="0"/>
              <a:pPr/>
              <a:t>15/06/2018</a:t>
            </a:fld>
            <a:endParaRPr lang="en-GB" dirty="0"/>
          </a:p>
        </p:txBody>
      </p:sp>
      <p:sp>
        <p:nvSpPr>
          <p:cNvPr id="4" name="Slide Image Placeholder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2143" tIns="46072" rIns="92143" bIns="46072" rtlCol="0" anchor="ctr"/>
          <a:lstStyle/>
          <a:p>
            <a:endParaRPr lang="en-GB" dirty="0"/>
          </a:p>
        </p:txBody>
      </p:sp>
      <p:sp>
        <p:nvSpPr>
          <p:cNvPr id="5" name="Notes Placeholder 4"/>
          <p:cNvSpPr>
            <a:spLocks noGrp="1"/>
          </p:cNvSpPr>
          <p:nvPr>
            <p:ph type="body" sz="quarter" idx="3"/>
          </p:nvPr>
        </p:nvSpPr>
        <p:spPr>
          <a:xfrm>
            <a:off x="673265" y="4747765"/>
            <a:ext cx="5389240" cy="3884672"/>
          </a:xfrm>
          <a:prstGeom prst="rect">
            <a:avLst/>
          </a:prstGeom>
        </p:spPr>
        <p:txBody>
          <a:bodyPr vert="horz" lIns="92143" tIns="46072" rIns="92143" bIns="460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2450"/>
            <a:ext cx="2919565" cy="493869"/>
          </a:xfrm>
          <a:prstGeom prst="rect">
            <a:avLst/>
          </a:prstGeom>
        </p:spPr>
        <p:txBody>
          <a:bodyPr vert="horz" lIns="92143" tIns="46072" rIns="92143" bIns="4607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4627" y="9372450"/>
            <a:ext cx="2919565" cy="493869"/>
          </a:xfrm>
          <a:prstGeom prst="rect">
            <a:avLst/>
          </a:prstGeom>
        </p:spPr>
        <p:txBody>
          <a:bodyPr vert="horz" lIns="92143" tIns="46072" rIns="92143" bIns="46072" rtlCol="0" anchor="b"/>
          <a:lstStyle>
            <a:lvl1pPr algn="r">
              <a:defRPr sz="1200"/>
            </a:lvl1pPr>
          </a:lstStyle>
          <a:p>
            <a:fld id="{777201BC-94E4-4101-962D-54511777D224}" type="slidenum">
              <a:rPr lang="en-GB" smtClean="0"/>
              <a:pPr/>
              <a:t>‹#›</a:t>
            </a:fld>
            <a:endParaRPr lang="en-GB" dirty="0"/>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a:t>
            </a:fld>
            <a:endParaRPr lang="en-GB" dirty="0"/>
          </a:p>
        </p:txBody>
      </p:sp>
    </p:spTree>
    <p:extLst>
      <p:ext uri="{BB962C8B-B14F-4D97-AF65-F5344CB8AC3E}">
        <p14:creationId xmlns:p14="http://schemas.microsoft.com/office/powerpoint/2010/main" val="115277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dirty="0">
                <a:solidFill>
                  <a:srgbClr val="017567"/>
                </a:solidFill>
              </a:rPr>
              <a:t>about 12 % of the global cereal</a:t>
            </a:r>
          </a:p>
          <a:p>
            <a:r>
              <a:rPr lang="en-GB" dirty="0">
                <a:solidFill>
                  <a:srgbClr val="017567"/>
                </a:solidFill>
              </a:rPr>
              <a:t>about 20 % of global dairy products</a:t>
            </a:r>
          </a:p>
          <a:p>
            <a:r>
              <a:rPr lang="en-GB" dirty="0">
                <a:solidFill>
                  <a:srgbClr val="017567"/>
                </a:solidFill>
              </a:rPr>
              <a:t>about 66 % of the global wine</a:t>
            </a:r>
          </a:p>
          <a:p>
            <a:r>
              <a:rPr lang="en-GB" dirty="0">
                <a:solidFill>
                  <a:srgbClr val="017567"/>
                </a:solidFill>
              </a:rPr>
              <a:t>around 50 % of global sugar beet </a:t>
            </a:r>
          </a:p>
          <a:p>
            <a:r>
              <a:rPr lang="en-GB" dirty="0">
                <a:solidFill>
                  <a:srgbClr val="017567"/>
                </a:solidFill>
              </a:rPr>
              <a:t>almost 75 % of global olive oil</a:t>
            </a:r>
          </a:p>
          <a:p>
            <a:r>
              <a:rPr lang="en-GB" dirty="0">
                <a:solidFill>
                  <a:srgbClr val="017567"/>
                </a:solidFill>
              </a:rPr>
              <a:t>Significant global amount of livestock production </a:t>
            </a:r>
          </a:p>
          <a:p>
            <a:endParaRPr lang="en-GB" baseline="0" dirty="0" smtClean="0"/>
          </a:p>
          <a:p>
            <a:endParaRPr lang="en-GB" baseline="0" dirty="0" smtClean="0"/>
          </a:p>
          <a:p>
            <a:r>
              <a:rPr lang="en-GB" baseline="0" dirty="0" smtClean="0"/>
              <a:t>Mostly due to urbanisation. The EU losses about 85.000 ha/year of agriculture land </a:t>
            </a:r>
          </a:p>
          <a:p>
            <a:endParaRPr lang="en-GB" baseline="0" dirty="0" smtClean="0"/>
          </a:p>
        </p:txBody>
      </p:sp>
      <p:sp>
        <p:nvSpPr>
          <p:cNvPr id="4" name="Slide Number Placeholder 3"/>
          <p:cNvSpPr>
            <a:spLocks noGrp="1"/>
          </p:cNvSpPr>
          <p:nvPr>
            <p:ph type="sldNum" sz="quarter" idx="10"/>
          </p:nvPr>
        </p:nvSpPr>
        <p:spPr/>
        <p:txBody>
          <a:bodyPr/>
          <a:lstStyle/>
          <a:p>
            <a:fld id="{777201BC-94E4-4101-962D-54511777D224}" type="slidenum">
              <a:rPr lang="en-GB" smtClean="0"/>
              <a:pPr/>
              <a:t>10</a:t>
            </a:fld>
            <a:endParaRPr lang="en-GB" dirty="0"/>
          </a:p>
        </p:txBody>
      </p:sp>
    </p:spTree>
    <p:extLst>
      <p:ext uri="{BB962C8B-B14F-4D97-AF65-F5344CB8AC3E}">
        <p14:creationId xmlns:p14="http://schemas.microsoft.com/office/powerpoint/2010/main" val="341508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smtClean="0"/>
              <a:t>GHG emissions in Europe are decreasing. Agricultrure contributes to emissions and it is 5th largest contributor responible for about 11 % of EU GHG emissions .</a:t>
            </a:r>
          </a:p>
          <a:p>
            <a:r>
              <a:rPr lang="de-DE" baseline="0" dirty="0" smtClean="0"/>
              <a:t>The 2050 goals with current approach will not be reached. 80 % of GHG emissions from agriculture are related to the livestock sector</a:t>
            </a:r>
          </a:p>
        </p:txBody>
      </p:sp>
      <p:sp>
        <p:nvSpPr>
          <p:cNvPr id="4" name="Slide Number Placeholder 3"/>
          <p:cNvSpPr>
            <a:spLocks noGrp="1"/>
          </p:cNvSpPr>
          <p:nvPr>
            <p:ph type="sldNum" sz="quarter" idx="10"/>
          </p:nvPr>
        </p:nvSpPr>
        <p:spPr/>
        <p:txBody>
          <a:bodyPr/>
          <a:lstStyle/>
          <a:p>
            <a:fld id="{777201BC-94E4-4101-962D-54511777D224}" type="slidenum">
              <a:rPr lang="en-GB" smtClean="0"/>
              <a:pPr/>
              <a:t>11</a:t>
            </a:fld>
            <a:endParaRPr lang="en-GB" dirty="0"/>
          </a:p>
        </p:txBody>
      </p:sp>
    </p:spTree>
    <p:extLst>
      <p:ext uri="{BB962C8B-B14F-4D97-AF65-F5344CB8AC3E}">
        <p14:creationId xmlns:p14="http://schemas.microsoft.com/office/powerpoint/2010/main" val="206303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t>Tempreture is</a:t>
            </a:r>
            <a:r>
              <a:rPr lang="de-DE" b="1" baseline="0" dirty="0" smtClean="0"/>
              <a:t> projected to increase</a:t>
            </a:r>
            <a:endParaRPr lang="de-DE" b="1" dirty="0" smtClean="0"/>
          </a:p>
          <a:p>
            <a:endParaRPr lang="de-DE" dirty="0" smtClean="0"/>
          </a:p>
          <a:p>
            <a:r>
              <a:rPr lang="de-DE" dirty="0" smtClean="0"/>
              <a:t>Annual and summer precipitation (Map 3.8)</a:t>
            </a:r>
          </a:p>
        </p:txBody>
      </p:sp>
      <p:sp>
        <p:nvSpPr>
          <p:cNvPr id="4" name="Slide Number Placeholder 3"/>
          <p:cNvSpPr>
            <a:spLocks noGrp="1"/>
          </p:cNvSpPr>
          <p:nvPr>
            <p:ph type="sldNum" sz="quarter" idx="10"/>
          </p:nvPr>
        </p:nvSpPr>
        <p:spPr/>
        <p:txBody>
          <a:bodyPr/>
          <a:lstStyle/>
          <a:p>
            <a:fld id="{777201BC-94E4-4101-962D-54511777D224}" type="slidenum">
              <a:rPr lang="en-GB" smtClean="0"/>
              <a:pPr/>
              <a:t>12</a:t>
            </a:fld>
            <a:endParaRPr lang="en-GB" dirty="0"/>
          </a:p>
        </p:txBody>
      </p:sp>
    </p:spTree>
    <p:extLst>
      <p:ext uri="{BB962C8B-B14F-4D97-AF65-F5344CB8AC3E}">
        <p14:creationId xmlns:p14="http://schemas.microsoft.com/office/powerpoint/2010/main" val="388763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t>Annual</a:t>
            </a:r>
            <a:r>
              <a:rPr lang="de-DE" b="1" baseline="0" dirty="0" smtClean="0"/>
              <a:t> p</a:t>
            </a:r>
            <a:r>
              <a:rPr lang="de-DE" b="1" dirty="0" smtClean="0"/>
              <a:t>recipitation is projected to increase in northern and central Europe</a:t>
            </a:r>
            <a:r>
              <a:rPr lang="de-DE" b="1" baseline="0" dirty="0" smtClean="0"/>
              <a:t> </a:t>
            </a:r>
            <a:br>
              <a:rPr lang="de-DE" b="1" baseline="0" dirty="0" smtClean="0"/>
            </a:br>
            <a:r>
              <a:rPr lang="de-DE" b="1" baseline="0" dirty="0" smtClean="0"/>
              <a:t>and to decrease in southern Europe.</a:t>
            </a:r>
          </a:p>
          <a:p>
            <a:r>
              <a:rPr lang="de-DE" b="1" baseline="0" dirty="0" smtClean="0"/>
              <a:t>Summer precipitation is projected to increase in northern Europe </a:t>
            </a:r>
            <a:br>
              <a:rPr lang="de-DE" b="1" baseline="0" dirty="0" smtClean="0"/>
            </a:br>
            <a:r>
              <a:rPr lang="de-DE" b="1" baseline="0" dirty="0" smtClean="0"/>
              <a:t>and to decrease in southern Europe and large parts of central Europe.</a:t>
            </a:r>
            <a:endParaRPr lang="de-DE" b="1" dirty="0" smtClean="0"/>
          </a:p>
          <a:p>
            <a:endParaRPr lang="de-DE" dirty="0" smtClean="0"/>
          </a:p>
          <a:p>
            <a:r>
              <a:rPr lang="de-DE" dirty="0" smtClean="0"/>
              <a:t>Annual and summer precipitation (Map 3.8)</a:t>
            </a:r>
          </a:p>
        </p:txBody>
      </p:sp>
      <p:sp>
        <p:nvSpPr>
          <p:cNvPr id="4" name="Slide Number Placeholder 3"/>
          <p:cNvSpPr>
            <a:spLocks noGrp="1"/>
          </p:cNvSpPr>
          <p:nvPr>
            <p:ph type="sldNum" sz="quarter" idx="10"/>
          </p:nvPr>
        </p:nvSpPr>
        <p:spPr/>
        <p:txBody>
          <a:bodyPr/>
          <a:lstStyle/>
          <a:p>
            <a:fld id="{777201BC-94E4-4101-962D-54511777D224}" type="slidenum">
              <a:rPr lang="en-GB" smtClean="0"/>
              <a:pPr/>
              <a:t>13</a:t>
            </a:fld>
            <a:endParaRPr lang="en-GB" dirty="0"/>
          </a:p>
        </p:txBody>
      </p:sp>
    </p:spTree>
    <p:extLst>
      <p:ext uri="{BB962C8B-B14F-4D97-AF65-F5344CB8AC3E}">
        <p14:creationId xmlns:p14="http://schemas.microsoft.com/office/powerpoint/2010/main" val="63052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baseline="0" dirty="0" smtClean="0"/>
              <a:t>Meteorological droughts (i.e. periods with exceptionally low rainfall) have become more frequent in some regions in southern Europe; </a:t>
            </a:r>
            <a:br>
              <a:rPr lang="de-DE" b="1" baseline="0" dirty="0" smtClean="0"/>
            </a:br>
            <a:r>
              <a:rPr lang="de-DE" b="1" baseline="0" dirty="0" smtClean="0"/>
              <a:t>they are projected to increase further in most parts of southern Europe.</a:t>
            </a:r>
          </a:p>
          <a:p>
            <a:endParaRPr lang="de-DE" b="1" baseline="0" dirty="0" smtClean="0"/>
          </a:p>
          <a:p>
            <a:r>
              <a:rPr lang="de-DE" baseline="0" dirty="0" smtClean="0"/>
              <a:t>Meteorological droughts (Map 4.9, Map 4.11)</a:t>
            </a:r>
          </a:p>
        </p:txBody>
      </p:sp>
      <p:sp>
        <p:nvSpPr>
          <p:cNvPr id="4" name="Slide Number Placeholder 3"/>
          <p:cNvSpPr>
            <a:spLocks noGrp="1"/>
          </p:cNvSpPr>
          <p:nvPr>
            <p:ph type="sldNum" sz="quarter" idx="10"/>
          </p:nvPr>
        </p:nvSpPr>
        <p:spPr/>
        <p:txBody>
          <a:bodyPr/>
          <a:lstStyle/>
          <a:p>
            <a:fld id="{777201BC-94E4-4101-962D-54511777D224}" type="slidenum">
              <a:rPr lang="en-GB" smtClean="0"/>
              <a:pPr/>
              <a:t>14</a:t>
            </a:fld>
            <a:endParaRPr lang="en-GB" dirty="0"/>
          </a:p>
        </p:txBody>
      </p:sp>
    </p:spTree>
    <p:extLst>
      <p:ext uri="{BB962C8B-B14F-4D97-AF65-F5344CB8AC3E}">
        <p14:creationId xmlns:p14="http://schemas.microsoft.com/office/powerpoint/2010/main" val="327491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baseline="0" dirty="0" smtClean="0"/>
              <a:t>The (frost-free) growing season has increased, in particular in northern and eastern Europe.</a:t>
            </a:r>
          </a:p>
          <a:p>
            <a:r>
              <a:rPr lang="de-DE" b="1" baseline="0" dirty="0" smtClean="0"/>
              <a:t>Decreasing yields of major crops are projected for southern Europe </a:t>
            </a:r>
            <a:br>
              <a:rPr lang="de-DE" b="1" baseline="0" dirty="0" smtClean="0"/>
            </a:br>
            <a:r>
              <a:rPr lang="de-DE" b="1" baseline="0" dirty="0" smtClean="0"/>
              <a:t>whereas agriculture in northern Europe could benefit.</a:t>
            </a:r>
          </a:p>
          <a:p>
            <a:endParaRPr lang="de-DE" b="1" baseline="0" dirty="0" smtClean="0"/>
          </a:p>
          <a:p>
            <a:r>
              <a:rPr lang="de-DE" baseline="0" dirty="0" smtClean="0"/>
              <a:t>Frost-free days (Map 5.13)</a:t>
            </a:r>
          </a:p>
          <a:p>
            <a:r>
              <a:rPr lang="de-DE" baseline="0" dirty="0" smtClean="0"/>
              <a:t>Water-limited crop yield (Map 5.13)</a:t>
            </a:r>
          </a:p>
        </p:txBody>
      </p:sp>
      <p:sp>
        <p:nvSpPr>
          <p:cNvPr id="4" name="Slide Number Placeholder 3"/>
          <p:cNvSpPr>
            <a:spLocks noGrp="1"/>
          </p:cNvSpPr>
          <p:nvPr>
            <p:ph type="sldNum" sz="quarter" idx="10"/>
          </p:nvPr>
        </p:nvSpPr>
        <p:spPr/>
        <p:txBody>
          <a:bodyPr/>
          <a:lstStyle/>
          <a:p>
            <a:fld id="{777201BC-94E4-4101-962D-54511777D224}" type="slidenum">
              <a:rPr lang="en-GB" smtClean="0"/>
              <a:pPr/>
              <a:t>15</a:t>
            </a:fld>
            <a:endParaRPr lang="en-GB" dirty="0"/>
          </a:p>
        </p:txBody>
      </p:sp>
    </p:spTree>
    <p:extLst>
      <p:ext uri="{BB962C8B-B14F-4D97-AF65-F5344CB8AC3E}">
        <p14:creationId xmlns:p14="http://schemas.microsoft.com/office/powerpoint/2010/main" val="3119655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t>Projected climate change can have strong beneficial and adverse</a:t>
            </a:r>
            <a:r>
              <a:rPr lang="de-DE" b="1" baseline="0" dirty="0" smtClean="0"/>
              <a:t> </a:t>
            </a:r>
            <a:r>
              <a:rPr lang="de-DE" b="1" dirty="0" smtClean="0"/>
              <a:t>impacts on farm</a:t>
            </a:r>
            <a:r>
              <a:rPr lang="de-DE" b="1" baseline="0" dirty="0" smtClean="0"/>
              <a:t> values in Europe.</a:t>
            </a:r>
          </a:p>
          <a:p>
            <a:r>
              <a:rPr lang="de-DE" b="1" baseline="0" dirty="0" smtClean="0"/>
              <a:t>Northern and northwestern Europe is projected to be positively </a:t>
            </a:r>
            <a:br>
              <a:rPr lang="de-DE" b="1" baseline="0" dirty="0" smtClean="0"/>
            </a:br>
            <a:r>
              <a:rPr lang="de-DE" b="1" baseline="0" dirty="0" smtClean="0"/>
              <a:t>whereas southern Europe is projected to be negatively affected.</a:t>
            </a:r>
          </a:p>
          <a:p>
            <a:r>
              <a:rPr lang="de-DE" b="1" baseline="0" dirty="0" smtClean="0"/>
              <a:t>The sign of the effect in central Europe as well as its magnitude across Europe depends on the particular climate projection.</a:t>
            </a:r>
          </a:p>
          <a:p>
            <a:endParaRPr lang="de-DE" dirty="0" smtClean="0"/>
          </a:p>
          <a:p>
            <a:r>
              <a:rPr lang="de-DE" baseline="0" dirty="0" smtClean="0"/>
              <a:t>Figures 3 and 5 of Van Passel et al. (2016): http://dx.doi.org/</a:t>
            </a:r>
            <a:r>
              <a:rPr lang="en-GB" dirty="0" smtClean="0"/>
              <a:t>10.1007/s10640-016-0001-y  </a:t>
            </a:r>
          </a:p>
          <a:p>
            <a:endParaRPr lang="en-GB" baseline="0" dirty="0" smtClean="0"/>
          </a:p>
          <a:p>
            <a:r>
              <a:rPr lang="en-GB" dirty="0"/>
              <a:t>The price of European farmlands is sensitive to climate change and for over 41 000 farms in Europe, 24 economic value could drop by up to 32% by 2100, depending on the climate scenario considered (van 25 </a:t>
            </a:r>
            <a:r>
              <a:rPr lang="en-GB" dirty="0" err="1"/>
              <a:t>Passel</a:t>
            </a:r>
            <a:r>
              <a:rPr lang="en-GB" dirty="0"/>
              <a:t> et al. 2016) (Figure 3.3). 26 </a:t>
            </a:r>
          </a:p>
          <a:p>
            <a:r>
              <a:rPr lang="en-GB" dirty="0"/>
              <a:t>27 </a:t>
            </a:r>
          </a:p>
          <a:p>
            <a:r>
              <a:rPr lang="en-GB" dirty="0"/>
              <a:t>Farms in southern Europe (Spain, Portugal, Italy, Greece and South of France) are particularly vulnerable 28 to climate change and could suffer value losses of up to 9% per 1 °C rise in global temperature. In 29 particular, the study predicts that about two thirds of the loss in land values in the EU is concentrated in 30 Italy because the country contains most of the vulnerable agricultural land. The study emphasizes that 31 policies on water and land use, for example, will be crucial to help farmers to mitigate economic losses. </a:t>
            </a:r>
            <a:endParaRPr lang="de-DE" baseline="0" dirty="0" smtClean="0"/>
          </a:p>
        </p:txBody>
      </p:sp>
      <p:sp>
        <p:nvSpPr>
          <p:cNvPr id="4" name="Slide Number Placeholder 3"/>
          <p:cNvSpPr>
            <a:spLocks noGrp="1"/>
          </p:cNvSpPr>
          <p:nvPr>
            <p:ph type="sldNum" sz="quarter" idx="10"/>
          </p:nvPr>
        </p:nvSpPr>
        <p:spPr/>
        <p:txBody>
          <a:bodyPr/>
          <a:lstStyle/>
          <a:p>
            <a:fld id="{777201BC-94E4-4101-962D-54511777D224}" type="slidenum">
              <a:rPr lang="en-GB" smtClean="0"/>
              <a:pPr/>
              <a:t>16</a:t>
            </a:fld>
            <a:endParaRPr lang="en-GB" dirty="0"/>
          </a:p>
        </p:txBody>
      </p:sp>
    </p:spTree>
    <p:extLst>
      <p:ext uri="{BB962C8B-B14F-4D97-AF65-F5344CB8AC3E}">
        <p14:creationId xmlns:p14="http://schemas.microsoft.com/office/powerpoint/2010/main" val="2912377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Adaptation measures  - combination of</a:t>
            </a:r>
            <a:r>
              <a:rPr lang="en-GB" baseline="0" dirty="0" smtClean="0"/>
              <a:t> good measures at different levels (EU</a:t>
            </a:r>
            <a:r>
              <a:rPr lang="en-GB" baseline="0" dirty="0" smtClean="0">
                <a:sym typeface="Wingdings" panose="05000000000000000000" pitchFamily="2" charset="2"/>
              </a:rPr>
              <a:t> Farms)</a:t>
            </a:r>
          </a:p>
          <a:p>
            <a:r>
              <a:rPr lang="en-GB" baseline="0" dirty="0" smtClean="0">
                <a:sym typeface="Wingdings" panose="05000000000000000000" pitchFamily="2" charset="2"/>
              </a:rPr>
              <a:t>Measures at the regional/national level need to be supported by countries and/or regions. Examples: weather services/ early warning systems, education, insurance…</a:t>
            </a:r>
          </a:p>
          <a:p>
            <a:endParaRPr lang="en-GB" baseline="0" dirty="0" smtClean="0">
              <a:sym typeface="Wingdings" panose="05000000000000000000" pitchFamily="2" charset="2"/>
            </a:endParaRPr>
          </a:p>
          <a:p>
            <a:r>
              <a:rPr lang="en-GB" baseline="0" dirty="0" smtClean="0">
                <a:sym typeface="Wingdings" panose="05000000000000000000" pitchFamily="2" charset="2"/>
              </a:rPr>
              <a:t>Farm level </a:t>
            </a:r>
            <a:r>
              <a:rPr lang="en-GB" baseline="0" dirty="0" err="1" smtClean="0">
                <a:sym typeface="Wingdings" panose="05000000000000000000" pitchFamily="2" charset="2"/>
              </a:rPr>
              <a:t>meausres</a:t>
            </a:r>
            <a:r>
              <a:rPr lang="en-GB" baseline="0" dirty="0" smtClean="0">
                <a:sym typeface="Wingdings" panose="05000000000000000000" pitchFamily="2" charset="2"/>
              </a:rPr>
              <a:t> depend from agriculture practices and differs </a:t>
            </a:r>
            <a:r>
              <a:rPr lang="en-GB" baseline="0" dirty="0" err="1" smtClean="0">
                <a:sym typeface="Wingdings" panose="05000000000000000000" pitchFamily="2" charset="2"/>
              </a:rPr>
              <a:t>amoung</a:t>
            </a:r>
            <a:r>
              <a:rPr lang="en-GB" baseline="0" dirty="0" smtClean="0">
                <a:sym typeface="Wingdings" panose="05000000000000000000" pitchFamily="2" charset="2"/>
              </a:rPr>
              <a:t> them. </a:t>
            </a:r>
          </a:p>
          <a:p>
            <a:endParaRPr lang="en-GB" baseline="0" dirty="0" smtClean="0">
              <a:sym typeface="Wingdings" panose="05000000000000000000" pitchFamily="2" charset="2"/>
            </a:endParaRPr>
          </a:p>
          <a:p>
            <a:r>
              <a:rPr lang="en-GB" baseline="0" dirty="0" smtClean="0">
                <a:sym typeface="Wingdings" panose="05000000000000000000" pitchFamily="2" charset="2"/>
              </a:rPr>
              <a:t>Measures to adapt to climate change focus on risk prevention/risk management and building resilience  of the agricultural sector and its environmental resources (biodiversity, soil, water) with a long-term  perspective. Adaptation can include: </a:t>
            </a:r>
          </a:p>
          <a:p>
            <a:pPr marL="170181" indent="-170181">
              <a:buFont typeface="Wingdings" panose="05000000000000000000" pitchFamily="2" charset="2"/>
              <a:buChar char="·"/>
            </a:pPr>
            <a:r>
              <a:rPr lang="en-GB" baseline="0" dirty="0" smtClean="0">
                <a:sym typeface="Wingdings" panose="05000000000000000000" pitchFamily="2" charset="2"/>
              </a:rPr>
              <a:t>technical measures that change production patterns, methods, farm structures and strategies; </a:t>
            </a:r>
          </a:p>
          <a:p>
            <a:endParaRPr lang="en-GB" baseline="0" dirty="0" smtClean="0">
              <a:sym typeface="Wingdings" panose="05000000000000000000" pitchFamily="2" charset="2"/>
            </a:endParaRPr>
          </a:p>
          <a:p>
            <a:r>
              <a:rPr lang="en-GB" baseline="0" dirty="0" smtClean="0">
                <a:sym typeface="Wingdings" panose="05000000000000000000" pitchFamily="2" charset="2"/>
              </a:rPr>
              <a:t> support measures of legislative support, administrative actions, encouraging behavioural changes of rural and agricultural actors, and awareness raising activities.</a:t>
            </a:r>
          </a:p>
        </p:txBody>
      </p:sp>
      <p:sp>
        <p:nvSpPr>
          <p:cNvPr id="4" name="Slide Number Placeholder 3"/>
          <p:cNvSpPr>
            <a:spLocks noGrp="1"/>
          </p:cNvSpPr>
          <p:nvPr>
            <p:ph type="sldNum" sz="quarter" idx="10"/>
          </p:nvPr>
        </p:nvSpPr>
        <p:spPr/>
        <p:txBody>
          <a:bodyPr/>
          <a:lstStyle/>
          <a:p>
            <a:fld id="{777201BC-94E4-4101-962D-54511777D224}" type="slidenum">
              <a:rPr lang="en-GB" smtClean="0"/>
              <a:pPr/>
              <a:t>17</a:t>
            </a:fld>
            <a:endParaRPr lang="en-GB" dirty="0"/>
          </a:p>
        </p:txBody>
      </p:sp>
    </p:spTree>
    <p:extLst>
      <p:ext uri="{BB962C8B-B14F-4D97-AF65-F5344CB8AC3E}">
        <p14:creationId xmlns:p14="http://schemas.microsoft.com/office/powerpoint/2010/main" val="1665593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Most countries in Europe have developed national adaptation strategies in recent years; </a:t>
            </a:r>
            <a:br>
              <a:rPr lang="en-GB" b="1" dirty="0"/>
            </a:br>
            <a:r>
              <a:rPr lang="en-GB" b="1" dirty="0"/>
              <a:t>many countries have also adopted national and/or sectoral adaptation action plans.</a:t>
            </a:r>
          </a:p>
          <a:p>
            <a:r>
              <a:rPr lang="de-DE" b="1" dirty="0"/>
              <a:t>An increasing number of countries is developing monitoring, reporting and evaluation systems for adaptation.</a:t>
            </a:r>
          </a:p>
          <a:p>
            <a:endParaRPr lang="de-DE" b="1" dirty="0"/>
          </a:p>
          <a:p>
            <a:r>
              <a:rPr lang="de-DE" b="1" dirty="0"/>
              <a:t>All strategies and plans include agriculture </a:t>
            </a:r>
            <a:endParaRPr lang="en-GB" b="1" dirty="0"/>
          </a:p>
          <a:p>
            <a:endParaRPr lang="de-DE" dirty="0" smtClean="0"/>
          </a:p>
        </p:txBody>
      </p:sp>
      <p:sp>
        <p:nvSpPr>
          <p:cNvPr id="4" name="Slide Number Placeholder 3"/>
          <p:cNvSpPr>
            <a:spLocks noGrp="1"/>
          </p:cNvSpPr>
          <p:nvPr>
            <p:ph type="sldNum" sz="quarter" idx="10"/>
          </p:nvPr>
        </p:nvSpPr>
        <p:spPr/>
        <p:txBody>
          <a:bodyPr/>
          <a:lstStyle/>
          <a:p>
            <a:fld id="{777201BC-94E4-4101-962D-54511777D224}" type="slidenum">
              <a:rPr lang="en-GB" smtClean="0"/>
              <a:pPr/>
              <a:t>18</a:t>
            </a:fld>
            <a:endParaRPr lang="en-GB" dirty="0"/>
          </a:p>
        </p:txBody>
      </p:sp>
    </p:spTree>
    <p:extLst>
      <p:ext uri="{BB962C8B-B14F-4D97-AF65-F5344CB8AC3E}">
        <p14:creationId xmlns:p14="http://schemas.microsoft.com/office/powerpoint/2010/main" val="755193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7201BC-94E4-4101-962D-54511777D224}" type="slidenum">
              <a:rPr lang="en-GB" smtClean="0"/>
              <a:pPr/>
              <a:t>19</a:t>
            </a:fld>
            <a:endParaRPr lang="en-GB" dirty="0"/>
          </a:p>
        </p:txBody>
      </p:sp>
    </p:spTree>
    <p:extLst>
      <p:ext uri="{BB962C8B-B14F-4D97-AF65-F5344CB8AC3E}">
        <p14:creationId xmlns:p14="http://schemas.microsoft.com/office/powerpoint/2010/main" val="322242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a:t>
            </a:fld>
            <a:endParaRPr lang="en-GB" dirty="0"/>
          </a:p>
        </p:txBody>
      </p:sp>
    </p:spTree>
    <p:extLst>
      <p:ext uri="{BB962C8B-B14F-4D97-AF65-F5344CB8AC3E}">
        <p14:creationId xmlns:p14="http://schemas.microsoft.com/office/powerpoint/2010/main" val="658678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77201BC-94E4-4101-962D-54511777D224}" type="slidenum">
              <a:rPr lang="en-GB" smtClean="0"/>
              <a:pPr/>
              <a:t>20</a:t>
            </a:fld>
            <a:endParaRPr lang="en-GB" dirty="0"/>
          </a:p>
        </p:txBody>
      </p:sp>
    </p:spTree>
    <p:extLst>
      <p:ext uri="{BB962C8B-B14F-4D97-AF65-F5344CB8AC3E}">
        <p14:creationId xmlns:p14="http://schemas.microsoft.com/office/powerpoint/2010/main" val="2002859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21</a:t>
            </a:fld>
            <a:endParaRPr lang="en-GB" dirty="0"/>
          </a:p>
        </p:txBody>
      </p:sp>
    </p:spTree>
    <p:extLst>
      <p:ext uri="{BB962C8B-B14F-4D97-AF65-F5344CB8AC3E}">
        <p14:creationId xmlns:p14="http://schemas.microsoft.com/office/powerpoint/2010/main" val="51984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many policy drivers which frame the topics. The topic on climate change and agriculture is framed by different policy developments at the global and the EU levels. </a:t>
            </a:r>
          </a:p>
          <a:p>
            <a:endParaRPr lang="en-GB" baseline="0" dirty="0" smtClean="0"/>
          </a:p>
          <a:p>
            <a:pPr lvl="0"/>
            <a:r>
              <a:rPr lang="en-GB" dirty="0"/>
              <a:t>At the global level both concepts are explicitly included in:</a:t>
            </a:r>
          </a:p>
          <a:p>
            <a:pPr lvl="0"/>
            <a:r>
              <a:rPr lang="en-GB" b="1" dirty="0"/>
              <a:t>The Paris Agreement on Climate Change</a:t>
            </a:r>
            <a:r>
              <a:rPr lang="en-GB" dirty="0"/>
              <a:t> of the United Nations Framework Convention on Climate Change (UNFCCC) which requires major action to adapt to the adverse impacts of climate change and to enhance climate resilience.</a:t>
            </a:r>
          </a:p>
          <a:p>
            <a:pPr lvl="0"/>
            <a:r>
              <a:rPr lang="en-GB" b="1" dirty="0"/>
              <a:t>The Sendai Framework for Disaster Risk Reduction</a:t>
            </a:r>
            <a:r>
              <a:rPr lang="en-GB" dirty="0"/>
              <a:t> (SFDRR) identifying climate change and variability as a driver of disaster risk.</a:t>
            </a:r>
          </a:p>
          <a:p>
            <a:pPr lvl="0"/>
            <a:r>
              <a:rPr lang="en-GB" b="1" dirty="0"/>
              <a:t>The 2030</a:t>
            </a:r>
            <a:r>
              <a:rPr lang="en-GB" dirty="0"/>
              <a:t> </a:t>
            </a:r>
            <a:r>
              <a:rPr lang="en-GB" b="1" dirty="0"/>
              <a:t>Agenda for Sustainable Development</a:t>
            </a:r>
            <a:r>
              <a:rPr lang="en-GB" dirty="0"/>
              <a:t> which recognizes DRR and CCA as a way of achieving progress in other areas, in particular eradication of poverty, ending hunger and ensuring healthy lives.</a:t>
            </a:r>
          </a:p>
          <a:p>
            <a:pPr lvl="0"/>
            <a:endParaRPr lang="en-GB" dirty="0"/>
          </a:p>
          <a:p>
            <a:pPr lvl="0"/>
            <a:r>
              <a:rPr lang="en-GB" dirty="0"/>
              <a:t>The EU strategy on adaptation to climate change, currently undergoing an evaluation, aims to help EU Member States adapt to current and future impacts of climate change through enhancing national adaptation strategies, improving knowledge, funding of actions and mainstreaming adaptation in other policy areas. </a:t>
            </a:r>
          </a:p>
          <a:p>
            <a:pPr lvl="0"/>
            <a:endParaRPr lang="en-GB" dirty="0"/>
          </a:p>
          <a:p>
            <a:pPr lvl="0"/>
            <a:r>
              <a:rPr lang="en-GB" dirty="0"/>
              <a:t>CAP – Common agriculture policy – one of the oldest policies in the EU focusing on agriculture and rural development. Future of the cap </a:t>
            </a:r>
          </a:p>
          <a:p>
            <a:pPr lvl="0"/>
            <a:r>
              <a:rPr lang="en-GB" dirty="0"/>
              <a:t>proposes a more flexible approach to implementing the policy in order to guarantee more effective results.</a:t>
            </a:r>
          </a:p>
          <a:p>
            <a:pPr lvl="0"/>
            <a:endParaRPr lang="en-GB" dirty="0"/>
          </a:p>
          <a:p>
            <a:pPr lvl="0"/>
            <a:r>
              <a:rPr lang="en-GB" dirty="0"/>
              <a:t>LULUCF Land Use, Land-Use Change and Forestry – The EU regulation on mitigation of climate change focusing on sinks into the different land covers. </a:t>
            </a:r>
          </a:p>
          <a:p>
            <a:endParaRPr lang="en-GB" baseline="0" dirty="0" smtClean="0"/>
          </a:p>
          <a:p>
            <a:pPr defTabSz="907633">
              <a:defRPr/>
            </a:pPr>
            <a:r>
              <a:rPr lang="en-GB" dirty="0"/>
              <a:t>Other EU policies are also very relevant including the </a:t>
            </a:r>
            <a:r>
              <a:rPr lang="en-GB" b="1" dirty="0"/>
              <a:t>EU Floods directive</a:t>
            </a:r>
            <a:r>
              <a:rPr lang="en-GB" dirty="0"/>
              <a:t>, which requires EU Member States to map flood risks and to take measures to reduce these risks; and the </a:t>
            </a:r>
            <a:r>
              <a:rPr lang="en-GB" b="1" dirty="0"/>
              <a:t>EU Green Infrastructure strategy</a:t>
            </a:r>
            <a:r>
              <a:rPr lang="en-GB" dirty="0"/>
              <a:t> that aims to enhance Europe's natural capital and improve biodiversity. Measures to increase natural and semi-natural areas can also help to prevent climate related hazards.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3</a:t>
            </a:fld>
            <a:endParaRPr lang="en-GB" dirty="0"/>
          </a:p>
        </p:txBody>
      </p:sp>
    </p:spTree>
    <p:extLst>
      <p:ext uri="{BB962C8B-B14F-4D97-AF65-F5344CB8AC3E}">
        <p14:creationId xmlns:p14="http://schemas.microsoft.com/office/powerpoint/2010/main" val="25844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*Implementing the polices cannot be done without reliable, accurate and up-to-date data sources.</a:t>
            </a:r>
          </a:p>
          <a:p>
            <a:endParaRPr lang="en-GB" baseline="0" dirty="0" smtClean="0"/>
          </a:p>
          <a:p>
            <a:r>
              <a:rPr lang="en-GB" baseline="0" dirty="0" smtClean="0"/>
              <a:t>•Europe has invested significantly into development of data and knowledge which underpins policy developments. </a:t>
            </a:r>
          </a:p>
          <a:p>
            <a:endParaRPr lang="en-GB" baseline="0" dirty="0" smtClean="0"/>
          </a:p>
          <a:p>
            <a:r>
              <a:rPr lang="en-GB" baseline="0" dirty="0" smtClean="0"/>
              <a:t>•The EU research programmes, such as the 7th Framework Programme and Horizon 2020 are financing many research projects for example to develop accurate climate datasets and future climate projections; assessing extreme events and their attribution to climate change, analysing impacts, vulnerabilities and risks of climate change; how to adapt to climate change and on how to prevent disasters or decrease their impacts when they happen. </a:t>
            </a:r>
          </a:p>
          <a:p>
            <a:endParaRPr lang="en-GB" baseline="0" dirty="0" smtClean="0"/>
          </a:p>
          <a:p>
            <a:r>
              <a:rPr lang="en-GB" baseline="0" dirty="0" smtClean="0"/>
              <a:t>•The Copernicus programme, in particular the Copernicus Emergency Management Service and Climate change services, as detailed in the lower half of the screen, provide data and knowledge to observe, understand, and prevent disasters and provide help after disasters happen.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77201BC-94E4-4101-962D-54511777D224}" type="slidenum">
              <a:rPr lang="en-GB" smtClean="0"/>
              <a:pPr/>
              <a:t>4</a:t>
            </a:fld>
            <a:endParaRPr lang="en-GB" dirty="0"/>
          </a:p>
        </p:txBody>
      </p:sp>
    </p:spTree>
    <p:extLst>
      <p:ext uri="{BB962C8B-B14F-4D97-AF65-F5344CB8AC3E}">
        <p14:creationId xmlns:p14="http://schemas.microsoft.com/office/powerpoint/2010/main" val="363303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a:p>
            <a:r>
              <a:rPr lang="en-GB" baseline="0" dirty="0" smtClean="0"/>
              <a:t>•The EEA contributes to the EU policymaking and implementation by preparing assessments on various topics. </a:t>
            </a:r>
          </a:p>
          <a:p>
            <a:endParaRPr lang="en-GB" baseline="0" dirty="0" smtClean="0"/>
          </a:p>
          <a:p>
            <a:r>
              <a:rPr lang="en-GB" baseline="0" dirty="0" smtClean="0"/>
              <a:t>The report on CC –impacts and the report on coherence between CCA and DRR practices. </a:t>
            </a:r>
          </a:p>
          <a:p>
            <a:endParaRPr lang="en-GB" baseline="0" dirty="0" smtClean="0"/>
          </a:p>
          <a:p>
            <a:r>
              <a:rPr lang="en-GB" baseline="0" dirty="0" smtClean="0"/>
              <a:t>CC-IV</a:t>
            </a:r>
          </a:p>
          <a:p>
            <a:pPr defTabSz="907633">
              <a:defRPr/>
            </a:pPr>
            <a:r>
              <a:rPr lang="en-GB" dirty="0"/>
              <a:t>This report presents a largely indicator‑based (35 indicators) assessment of past and projected climate change, impacts, and the associated vulnerabilities of and risks to ecosystems, human health and society in Europe. It is based on a wide range of observations and model simulations.</a:t>
            </a:r>
          </a:p>
          <a:p>
            <a:endParaRPr lang="en-GB" baseline="0" dirty="0" smtClean="0"/>
          </a:p>
          <a:p>
            <a:pPr defTabSz="907633">
              <a:defRPr/>
            </a:pPr>
            <a:r>
              <a:rPr lang="en-GB" dirty="0"/>
              <a:t>The report summarises key adaptation policy developments at European, transnational and national levels and highlights the need for further adaptation actions. </a:t>
            </a:r>
          </a:p>
          <a:p>
            <a:endParaRPr lang="en-GB" baseline="0" dirty="0" smtClean="0"/>
          </a:p>
          <a:p>
            <a:endParaRPr lang="en-GB" baseline="0" dirty="0" smtClean="0"/>
          </a:p>
          <a:p>
            <a:r>
              <a:rPr lang="en-GB" baseline="0" dirty="0" smtClean="0"/>
              <a:t>CCA/DRR</a:t>
            </a:r>
          </a:p>
          <a:p>
            <a:pPr lvl="0"/>
            <a:r>
              <a:rPr lang="en-GB" dirty="0"/>
              <a:t>the main global and European policies on CCA and DRR;</a:t>
            </a:r>
          </a:p>
          <a:p>
            <a:pPr lvl="0"/>
            <a:r>
              <a:rPr lang="en-GB" dirty="0"/>
              <a:t>the knowledge base on weather-and climate-related hazards and their impacts;</a:t>
            </a:r>
          </a:p>
          <a:p>
            <a:pPr lvl="0"/>
            <a:r>
              <a:rPr lang="en-GB" dirty="0"/>
              <a:t>the best practices linking CCA and DRR in countries which are members of the European Environment Agency;</a:t>
            </a:r>
          </a:p>
          <a:p>
            <a:pPr lvl="0"/>
            <a:r>
              <a:rPr lang="en-GB" dirty="0"/>
              <a:t>opportunities and benefits in linking CCA and DRR in EEA member countries.</a:t>
            </a:r>
          </a:p>
          <a:p>
            <a:endParaRPr lang="de-DE" baseline="0" dirty="0" smtClean="0"/>
          </a:p>
        </p:txBody>
      </p:sp>
      <p:sp>
        <p:nvSpPr>
          <p:cNvPr id="4" name="Slide Number Placeholder 3"/>
          <p:cNvSpPr>
            <a:spLocks noGrp="1"/>
          </p:cNvSpPr>
          <p:nvPr>
            <p:ph type="sldNum" sz="quarter" idx="10"/>
          </p:nvPr>
        </p:nvSpPr>
        <p:spPr/>
        <p:txBody>
          <a:bodyPr/>
          <a:lstStyle/>
          <a:p>
            <a:fld id="{777201BC-94E4-4101-962D-54511777D224}" type="slidenum">
              <a:rPr lang="en-GB" smtClean="0"/>
              <a:pPr/>
              <a:t>5</a:t>
            </a:fld>
            <a:endParaRPr lang="en-GB" dirty="0"/>
          </a:p>
        </p:txBody>
      </p:sp>
    </p:spTree>
    <p:extLst>
      <p:ext uri="{BB962C8B-B14F-4D97-AF65-F5344CB8AC3E}">
        <p14:creationId xmlns:p14="http://schemas.microsoft.com/office/powerpoint/2010/main" val="383771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Ongoing report on agriculture with different chapters addressing different topics. </a:t>
            </a:r>
          </a:p>
          <a:p>
            <a:endParaRPr lang="en-GB" dirty="0" smtClean="0"/>
          </a:p>
          <a:p>
            <a:pPr marL="226908" indent="-226908">
              <a:buAutoNum type="arabicParenR"/>
            </a:pPr>
            <a:r>
              <a:rPr lang="en-GB" dirty="0" smtClean="0"/>
              <a:t>Chapter on policy framework addresses the links between relevant policies at the different</a:t>
            </a:r>
            <a:r>
              <a:rPr lang="en-GB" baseline="0" dirty="0" smtClean="0"/>
              <a:t> geographical levels </a:t>
            </a:r>
          </a:p>
          <a:p>
            <a:pPr marL="226908" indent="-226908">
              <a:buAutoNum type="arabicParenR"/>
            </a:pPr>
            <a:endParaRPr lang="en-GB" baseline="0" dirty="0" smtClean="0"/>
          </a:p>
          <a:p>
            <a:pPr marL="226908" indent="-226908">
              <a:buAutoNum type="arabicParenR"/>
            </a:pPr>
            <a:r>
              <a:rPr lang="en-GB" baseline="0" dirty="0" smtClean="0"/>
              <a:t>Chapter on climate change impacts assesses the changes in trends and projections of key relevant climate variables like:</a:t>
            </a:r>
          </a:p>
          <a:p>
            <a:r>
              <a:rPr lang="en-GB" baseline="0" dirty="0" smtClean="0"/>
              <a:t>       - mean changes  </a:t>
            </a:r>
          </a:p>
          <a:p>
            <a:r>
              <a:rPr lang="en-GB" baseline="0" dirty="0" smtClean="0"/>
              <a:t>water availability (droughts)</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6</a:t>
            </a:fld>
            <a:endParaRPr lang="en-GB" dirty="0"/>
          </a:p>
        </p:txBody>
      </p:sp>
    </p:spTree>
    <p:extLst>
      <p:ext uri="{BB962C8B-B14F-4D97-AF65-F5344CB8AC3E}">
        <p14:creationId xmlns:p14="http://schemas.microsoft.com/office/powerpoint/2010/main" val="395928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77201BC-94E4-4101-962D-54511777D224}" type="slidenum">
              <a:rPr lang="en-GB" smtClean="0"/>
              <a:pPr/>
              <a:t>7</a:t>
            </a:fld>
            <a:endParaRPr lang="en-GB" dirty="0"/>
          </a:p>
        </p:txBody>
      </p:sp>
    </p:spTree>
    <p:extLst>
      <p:ext uri="{BB962C8B-B14F-4D97-AF65-F5344CB8AC3E}">
        <p14:creationId xmlns:p14="http://schemas.microsoft.com/office/powerpoint/2010/main" val="386365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 of extreme weather and climate events is increasing in Europe</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8</a:t>
            </a:fld>
            <a:endParaRPr lang="en-GB" dirty="0"/>
          </a:p>
        </p:txBody>
      </p:sp>
    </p:spTree>
    <p:extLst>
      <p:ext uri="{BB962C8B-B14F-4D97-AF65-F5344CB8AC3E}">
        <p14:creationId xmlns:p14="http://schemas.microsoft.com/office/powerpoint/2010/main" val="217609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Total losses amounted</a:t>
            </a:r>
            <a:r>
              <a:rPr lang="en-GB" baseline="0" dirty="0" smtClean="0"/>
              <a:t> to 436 B EUR since 1980 and only 1/3 losses were insured.</a:t>
            </a:r>
          </a:p>
          <a:p>
            <a:endParaRPr lang="en-GB" dirty="0" smtClean="0"/>
          </a:p>
        </p:txBody>
      </p:sp>
      <p:sp>
        <p:nvSpPr>
          <p:cNvPr id="4" name="Slide Number Placeholder 3"/>
          <p:cNvSpPr>
            <a:spLocks noGrp="1"/>
          </p:cNvSpPr>
          <p:nvPr>
            <p:ph type="sldNum" sz="quarter" idx="10"/>
          </p:nvPr>
        </p:nvSpPr>
        <p:spPr/>
        <p:txBody>
          <a:bodyPr/>
          <a:lstStyle/>
          <a:p>
            <a:fld id="{777201BC-94E4-4101-962D-54511777D224}" type="slidenum">
              <a:rPr lang="en-GB" smtClean="0"/>
              <a:pPr/>
              <a:t>9</a:t>
            </a:fld>
            <a:endParaRPr lang="en-GB" dirty="0"/>
          </a:p>
        </p:txBody>
      </p:sp>
    </p:spTree>
    <p:extLst>
      <p:ext uri="{BB962C8B-B14F-4D97-AF65-F5344CB8AC3E}">
        <p14:creationId xmlns:p14="http://schemas.microsoft.com/office/powerpoint/2010/main" val="276452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7" y="190502"/>
            <a:ext cx="11418277" cy="524395"/>
          </a:xfrm>
          <a:prstGeom prst="rect">
            <a:avLst/>
          </a:prstGeom>
        </p:spPr>
        <p:txBody>
          <a:bodyPr/>
          <a:lstStyle>
            <a:lvl1pPr marL="0" indent="0">
              <a:buNone/>
              <a:defRPr sz="2800" b="1">
                <a:solidFill>
                  <a:schemeClr val="bg1"/>
                </a:solidFill>
              </a:defRPr>
            </a:lvl1pPr>
          </a:lstStyle>
          <a:p>
            <a:pPr lvl="0"/>
            <a:r>
              <a:rPr lang="en-US" dirty="0" smtClean="0"/>
              <a:t>Slide title goes here</a:t>
            </a:r>
          </a:p>
        </p:txBody>
      </p:sp>
      <p:sp>
        <p:nvSpPr>
          <p:cNvPr id="6" name="Content Placeholder 5"/>
          <p:cNvSpPr>
            <a:spLocks noGrp="1"/>
          </p:cNvSpPr>
          <p:nvPr>
            <p:ph sz="quarter" idx="11"/>
          </p:nvPr>
        </p:nvSpPr>
        <p:spPr>
          <a:xfrm>
            <a:off x="449387" y="1147766"/>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157046" cy="6858000"/>
          </a:xfrm>
          <a:prstGeom prst="rect">
            <a:avLst/>
          </a:prstGeom>
        </p:spPr>
        <p:txBody>
          <a:bodyPr/>
          <a:lstStyle/>
          <a:p>
            <a:endParaRPr lang="en-GB" dirty="0"/>
          </a:p>
        </p:txBody>
      </p:sp>
      <p:sp>
        <p:nvSpPr>
          <p:cNvPr id="4" name="Text Placeholder 8"/>
          <p:cNvSpPr>
            <a:spLocks noGrp="1"/>
          </p:cNvSpPr>
          <p:nvPr>
            <p:ph type="body" sz="quarter" idx="14"/>
          </p:nvPr>
        </p:nvSpPr>
        <p:spPr>
          <a:xfrm>
            <a:off x="2438400" y="609600"/>
            <a:ext cx="8159262"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2438400" y="1921935"/>
            <a:ext cx="9378462"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 action="ppaction://noaction"/>
          </p:cNvPr>
          <p:cNvSpPr/>
          <p:nvPr userDrawn="1"/>
        </p:nvSpPr>
        <p:spPr>
          <a:xfrm>
            <a:off x="3207951" y="152399"/>
            <a:ext cx="76954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2622380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157046" cy="6858000"/>
          </a:xfrm>
          <a:prstGeom prst="rect">
            <a:avLst/>
          </a:prstGeom>
        </p:spPr>
        <p:txBody>
          <a:bodyPr/>
          <a:lstStyle/>
          <a:p>
            <a:endParaRPr lang="en-GB" dirty="0"/>
          </a:p>
        </p:txBody>
      </p:sp>
      <p:sp>
        <p:nvSpPr>
          <p:cNvPr id="7" name="Text Placeholder 6"/>
          <p:cNvSpPr>
            <a:spLocks noGrp="1"/>
          </p:cNvSpPr>
          <p:nvPr>
            <p:ph type="body" sz="quarter" idx="11"/>
          </p:nvPr>
        </p:nvSpPr>
        <p:spPr>
          <a:xfrm>
            <a:off x="3218009" y="147325"/>
            <a:ext cx="4032738"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12" indent="0">
              <a:buNone/>
              <a:defRPr lang="en-US" sz="900" kern="1200" baseline="0" dirty="0" smtClean="0">
                <a:solidFill>
                  <a:srgbClr val="202661"/>
                </a:solidFill>
                <a:latin typeface="+mn-lt"/>
                <a:ea typeface="+mn-ea"/>
                <a:cs typeface="+mn-cs"/>
              </a:defRPr>
            </a:lvl2pPr>
            <a:lvl3pPr marL="914423" indent="0">
              <a:buNone/>
              <a:defRPr lang="en-US" sz="900" kern="1200" baseline="0" dirty="0" smtClean="0">
                <a:solidFill>
                  <a:srgbClr val="202661"/>
                </a:solidFill>
                <a:latin typeface="+mn-lt"/>
                <a:ea typeface="+mn-ea"/>
                <a:cs typeface="+mn-cs"/>
              </a:defRPr>
            </a:lvl3pPr>
            <a:lvl4pPr marL="1371634" indent="0">
              <a:buNone/>
              <a:defRPr lang="en-US" sz="900" kern="1200" baseline="0" dirty="0" smtClean="0">
                <a:solidFill>
                  <a:srgbClr val="202661"/>
                </a:solidFill>
                <a:latin typeface="+mn-lt"/>
                <a:ea typeface="+mn-ea"/>
                <a:cs typeface="+mn-cs"/>
              </a:defRPr>
            </a:lvl4pPr>
            <a:lvl5pPr marL="1828846"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2438400" y="609600"/>
            <a:ext cx="8159262"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2438400" y="2133600"/>
            <a:ext cx="9378462"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2344615" y="152401"/>
            <a:ext cx="8628185" cy="230832"/>
          </a:xfrm>
          <a:prstGeom prst="rect">
            <a:avLst/>
          </a:prstGeom>
          <a:noFill/>
        </p:spPr>
        <p:txBody>
          <a:bodyPr wrap="square" rtlCol="0">
            <a:spAutoFit/>
          </a:bodyPr>
          <a:lstStyle/>
          <a:p>
            <a:r>
              <a:rPr lang="en-US" sz="900" dirty="0" smtClean="0">
                <a:solidFill>
                  <a:prstClr val="white">
                    <a:lumMod val="65000"/>
                  </a:prstClr>
                </a:solidFill>
              </a:rPr>
              <a:t>SOER2015 /</a:t>
            </a:r>
            <a:endParaRPr lang="en-US" sz="900" dirty="0">
              <a:solidFill>
                <a:prstClr val="black"/>
              </a:solidFill>
            </a:endParaRPr>
          </a:p>
        </p:txBody>
      </p:sp>
      <p:sp>
        <p:nvSpPr>
          <p:cNvPr id="9" name="Rectangle 8">
            <a:hlinkClick r:id="" action="ppaction://noaction"/>
          </p:cNvPr>
          <p:cNvSpPr/>
          <p:nvPr userDrawn="1"/>
        </p:nvSpPr>
        <p:spPr>
          <a:xfrm>
            <a:off x="2248903" y="147330"/>
            <a:ext cx="93977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29949162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157046" cy="6858000"/>
          </a:xfrm>
          <a:prstGeom prst="rect">
            <a:avLst/>
          </a:prstGeom>
        </p:spPr>
        <p:txBody>
          <a:bodyPr/>
          <a:lstStyle/>
          <a:p>
            <a:endParaRPr lang="en-GB" dirty="0"/>
          </a:p>
        </p:txBody>
      </p:sp>
      <p:sp>
        <p:nvSpPr>
          <p:cNvPr id="7" name="Text Placeholder 6"/>
          <p:cNvSpPr>
            <a:spLocks noGrp="1"/>
          </p:cNvSpPr>
          <p:nvPr>
            <p:ph type="body" sz="quarter" idx="11"/>
          </p:nvPr>
        </p:nvSpPr>
        <p:spPr>
          <a:xfrm>
            <a:off x="4601869" y="152400"/>
            <a:ext cx="4032738"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12" indent="0">
              <a:buNone/>
              <a:defRPr lang="en-US" sz="900" kern="1200" baseline="0" dirty="0" smtClean="0">
                <a:solidFill>
                  <a:srgbClr val="202661"/>
                </a:solidFill>
                <a:latin typeface="+mn-lt"/>
                <a:ea typeface="+mn-ea"/>
                <a:cs typeface="+mn-cs"/>
              </a:defRPr>
            </a:lvl2pPr>
            <a:lvl3pPr marL="914423" indent="0">
              <a:buNone/>
              <a:defRPr lang="en-US" sz="900" kern="1200" baseline="0" dirty="0" smtClean="0">
                <a:solidFill>
                  <a:srgbClr val="202661"/>
                </a:solidFill>
                <a:latin typeface="+mn-lt"/>
                <a:ea typeface="+mn-ea"/>
                <a:cs typeface="+mn-cs"/>
              </a:defRPr>
            </a:lvl3pPr>
            <a:lvl4pPr marL="1371634" indent="0">
              <a:buNone/>
              <a:defRPr lang="en-US" sz="900" kern="1200" baseline="0" dirty="0" smtClean="0">
                <a:solidFill>
                  <a:srgbClr val="202661"/>
                </a:solidFill>
                <a:latin typeface="+mn-lt"/>
                <a:ea typeface="+mn-ea"/>
                <a:cs typeface="+mn-cs"/>
              </a:defRPr>
            </a:lvl4pPr>
            <a:lvl5pPr marL="1828846"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2438400" y="609600"/>
            <a:ext cx="8159262"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2438400" y="2133600"/>
            <a:ext cx="9378462"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2344615" y="152401"/>
            <a:ext cx="8628185" cy="230832"/>
          </a:xfrm>
          <a:prstGeom prst="rect">
            <a:avLst/>
          </a:prstGeom>
          <a:noFill/>
        </p:spPr>
        <p:txBody>
          <a:bodyPr wrap="square" rtlCol="0">
            <a:spAutoFit/>
          </a:bodyPr>
          <a:lstStyle/>
          <a:p>
            <a:r>
              <a:rPr lang="en-US" sz="900" dirty="0" smtClean="0">
                <a:solidFill>
                  <a:prstClr val="white">
                    <a:lumMod val="65000"/>
                  </a:prstClr>
                </a:solidFill>
              </a:rPr>
              <a:t>SOER2015 / Countries &amp; regions /</a:t>
            </a:r>
            <a:endParaRPr lang="en-US" sz="900" dirty="0">
              <a:solidFill>
                <a:prstClr val="black"/>
              </a:solidFill>
            </a:endParaRPr>
          </a:p>
        </p:txBody>
      </p:sp>
      <p:sp>
        <p:nvSpPr>
          <p:cNvPr id="8" name="Rectangle 7">
            <a:hlinkClick r:id="" action="ppaction://noaction"/>
          </p:cNvPr>
          <p:cNvSpPr/>
          <p:nvPr userDrawn="1"/>
        </p:nvSpPr>
        <p:spPr>
          <a:xfrm>
            <a:off x="3300448" y="152404"/>
            <a:ext cx="1301420"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9" name="Rectangle 8">
            <a:hlinkClick r:id="" action="ppaction://noaction"/>
          </p:cNvPr>
          <p:cNvSpPr/>
          <p:nvPr userDrawn="1"/>
        </p:nvSpPr>
        <p:spPr>
          <a:xfrm>
            <a:off x="2248903" y="147330"/>
            <a:ext cx="93977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11144484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157046" cy="6858000"/>
          </a:xfrm>
          <a:prstGeom prst="rect">
            <a:avLst/>
          </a:prstGeom>
        </p:spPr>
        <p:txBody>
          <a:bodyPr/>
          <a:lstStyle/>
          <a:p>
            <a:endParaRPr lang="en-GB" dirty="0"/>
          </a:p>
        </p:txBody>
      </p:sp>
      <p:sp>
        <p:nvSpPr>
          <p:cNvPr id="7" name="Text Placeholder 6"/>
          <p:cNvSpPr>
            <a:spLocks noGrp="1"/>
          </p:cNvSpPr>
          <p:nvPr>
            <p:ph type="body" sz="quarter" idx="11"/>
          </p:nvPr>
        </p:nvSpPr>
        <p:spPr>
          <a:xfrm>
            <a:off x="5043528" y="155792"/>
            <a:ext cx="4032738"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12" indent="0">
              <a:buNone/>
              <a:defRPr lang="en-US" sz="900" kern="1200" baseline="0" dirty="0" smtClean="0">
                <a:solidFill>
                  <a:srgbClr val="202661"/>
                </a:solidFill>
                <a:latin typeface="+mn-lt"/>
                <a:ea typeface="+mn-ea"/>
                <a:cs typeface="+mn-cs"/>
              </a:defRPr>
            </a:lvl2pPr>
            <a:lvl3pPr marL="914423" indent="0">
              <a:buNone/>
              <a:defRPr lang="en-US" sz="900" kern="1200" baseline="0" dirty="0" smtClean="0">
                <a:solidFill>
                  <a:srgbClr val="202661"/>
                </a:solidFill>
                <a:latin typeface="+mn-lt"/>
                <a:ea typeface="+mn-ea"/>
                <a:cs typeface="+mn-cs"/>
              </a:defRPr>
            </a:lvl3pPr>
            <a:lvl4pPr marL="1371634" indent="0">
              <a:buNone/>
              <a:defRPr lang="en-US" sz="900" kern="1200" baseline="0" dirty="0" smtClean="0">
                <a:solidFill>
                  <a:srgbClr val="202661"/>
                </a:solidFill>
                <a:latin typeface="+mn-lt"/>
                <a:ea typeface="+mn-ea"/>
                <a:cs typeface="+mn-cs"/>
              </a:defRPr>
            </a:lvl4pPr>
            <a:lvl5pPr marL="1828846"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2438400" y="609600"/>
            <a:ext cx="8159262"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2438400" y="2133600"/>
            <a:ext cx="9378462"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2344615" y="152401"/>
            <a:ext cx="8628185" cy="230832"/>
          </a:xfrm>
          <a:prstGeom prst="rect">
            <a:avLst/>
          </a:prstGeom>
          <a:noFill/>
        </p:spPr>
        <p:txBody>
          <a:bodyPr wrap="square" rtlCol="0">
            <a:spAutoFit/>
          </a:bodyPr>
          <a:lstStyle/>
          <a:p>
            <a:r>
              <a:rPr lang="en-US" sz="900" dirty="0" smtClean="0">
                <a:solidFill>
                  <a:prstClr val="white">
                    <a:lumMod val="65000"/>
                  </a:prstClr>
                </a:solidFill>
              </a:rPr>
              <a:t>SOER2015 / Cross-country comparisons/</a:t>
            </a:r>
            <a:endParaRPr lang="en-US" sz="900" dirty="0">
              <a:solidFill>
                <a:prstClr val="black"/>
              </a:solidFill>
            </a:endParaRPr>
          </a:p>
        </p:txBody>
      </p:sp>
      <p:sp>
        <p:nvSpPr>
          <p:cNvPr id="8" name="Rectangle 7">
            <a:hlinkClick r:id="" action="ppaction://noaction"/>
          </p:cNvPr>
          <p:cNvSpPr/>
          <p:nvPr userDrawn="1"/>
        </p:nvSpPr>
        <p:spPr>
          <a:xfrm>
            <a:off x="2248903" y="147330"/>
            <a:ext cx="93977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9" name="Rectangle 8">
            <a:hlinkClick r:id="" action="ppaction://noaction"/>
          </p:cNvPr>
          <p:cNvSpPr/>
          <p:nvPr userDrawn="1"/>
        </p:nvSpPr>
        <p:spPr>
          <a:xfrm>
            <a:off x="3280534" y="163148"/>
            <a:ext cx="1762993"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2780465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157046" cy="6858000"/>
          </a:xfrm>
          <a:prstGeom prst="rect">
            <a:avLst/>
          </a:prstGeom>
        </p:spPr>
        <p:txBody>
          <a:bodyPr/>
          <a:lstStyle/>
          <a:p>
            <a:endParaRPr lang="en-GB" dirty="0"/>
          </a:p>
        </p:txBody>
      </p:sp>
      <p:sp>
        <p:nvSpPr>
          <p:cNvPr id="7" name="Text Placeholder 6"/>
          <p:cNvSpPr>
            <a:spLocks noGrp="1"/>
          </p:cNvSpPr>
          <p:nvPr>
            <p:ph type="body" sz="quarter" idx="11"/>
          </p:nvPr>
        </p:nvSpPr>
        <p:spPr>
          <a:xfrm>
            <a:off x="4524785" y="152400"/>
            <a:ext cx="4032738"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12" indent="0">
              <a:buNone/>
              <a:defRPr lang="en-US" sz="900" kern="1200" baseline="0" dirty="0" smtClean="0">
                <a:solidFill>
                  <a:srgbClr val="202661"/>
                </a:solidFill>
                <a:latin typeface="+mn-lt"/>
                <a:ea typeface="+mn-ea"/>
                <a:cs typeface="+mn-cs"/>
              </a:defRPr>
            </a:lvl2pPr>
            <a:lvl3pPr marL="914423" indent="0">
              <a:buNone/>
              <a:defRPr lang="en-US" sz="900" kern="1200" baseline="0" dirty="0" smtClean="0">
                <a:solidFill>
                  <a:srgbClr val="202661"/>
                </a:solidFill>
                <a:latin typeface="+mn-lt"/>
                <a:ea typeface="+mn-ea"/>
                <a:cs typeface="+mn-cs"/>
              </a:defRPr>
            </a:lvl3pPr>
            <a:lvl4pPr marL="1371634" indent="0">
              <a:buNone/>
              <a:defRPr lang="en-US" sz="900" kern="1200" baseline="0" dirty="0" smtClean="0">
                <a:solidFill>
                  <a:srgbClr val="202661"/>
                </a:solidFill>
                <a:latin typeface="+mn-lt"/>
                <a:ea typeface="+mn-ea"/>
                <a:cs typeface="+mn-cs"/>
              </a:defRPr>
            </a:lvl4pPr>
            <a:lvl5pPr marL="1828846"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2438400" y="609600"/>
            <a:ext cx="8159262"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2438400" y="2133600"/>
            <a:ext cx="9378462"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2344615" y="152401"/>
            <a:ext cx="8628185" cy="230832"/>
          </a:xfrm>
          <a:prstGeom prst="rect">
            <a:avLst/>
          </a:prstGeom>
          <a:noFill/>
        </p:spPr>
        <p:txBody>
          <a:bodyPr wrap="square" rtlCol="0">
            <a:spAutoFit/>
          </a:bodyPr>
          <a:lstStyle/>
          <a:p>
            <a:r>
              <a:rPr lang="en-US" sz="900" dirty="0" smtClean="0">
                <a:solidFill>
                  <a:prstClr val="white">
                    <a:lumMod val="65000"/>
                  </a:prstClr>
                </a:solidFill>
              </a:rPr>
              <a:t>SOER2015 / Global megatrends /</a:t>
            </a:r>
            <a:endParaRPr lang="en-US" sz="900" dirty="0">
              <a:solidFill>
                <a:prstClr val="black"/>
              </a:solidFill>
            </a:endParaRPr>
          </a:p>
        </p:txBody>
      </p:sp>
      <p:sp>
        <p:nvSpPr>
          <p:cNvPr id="8" name="Rectangle 7">
            <a:hlinkClick r:id="" action="ppaction://noaction"/>
          </p:cNvPr>
          <p:cNvSpPr/>
          <p:nvPr userDrawn="1"/>
        </p:nvSpPr>
        <p:spPr>
          <a:xfrm>
            <a:off x="3300448" y="152404"/>
            <a:ext cx="1170380"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9" name="Rectangle 8">
            <a:hlinkClick r:id="" action="ppaction://noaction"/>
          </p:cNvPr>
          <p:cNvSpPr/>
          <p:nvPr userDrawn="1"/>
        </p:nvSpPr>
        <p:spPr>
          <a:xfrm>
            <a:off x="2248903" y="147330"/>
            <a:ext cx="93977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23822057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5" y="190501"/>
            <a:ext cx="11418277" cy="524395"/>
          </a:xfrm>
          <a:prstGeom prst="rect">
            <a:avLst/>
          </a:prstGeom>
        </p:spPr>
        <p:txBody>
          <a:bodyPr/>
          <a:lstStyle>
            <a:lvl1pPr marL="0" indent="0">
              <a:buNone/>
              <a:defRPr sz="2800" b="1">
                <a:solidFill>
                  <a:schemeClr val="bg1"/>
                </a:solidFill>
              </a:defRPr>
            </a:lvl1pPr>
          </a:lstStyle>
          <a:p>
            <a:pPr lvl="0"/>
            <a:r>
              <a:rPr lang="en-US" dirty="0" smtClean="0"/>
              <a:t>Slide title goes here</a:t>
            </a:r>
          </a:p>
        </p:txBody>
      </p:sp>
      <p:sp>
        <p:nvSpPr>
          <p:cNvPr id="6" name="Content Placeholder 5"/>
          <p:cNvSpPr>
            <a:spLocks noGrp="1"/>
          </p:cNvSpPr>
          <p:nvPr>
            <p:ph sz="quarter" idx="11"/>
          </p:nvPr>
        </p:nvSpPr>
        <p:spPr>
          <a:xfrm>
            <a:off x="449385" y="1147764"/>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958991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9"/>
            <a:ext cx="10353893" cy="647669"/>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smtClean="0"/>
              <a:t>Slide title goes here</a:t>
            </a:r>
            <a:endParaRPr lang="en-GB" dirty="0"/>
          </a:p>
        </p:txBody>
      </p:sp>
      <p:sp>
        <p:nvSpPr>
          <p:cNvPr id="3" name="Content Placeholder 2"/>
          <p:cNvSpPr>
            <a:spLocks noGrp="1"/>
          </p:cNvSpPr>
          <p:nvPr>
            <p:ph sz="quarter" idx="11"/>
          </p:nvPr>
        </p:nvSpPr>
        <p:spPr>
          <a:xfrm>
            <a:off x="900725" y="1152526"/>
            <a:ext cx="10353430" cy="4633913"/>
          </a:xfrm>
          <a:prstGeom prst="rect">
            <a:avLst/>
          </a:prstGeo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2" hasCustomPrompt="1"/>
          </p:nvPr>
        </p:nvSpPr>
        <p:spPr>
          <a:xfrm>
            <a:off x="899585" y="6200775"/>
            <a:ext cx="3956049" cy="241300"/>
          </a:xfrm>
          <a:prstGeom prst="rect">
            <a:avLst/>
          </a:prstGeom>
        </p:spPr>
        <p:txBody>
          <a:bodyPr/>
          <a:lstStyle>
            <a:lvl1pPr marL="0" indent="0">
              <a:buNone/>
              <a:defRPr sz="1100" baseline="0">
                <a:solidFill>
                  <a:srgbClr val="001746"/>
                </a:solidFill>
              </a:defRPr>
            </a:lvl1pPr>
            <a:lvl2pPr marL="422041" indent="0">
              <a:buNone/>
              <a:defRPr/>
            </a:lvl2pPr>
            <a:lvl3pPr marL="844082" indent="0">
              <a:buNone/>
              <a:defRPr/>
            </a:lvl3pPr>
            <a:lvl4pPr marL="1266124" indent="0">
              <a:buNone/>
              <a:defRPr/>
            </a:lvl4pPr>
            <a:lvl5pPr marL="1688165" indent="0">
              <a:buNone/>
              <a:defRPr/>
            </a:lvl5pPr>
          </a:lstStyle>
          <a:p>
            <a:pPr lvl="0"/>
            <a:r>
              <a:rPr lang="en-US" dirty="0" smtClean="0"/>
              <a:t>Illustration reference goes here</a:t>
            </a:r>
          </a:p>
        </p:txBody>
      </p:sp>
    </p:spTree>
    <p:extLst>
      <p:ext uri="{BB962C8B-B14F-4D97-AF65-F5344CB8AC3E}">
        <p14:creationId xmlns:p14="http://schemas.microsoft.com/office/powerpoint/2010/main" val="38932599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9"/>
            <a:ext cx="10353893" cy="647669"/>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smtClean="0"/>
              <a:t>Slide title goes here</a:t>
            </a:r>
            <a:endParaRPr lang="en-GB" dirty="0"/>
          </a:p>
        </p:txBody>
      </p:sp>
      <p:sp>
        <p:nvSpPr>
          <p:cNvPr id="3" name="Content Placeholder 2"/>
          <p:cNvSpPr>
            <a:spLocks noGrp="1"/>
          </p:cNvSpPr>
          <p:nvPr>
            <p:ph sz="quarter" idx="11"/>
          </p:nvPr>
        </p:nvSpPr>
        <p:spPr>
          <a:xfrm>
            <a:off x="900725" y="1152526"/>
            <a:ext cx="10353430" cy="4633913"/>
          </a:xfrm>
          <a:prstGeom prst="rect">
            <a:avLst/>
          </a:prstGeo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2" hasCustomPrompt="1"/>
          </p:nvPr>
        </p:nvSpPr>
        <p:spPr>
          <a:xfrm>
            <a:off x="899585" y="6200775"/>
            <a:ext cx="3956049" cy="241300"/>
          </a:xfrm>
          <a:prstGeom prst="rect">
            <a:avLst/>
          </a:prstGeom>
        </p:spPr>
        <p:txBody>
          <a:bodyPr/>
          <a:lstStyle>
            <a:lvl1pPr marL="0" indent="0">
              <a:buNone/>
              <a:defRPr sz="1100" baseline="0">
                <a:solidFill>
                  <a:srgbClr val="001746"/>
                </a:solidFill>
              </a:defRPr>
            </a:lvl1pPr>
            <a:lvl2pPr marL="422041" indent="0">
              <a:buNone/>
              <a:defRPr/>
            </a:lvl2pPr>
            <a:lvl3pPr marL="844082" indent="0">
              <a:buNone/>
              <a:defRPr/>
            </a:lvl3pPr>
            <a:lvl4pPr marL="1266124" indent="0">
              <a:buNone/>
              <a:defRPr/>
            </a:lvl4pPr>
            <a:lvl5pPr marL="1688165" indent="0">
              <a:buNone/>
              <a:defRPr/>
            </a:lvl5pPr>
          </a:lstStyle>
          <a:p>
            <a:pPr lvl="0"/>
            <a:r>
              <a:rPr lang="en-US" dirty="0" smtClean="0"/>
              <a:t>Illustration reference goes here</a:t>
            </a:r>
          </a:p>
        </p:txBody>
      </p:sp>
    </p:spTree>
    <p:extLst>
      <p:ext uri="{BB962C8B-B14F-4D97-AF65-F5344CB8AC3E}">
        <p14:creationId xmlns:p14="http://schemas.microsoft.com/office/powerpoint/2010/main" val="20844872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5" y="190501"/>
            <a:ext cx="11418277" cy="524395"/>
          </a:xfrm>
          <a:prstGeom prst="rect">
            <a:avLst/>
          </a:prstGeom>
        </p:spPr>
        <p:txBody>
          <a:bodyPr/>
          <a:lstStyle>
            <a:lvl1pPr marL="0" indent="0">
              <a:buNone/>
              <a:defRPr sz="2800" b="1">
                <a:solidFill>
                  <a:schemeClr val="bg1"/>
                </a:solidFill>
              </a:defRPr>
            </a:lvl1pPr>
          </a:lstStyle>
          <a:p>
            <a:pPr lvl="0"/>
            <a:r>
              <a:rPr lang="en-US" dirty="0" smtClean="0"/>
              <a:t>Slide title goes here</a:t>
            </a:r>
          </a:p>
        </p:txBody>
      </p:sp>
      <p:sp>
        <p:nvSpPr>
          <p:cNvPr id="6" name="Content Placeholder 5"/>
          <p:cNvSpPr>
            <a:spLocks noGrp="1"/>
          </p:cNvSpPr>
          <p:nvPr>
            <p:ph sz="quarter" idx="11"/>
          </p:nvPr>
        </p:nvSpPr>
        <p:spPr>
          <a:xfrm>
            <a:off x="449385" y="1147764"/>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664642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aphs_Synthesi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1355" y="609600"/>
            <a:ext cx="11723077" cy="228600"/>
          </a:xfrm>
          <a:prstGeom prst="rect">
            <a:avLst/>
          </a:prstGeom>
        </p:spPr>
        <p:txBody>
          <a:bodyPr/>
          <a:lstStyle>
            <a:lvl1pPr marL="0" indent="0">
              <a:buNone/>
              <a:defRPr lang="en-US" sz="1050" kern="1200" baseline="0" dirty="0" smtClean="0">
                <a:solidFill>
                  <a:srgbClr val="202661"/>
                </a:solidFill>
                <a:latin typeface="Open Sans Extrabold" pitchFamily="34" charset="0"/>
                <a:ea typeface="Open Sans Extrabold" pitchFamily="34" charset="0"/>
                <a:cs typeface="Open Sans Extrabold" pitchFamily="34" charset="0"/>
              </a:defRPr>
            </a:lvl1pPr>
            <a:lvl2pPr marL="342900" indent="0">
              <a:buNone/>
              <a:defRPr lang="en-US" sz="1050" kern="1200" baseline="0" dirty="0" smtClean="0">
                <a:solidFill>
                  <a:srgbClr val="202661"/>
                </a:solidFill>
                <a:latin typeface="Open Sans Extrabold" pitchFamily="34" charset="0"/>
                <a:ea typeface="Open Sans Extrabold" pitchFamily="34" charset="0"/>
                <a:cs typeface="Open Sans Extrabold" pitchFamily="34" charset="0"/>
              </a:defRPr>
            </a:lvl2pPr>
            <a:lvl3pPr marL="685800" indent="0">
              <a:buNone/>
              <a:defRPr lang="en-US" sz="1050" kern="1200" baseline="0" dirty="0" smtClean="0">
                <a:solidFill>
                  <a:srgbClr val="202661"/>
                </a:solidFill>
                <a:latin typeface="Open Sans Extrabold" pitchFamily="34" charset="0"/>
                <a:ea typeface="Open Sans Extrabold" pitchFamily="34" charset="0"/>
                <a:cs typeface="Open Sans Extrabold" pitchFamily="34" charset="0"/>
              </a:defRPr>
            </a:lvl3pPr>
            <a:lvl4pPr marL="1028700" indent="0">
              <a:buNone/>
              <a:defRPr lang="en-US" sz="1050" kern="1200" baseline="0" dirty="0" smtClean="0">
                <a:solidFill>
                  <a:srgbClr val="202661"/>
                </a:solidFill>
                <a:latin typeface="Open Sans Extrabold" pitchFamily="34" charset="0"/>
                <a:ea typeface="Open Sans Extrabold" pitchFamily="34" charset="0"/>
                <a:cs typeface="Open Sans Extrabold" pitchFamily="34" charset="0"/>
              </a:defRPr>
            </a:lvl4pPr>
            <a:lvl5pPr marL="1371600" indent="0">
              <a:buNone/>
              <a:defRPr lang="en-GB" sz="105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217121"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9" name="Text Placeholder 8"/>
          <p:cNvSpPr>
            <a:spLocks noGrp="1"/>
          </p:cNvSpPr>
          <p:nvPr>
            <p:ph type="body" sz="quarter" idx="12"/>
          </p:nvPr>
        </p:nvSpPr>
        <p:spPr>
          <a:xfrm>
            <a:off x="217119" y="5452537"/>
            <a:ext cx="11787312" cy="482599"/>
          </a:xfrm>
          <a:prstGeom prst="rect">
            <a:avLst/>
          </a:prstGeom>
        </p:spPr>
        <p:txBody>
          <a:bodyPr anchor="b"/>
          <a:lstStyle>
            <a:lvl1pPr marL="0" indent="0" algn="r">
              <a:buNone/>
              <a:defRPr sz="525">
                <a:solidFill>
                  <a:schemeClr val="bg1">
                    <a:lumMod val="65000"/>
                  </a:schemeClr>
                </a:solidFill>
                <a:latin typeface="+mn-lt"/>
              </a:defRPr>
            </a:lvl1pPr>
            <a:lvl2pPr marL="342900" indent="0" algn="r">
              <a:buNone/>
              <a:defRPr sz="525">
                <a:solidFill>
                  <a:schemeClr val="bg1">
                    <a:lumMod val="65000"/>
                  </a:schemeClr>
                </a:solidFill>
                <a:latin typeface="+mn-lt"/>
              </a:defRPr>
            </a:lvl2pPr>
            <a:lvl3pPr marL="685800" indent="0" algn="r">
              <a:buNone/>
              <a:defRPr sz="525">
                <a:solidFill>
                  <a:schemeClr val="bg1">
                    <a:lumMod val="65000"/>
                  </a:schemeClr>
                </a:solidFill>
                <a:latin typeface="+mn-lt"/>
              </a:defRPr>
            </a:lvl3pPr>
            <a:lvl4pPr marL="1028700" indent="0" algn="r">
              <a:buNone/>
              <a:defRPr sz="525">
                <a:solidFill>
                  <a:schemeClr val="bg1">
                    <a:lumMod val="65000"/>
                  </a:schemeClr>
                </a:solidFill>
                <a:latin typeface="+mn-lt"/>
              </a:defRPr>
            </a:lvl4pPr>
            <a:lvl5pPr marL="1371600" indent="0" algn="r">
              <a:buNone/>
              <a:defRPr sz="525">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886485" y="1388534"/>
            <a:ext cx="9149210" cy="212196"/>
          </a:xfrm>
          <a:prstGeom prst="rect">
            <a:avLst/>
          </a:prstGeom>
        </p:spPr>
        <p:txBody>
          <a:bodyPr/>
          <a:lstStyle>
            <a:lvl1pPr marL="0" indent="0">
              <a:buNone/>
              <a:defRPr sz="1050">
                <a:solidFill>
                  <a:srgbClr val="202661"/>
                </a:solidFill>
              </a:defRPr>
            </a:lvl1pPr>
            <a:lvl2pPr marL="342900" indent="0">
              <a:buNone/>
              <a:defRPr sz="1050">
                <a:solidFill>
                  <a:srgbClr val="202661"/>
                </a:solidFill>
              </a:defRPr>
            </a:lvl2pPr>
            <a:lvl3pPr marL="685800" indent="0">
              <a:buNone/>
              <a:defRPr sz="1050">
                <a:solidFill>
                  <a:srgbClr val="202661"/>
                </a:solidFill>
              </a:defRPr>
            </a:lvl3pPr>
            <a:lvl4pPr marL="1028700" indent="0">
              <a:buNone/>
              <a:defRPr sz="1050">
                <a:solidFill>
                  <a:srgbClr val="202661"/>
                </a:solidFill>
              </a:defRPr>
            </a:lvl4pPr>
            <a:lvl5pPr marL="1371600" indent="0">
              <a:buNone/>
              <a:defRPr sz="1050">
                <a:solidFill>
                  <a:srgbClr val="2026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30336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AutoShape 1206"/>
          <p:cNvSpPr>
            <a:spLocks noChangeAspect="1" noChangeArrowheads="1" noTextEdit="1"/>
          </p:cNvSpPr>
          <p:nvPr/>
        </p:nvSpPr>
        <p:spPr bwMode="auto">
          <a:xfrm>
            <a:off x="-1905001" y="4286250"/>
            <a:ext cx="1725083"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1800" dirty="0">
              <a:solidFill>
                <a:prstClr val="black"/>
              </a:solidFill>
            </a:endParaRPr>
          </a:p>
        </p:txBody>
      </p:sp>
      <p:sp>
        <p:nvSpPr>
          <p:cNvPr id="2" name="Title 1"/>
          <p:cNvSpPr>
            <a:spLocks noGrp="1"/>
          </p:cNvSpPr>
          <p:nvPr>
            <p:ph type="title"/>
          </p:nvPr>
        </p:nvSpPr>
        <p:spPr>
          <a:xfrm>
            <a:off x="609600" y="274638"/>
            <a:ext cx="10972800" cy="1143000"/>
          </a:xfrm>
          <a:prstGeom prst="rect">
            <a:avLst/>
          </a:prstGeom>
        </p:spPr>
        <p:txBody>
          <a:bodyPr/>
          <a:lstStyle/>
          <a:p>
            <a:r>
              <a:rPr lang="en-US" dirty="0" smtClean="0"/>
              <a:t>Click to edit Master title style</a:t>
            </a:r>
            <a:endParaRPr lang="de-AT" dirty="0"/>
          </a:p>
        </p:txBody>
      </p:sp>
    </p:spTree>
    <p:extLst>
      <p:ext uri="{BB962C8B-B14F-4D97-AF65-F5344CB8AC3E}">
        <p14:creationId xmlns:p14="http://schemas.microsoft.com/office/powerpoint/2010/main" val="1956746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5"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dirty="0" smtClean="0"/>
              <a:t>Slide title goes here</a:t>
            </a:r>
          </a:p>
        </p:txBody>
      </p:sp>
      <p:sp>
        <p:nvSpPr>
          <p:cNvPr id="6" name="Content Placeholder 5"/>
          <p:cNvSpPr>
            <a:spLocks noGrp="1"/>
          </p:cNvSpPr>
          <p:nvPr>
            <p:ph sz="quarter" idx="11"/>
          </p:nvPr>
        </p:nvSpPr>
        <p:spPr>
          <a:xfrm>
            <a:off x="449385" y="1147766"/>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2" hasCustomPrompt="1"/>
          </p:nvPr>
        </p:nvSpPr>
        <p:spPr>
          <a:xfrm>
            <a:off x="448734" y="6184902"/>
            <a:ext cx="4017434"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dirty="0" smtClean="0"/>
              <a:t>Source reference for illustration</a:t>
            </a:r>
          </a:p>
        </p:txBody>
      </p:sp>
    </p:spTree>
    <p:extLst>
      <p:ext uri="{BB962C8B-B14F-4D97-AF65-F5344CB8AC3E}">
        <p14:creationId xmlns:p14="http://schemas.microsoft.com/office/powerpoint/2010/main" val="19608449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EE2A29-BA13-4BCF-A30F-240CDFB23C51}"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861973-DC36-4C8A-94B3-7AFC483F2282}" type="slidenum">
              <a:rPr lang="en-GB" smtClean="0"/>
              <a:t>‹#›</a:t>
            </a:fld>
            <a:endParaRPr lang="en-GB"/>
          </a:p>
        </p:txBody>
      </p:sp>
    </p:spTree>
    <p:extLst>
      <p:ext uri="{BB962C8B-B14F-4D97-AF65-F5344CB8AC3E}">
        <p14:creationId xmlns:p14="http://schemas.microsoft.com/office/powerpoint/2010/main" val="45480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0" y="36000"/>
            <a:ext cx="11246369"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smtClean="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4" hasCustomPrompt="1"/>
          </p:nvPr>
        </p:nvSpPr>
        <p:spPr>
          <a:xfrm>
            <a:off x="598488" y="6250565"/>
            <a:ext cx="3683000" cy="274637"/>
          </a:xfrm>
          <a:prstGeom prst="rect">
            <a:avLst/>
          </a:prstGeom>
        </p:spPr>
        <p:txBody>
          <a:bodyPr/>
          <a:lstStyle>
            <a:lvl1pPr marL="0" indent="0">
              <a:buNone/>
              <a:defRPr sz="1100">
                <a:solidFill>
                  <a:srgbClr val="008173"/>
                </a:solidFill>
                <a:latin typeface="Calibri" panose="020F0502020204030204" pitchFamily="34" charset="0"/>
                <a:cs typeface="Calibri" panose="020F0502020204030204" pitchFamily="34" charset="0"/>
              </a:defRPr>
            </a:lvl1pPr>
            <a:lvl2pPr>
              <a:defRPr sz="1000">
                <a:solidFill>
                  <a:srgbClr val="006654"/>
                </a:solidFill>
              </a:defRPr>
            </a:lvl2pPr>
            <a:lvl3pPr>
              <a:defRPr sz="1000">
                <a:solidFill>
                  <a:srgbClr val="006654"/>
                </a:solidFill>
              </a:defRPr>
            </a:lvl3pPr>
            <a:lvl4pPr>
              <a:defRPr sz="1000">
                <a:solidFill>
                  <a:srgbClr val="006654"/>
                </a:solidFill>
              </a:defRPr>
            </a:lvl4pPr>
            <a:lvl5pPr>
              <a:defRPr sz="1000">
                <a:solidFill>
                  <a:srgbClr val="006654"/>
                </a:solidFill>
              </a:defRPr>
            </a:lvl5pPr>
          </a:lstStyle>
          <a:p>
            <a:pPr lvl="0"/>
            <a:r>
              <a:rPr lang="en-US" dirty="0" smtClean="0"/>
              <a:t>Source reference for illustration</a:t>
            </a:r>
          </a:p>
        </p:txBody>
      </p:sp>
    </p:spTree>
    <p:extLst>
      <p:ext uri="{BB962C8B-B14F-4D97-AF65-F5344CB8AC3E}">
        <p14:creationId xmlns:p14="http://schemas.microsoft.com/office/powerpoint/2010/main" val="1662451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7" y="190502"/>
            <a:ext cx="11418277" cy="524395"/>
          </a:xfrm>
          <a:prstGeom prst="rect">
            <a:avLst/>
          </a:prstGeom>
        </p:spPr>
        <p:txBody>
          <a:bodyPr/>
          <a:lstStyle>
            <a:lvl1pPr marL="0" indent="0">
              <a:buNone/>
              <a:defRPr sz="2800" b="1">
                <a:solidFill>
                  <a:schemeClr val="bg1"/>
                </a:solidFill>
              </a:defRPr>
            </a:lvl1pPr>
          </a:lstStyle>
          <a:p>
            <a:pPr lvl="0"/>
            <a:r>
              <a:rPr lang="en-US" dirty="0" smtClean="0"/>
              <a:t>Slide title goes here</a:t>
            </a:r>
          </a:p>
        </p:txBody>
      </p:sp>
      <p:sp>
        <p:nvSpPr>
          <p:cNvPr id="6" name="Content Placeholder 5"/>
          <p:cNvSpPr>
            <a:spLocks noGrp="1"/>
          </p:cNvSpPr>
          <p:nvPr>
            <p:ph sz="quarter" idx="11"/>
          </p:nvPr>
        </p:nvSpPr>
        <p:spPr>
          <a:xfrm>
            <a:off x="449387" y="1147766"/>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4624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6"/>
            <a:ext cx="2844800" cy="365125"/>
          </a:xfrm>
          <a:prstGeom prst="rect">
            <a:avLst/>
          </a:prstGeom>
        </p:spPr>
        <p:txBody>
          <a:bodyPr/>
          <a:lstStyle/>
          <a:p>
            <a:fld id="{99654BCB-ED1A-4182-ACF1-FFE506157224}" type="datetime1">
              <a:rPr lang="en-GB" smtClean="0">
                <a:solidFill>
                  <a:prstClr val="black"/>
                </a:solidFill>
              </a:rPr>
              <a:pPr/>
              <a:t>15/06/2018</a:t>
            </a:fld>
            <a:endParaRPr lang="en-GB">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471AE251-4CF7-4C79-A366-F68608A3D37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5911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6182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62356" y="778833"/>
            <a:ext cx="10892214" cy="1055688"/>
          </a:xfrm>
          <a:prstGeom prst="rect">
            <a:avLst/>
          </a:prstGeom>
        </p:spPr>
        <p:txBody>
          <a:bodyPr/>
          <a:lstStyle>
            <a:lvl1pPr marL="0" indent="0" algn="r">
              <a:buFontTx/>
              <a:buNone/>
              <a:defRPr sz="3000" b="1">
                <a:solidFill>
                  <a:srgbClr val="006654"/>
                </a:solidFill>
              </a:defRPr>
            </a:lvl1pPr>
          </a:lstStyle>
          <a:p>
            <a:pPr lvl="0"/>
            <a:r>
              <a:rPr lang="en-US" dirty="0" smtClean="0"/>
              <a:t>PRESENTATION TITLE GOES HERE</a:t>
            </a:r>
            <a:br>
              <a:rPr lang="en-US" dirty="0" smtClean="0"/>
            </a:br>
            <a:r>
              <a:rPr lang="en-US" dirty="0" smtClean="0"/>
              <a:t>Max two lines</a:t>
            </a:r>
          </a:p>
        </p:txBody>
      </p:sp>
      <p:sp>
        <p:nvSpPr>
          <p:cNvPr id="6" name="Text Placeholder 6"/>
          <p:cNvSpPr>
            <a:spLocks noGrp="1"/>
          </p:cNvSpPr>
          <p:nvPr>
            <p:ph type="body" sz="quarter" idx="11" hasCustomPrompt="1"/>
          </p:nvPr>
        </p:nvSpPr>
        <p:spPr>
          <a:xfrm>
            <a:off x="562357" y="341030"/>
            <a:ext cx="3151515" cy="240861"/>
          </a:xfrm>
          <a:prstGeom prst="rect">
            <a:avLst/>
          </a:prstGeom>
        </p:spPr>
        <p:txBody>
          <a:bodyPr/>
          <a:lstStyle>
            <a:lvl1pPr marL="0" indent="0" algn="l">
              <a:buFontTx/>
              <a:buNone/>
              <a:defRPr sz="1000" b="1">
                <a:solidFill>
                  <a:srgbClr val="006654"/>
                </a:solidFill>
              </a:defRPr>
            </a:lvl1pPr>
          </a:lstStyle>
          <a:p>
            <a:pPr lvl="0"/>
            <a:r>
              <a:rPr lang="en-US" dirty="0" smtClean="0"/>
              <a:t>Speaker I Date I Venue</a:t>
            </a:r>
          </a:p>
        </p:txBody>
      </p:sp>
    </p:spTree>
    <p:extLst>
      <p:ext uri="{BB962C8B-B14F-4D97-AF65-F5344CB8AC3E}">
        <p14:creationId xmlns:p14="http://schemas.microsoft.com/office/powerpoint/2010/main" val="37709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157046" cy="6858000"/>
          </a:xfrm>
          <a:prstGeom prst="rect">
            <a:avLst/>
          </a:prstGeom>
        </p:spPr>
        <p:txBody>
          <a:bodyPr/>
          <a:lstStyle/>
          <a:p>
            <a:endParaRPr lang="en-GB" dirty="0"/>
          </a:p>
        </p:txBody>
      </p:sp>
      <p:sp>
        <p:nvSpPr>
          <p:cNvPr id="4" name="Text Placeholder 8"/>
          <p:cNvSpPr>
            <a:spLocks noGrp="1"/>
          </p:cNvSpPr>
          <p:nvPr>
            <p:ph type="body" sz="quarter" idx="14"/>
          </p:nvPr>
        </p:nvSpPr>
        <p:spPr>
          <a:xfrm>
            <a:off x="2438400" y="609600"/>
            <a:ext cx="8159262"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2438400" y="2133600"/>
            <a:ext cx="9378462"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 action="ppaction://noaction"/>
          </p:cNvPr>
          <p:cNvSpPr/>
          <p:nvPr userDrawn="1"/>
        </p:nvSpPr>
        <p:spPr>
          <a:xfrm>
            <a:off x="3300448" y="152404"/>
            <a:ext cx="1170380"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Tree>
    <p:extLst>
      <p:ext uri="{BB962C8B-B14F-4D97-AF65-F5344CB8AC3E}">
        <p14:creationId xmlns:p14="http://schemas.microsoft.com/office/powerpoint/2010/main" val="39662220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19.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s/slide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slide" Target="../slides/slide1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slide" Target="../slides/slide3.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rId6" action="ppaction://hlinksldjump"/>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5" name="Rectangle 24"/>
          <p:cNvSpPr/>
          <p:nvPr userDrawn="1"/>
        </p:nvSpPr>
        <p:spPr>
          <a:xfrm>
            <a:off x="0" y="9"/>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5" name="Picture 9"/>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568700" y="6189900"/>
            <a:ext cx="2160000" cy="434436"/>
          </a:xfrm>
          <a:prstGeom prst="rect">
            <a:avLst/>
          </a:prstGeom>
        </p:spPr>
      </p:pic>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712" r:id="rId1"/>
    <p:sldLayoutId id="2147483734" r:id="rId2"/>
    <p:sldLayoutId id="2147483735" r:id="rId3"/>
    <p:sldLayoutId id="2147483736" r:id="rId4"/>
  </p:sldLayoutIdLst>
  <p:timing>
    <p:tnLst>
      <p:par>
        <p:cTn id="1" dur="indefinite" restart="never" nodeType="tmRoot"/>
      </p:par>
    </p:tnLst>
  </p:timing>
  <p:hf hdr="0" ftr="0" dt="0"/>
  <p:txStyles>
    <p:titleStyle>
      <a:lvl1pPr algn="ctr" defTabSz="914446" rtl="0" eaLnBrk="1" latinLnBrk="0" hangingPunct="1">
        <a:spcBef>
          <a:spcPct val="0"/>
        </a:spcBef>
        <a:buNone/>
        <a:defRPr sz="4401" kern="1200">
          <a:solidFill>
            <a:schemeClr val="tx1"/>
          </a:solidFill>
          <a:latin typeface="+mj-lt"/>
          <a:ea typeface="+mj-ea"/>
          <a:cs typeface="+mj-cs"/>
        </a:defRPr>
      </a:lvl1pPr>
    </p:titleStyle>
    <p:bodyStyle>
      <a:lvl1pPr marL="342916" indent="-342916" algn="l" defTabSz="91444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7" indent="-285764" algn="l" defTabSz="9144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57" indent="-228612" algn="l" defTabSz="9144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2"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rId4" action="ppaction://hlinksldjump"/>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5" name="Rectangle 24"/>
          <p:cNvSpPr/>
          <p:nvPr userDrawn="1"/>
        </p:nvSpPr>
        <p:spPr>
          <a:xfrm>
            <a:off x="0" y="9"/>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endParaRPr>
          </a:p>
        </p:txBody>
      </p:sp>
      <p:pic>
        <p:nvPicPr>
          <p:cNvPr id="5" name="Picture 9"/>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568700" y="6189900"/>
            <a:ext cx="2160000" cy="434436"/>
          </a:xfrm>
          <a:prstGeom prst="rect">
            <a:avLst/>
          </a:prstGeom>
        </p:spPr>
      </p:pic>
    </p:spTree>
    <p:extLst>
      <p:ext uri="{BB962C8B-B14F-4D97-AF65-F5344CB8AC3E}">
        <p14:creationId xmlns:p14="http://schemas.microsoft.com/office/powerpoint/2010/main" val="2277794985"/>
      </p:ext>
    </p:extLst>
  </p:cSld>
  <p:clrMap bg1="lt1" tx1="dk1" bg2="lt2" tx2="dk2" accent1="accent1" accent2="accent2" accent3="accent3" accent4="accent4" accent5="accent5" accent6="accent6" hlink="hlink" folHlink="folHlink"/>
  <p:sldLayoutIdLst>
    <p:sldLayoutId id="2147483714" r:id="rId1"/>
    <p:sldLayoutId id="2147483715" r:id="rId2"/>
  </p:sldLayoutIdLst>
  <p:timing>
    <p:tnLst>
      <p:par>
        <p:cTn id="1" dur="indefinite" restart="never" nodeType="tmRoot"/>
      </p:par>
    </p:tnLst>
  </p:timing>
  <p:hf hdr="0" ftr="0" dt="0"/>
  <p:txStyles>
    <p:titleStyle>
      <a:lvl1pPr algn="ctr" defTabSz="914446" rtl="0" eaLnBrk="1" latinLnBrk="0" hangingPunct="1">
        <a:spcBef>
          <a:spcPct val="0"/>
        </a:spcBef>
        <a:buNone/>
        <a:defRPr sz="4401" kern="1200">
          <a:solidFill>
            <a:schemeClr val="tx1"/>
          </a:solidFill>
          <a:latin typeface="+mj-lt"/>
          <a:ea typeface="+mj-ea"/>
          <a:cs typeface="+mj-cs"/>
        </a:defRPr>
      </a:lvl1pPr>
    </p:titleStyle>
    <p:bodyStyle>
      <a:lvl1pPr marL="342916" indent="-342916" algn="l" defTabSz="91444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7" indent="-285764" algn="l" defTabSz="9144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57" indent="-228612" algn="l" defTabSz="9144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2"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A88"/>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656492" y="533407"/>
            <a:ext cx="7971692" cy="2133599"/>
          </a:xfrm>
          <a:prstGeom prst="rect">
            <a:avLst/>
          </a:prstGeom>
        </p:spPr>
        <p:txBody>
          <a:bodyPr anchor="b">
            <a:noAutofit/>
          </a:bodyPr>
          <a:lstStyle/>
          <a:p>
            <a:endParaRPr lang="en-US" sz="2000" dirty="0" smtClean="0">
              <a:solidFill>
                <a:prstClr val="black"/>
              </a:solidFill>
            </a:endParaRPr>
          </a:p>
          <a:p>
            <a:r>
              <a:rPr lang="en-US" sz="6600" dirty="0" smtClean="0">
                <a:solidFill>
                  <a:prstClr val="white"/>
                </a:solidFill>
              </a:rPr>
              <a:t>Cross-country</a:t>
            </a:r>
          </a:p>
          <a:p>
            <a:r>
              <a:rPr lang="en-US" sz="6600" dirty="0" smtClean="0">
                <a:solidFill>
                  <a:prstClr val="white"/>
                </a:solidFill>
              </a:rPr>
              <a:t>comparisons</a:t>
            </a:r>
            <a:endParaRPr lang="en-US" sz="6600" dirty="0" smtClean="0">
              <a:solidFill>
                <a:prstClr val="white"/>
              </a:solidFill>
              <a:latin typeface="Open Sans Semibold"/>
            </a:endParaRPr>
          </a:p>
        </p:txBody>
      </p:sp>
      <p:sp>
        <p:nvSpPr>
          <p:cNvPr id="15" name="Title 1"/>
          <p:cNvSpPr txBox="1">
            <a:spLocks/>
          </p:cNvSpPr>
          <p:nvPr userDrawn="1"/>
        </p:nvSpPr>
        <p:spPr>
          <a:xfrm>
            <a:off x="7763285" y="609600"/>
            <a:ext cx="3475241" cy="2286000"/>
          </a:xfrm>
          <a:prstGeom prst="rect">
            <a:avLst/>
          </a:prstGeom>
        </p:spPr>
        <p:txBody>
          <a:bodyPr anchor="b">
            <a:noAutofit/>
          </a:bodyPr>
          <a:lstStyle/>
          <a:p>
            <a:pPr algn="r"/>
            <a:endParaRPr lang="en-US" sz="16001" dirty="0" smtClean="0">
              <a:solidFill>
                <a:prstClr val="black"/>
              </a:solidFill>
            </a:endParaRPr>
          </a:p>
          <a:p>
            <a:pPr algn="r"/>
            <a:r>
              <a:rPr lang="en-US" sz="16001" dirty="0" smtClean="0">
                <a:solidFill>
                  <a:srgbClr val="00B1C4"/>
                </a:solidFill>
                <a:latin typeface="Open Sans Extrabold" pitchFamily="34" charset="0"/>
                <a:ea typeface="Open Sans Extrabold" pitchFamily="34" charset="0"/>
                <a:cs typeface="Open Sans Extrabold" pitchFamily="34" charset="0"/>
              </a:rPr>
              <a:t>04</a:t>
            </a:r>
          </a:p>
        </p:txBody>
      </p:sp>
      <p:cxnSp>
        <p:nvCxnSpPr>
          <p:cNvPr id="17" name="Straight Connector 16"/>
          <p:cNvCxnSpPr/>
          <p:nvPr userDrawn="1"/>
        </p:nvCxnSpPr>
        <p:spPr>
          <a:xfrm>
            <a:off x="844062" y="2895600"/>
            <a:ext cx="1041009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312985" y="3098805"/>
            <a:ext cx="3094892" cy="2298065"/>
          </a:xfrm>
          <a:prstGeom prst="rect">
            <a:avLst/>
          </a:prstGeom>
          <a:noFill/>
        </p:spPr>
        <p:txBody>
          <a:bodyPr wrap="square" numCol="1" spcCol="548640" rtlCol="0" anchor="t">
            <a:spAutoFit/>
          </a:bodyPr>
          <a:lstStyle/>
          <a:p>
            <a:pPr indent="-342908">
              <a:spcAft>
                <a:spcPts val="1000"/>
              </a:spcAft>
              <a:buFont typeface="Arial" pitchFamily="34" charset="0"/>
              <a:buNone/>
              <a:defRPr/>
            </a:pPr>
            <a:r>
              <a:rPr lang="en-US" sz="1100" dirty="0" smtClean="0">
                <a:solidFill>
                  <a:prstClr val="white"/>
                </a:solidFill>
              </a:rPr>
              <a:t>Agriculture – organic </a:t>
            </a:r>
            <a:br>
              <a:rPr lang="en-US" sz="1100" dirty="0" smtClean="0">
                <a:solidFill>
                  <a:prstClr val="white"/>
                </a:solidFill>
              </a:rPr>
            </a:br>
            <a:r>
              <a:rPr lang="en-US" sz="1100" dirty="0" smtClean="0">
                <a:solidFill>
                  <a:prstClr val="white"/>
                </a:solidFill>
              </a:rPr>
              <a:t>farming</a:t>
            </a:r>
          </a:p>
          <a:p>
            <a:pPr indent="-342908">
              <a:spcAft>
                <a:spcPts val="1000"/>
              </a:spcAft>
              <a:buFont typeface="Arial" pitchFamily="34" charset="0"/>
              <a:buNone/>
            </a:pPr>
            <a:r>
              <a:rPr lang="en-US" sz="1100" dirty="0" smtClean="0">
                <a:solidFill>
                  <a:prstClr val="white"/>
                </a:solidFill>
              </a:rPr>
              <a:t>Air pollution – emissions </a:t>
            </a:r>
            <a:br>
              <a:rPr lang="en-US" sz="1100" dirty="0" smtClean="0">
                <a:solidFill>
                  <a:prstClr val="white"/>
                </a:solidFill>
              </a:rPr>
            </a:br>
            <a:r>
              <a:rPr lang="en-US" sz="1100" dirty="0" smtClean="0">
                <a:solidFill>
                  <a:prstClr val="white"/>
                </a:solidFill>
              </a:rPr>
              <a:t>of selected pollutants</a:t>
            </a:r>
          </a:p>
          <a:p>
            <a:pPr indent="-342908">
              <a:spcAft>
                <a:spcPts val="1000"/>
              </a:spcAft>
              <a:buFont typeface="Arial" pitchFamily="34" charset="0"/>
              <a:buNone/>
            </a:pPr>
            <a:r>
              <a:rPr lang="en-US" sz="1100" dirty="0" smtClean="0">
                <a:solidFill>
                  <a:prstClr val="white"/>
                </a:solidFill>
              </a:rPr>
              <a:t>Biodiversity – protected </a:t>
            </a:r>
            <a:br>
              <a:rPr lang="en-US" sz="1100" dirty="0" smtClean="0">
                <a:solidFill>
                  <a:prstClr val="white"/>
                </a:solidFill>
              </a:rPr>
            </a:br>
            <a:r>
              <a:rPr lang="en-US" sz="1100" dirty="0" smtClean="0">
                <a:solidFill>
                  <a:prstClr val="white"/>
                </a:solidFill>
              </a:rPr>
              <a:t>areas</a:t>
            </a:r>
          </a:p>
          <a:p>
            <a:pPr indent="-342908">
              <a:spcAft>
                <a:spcPts val="1000"/>
              </a:spcAft>
              <a:buFont typeface="Arial" pitchFamily="34" charset="0"/>
              <a:buNone/>
              <a:defRPr/>
            </a:pPr>
            <a:r>
              <a:rPr lang="en-US" sz="1100" dirty="0" smtClean="0">
                <a:solidFill>
                  <a:prstClr val="white"/>
                </a:solidFill>
              </a:rPr>
              <a:t>Energy – energy consumption </a:t>
            </a:r>
            <a:br>
              <a:rPr lang="en-US" sz="1100" dirty="0" smtClean="0">
                <a:solidFill>
                  <a:prstClr val="white"/>
                </a:solidFill>
              </a:rPr>
            </a:br>
            <a:r>
              <a:rPr lang="en-US" sz="1100" dirty="0" smtClean="0">
                <a:solidFill>
                  <a:prstClr val="white"/>
                </a:solidFill>
              </a:rPr>
              <a:t>and share of renewable energy</a:t>
            </a:r>
          </a:p>
          <a:p>
            <a:pPr indent="-342908">
              <a:spcAft>
                <a:spcPts val="1000"/>
              </a:spcAft>
              <a:buFont typeface="Arial" pitchFamily="34" charset="0"/>
              <a:buNone/>
            </a:pPr>
            <a:r>
              <a:rPr lang="en-US" sz="1100" dirty="0" smtClean="0">
                <a:solidFill>
                  <a:prstClr val="white"/>
                </a:solidFill>
              </a:rPr>
              <a:t>Freshwater quality – </a:t>
            </a:r>
            <a:br>
              <a:rPr lang="en-US" sz="1100" dirty="0" smtClean="0">
                <a:solidFill>
                  <a:prstClr val="white"/>
                </a:solidFill>
              </a:rPr>
            </a:br>
            <a:r>
              <a:rPr lang="en-US" sz="1100" dirty="0" smtClean="0">
                <a:solidFill>
                  <a:prstClr val="white"/>
                </a:solidFill>
              </a:rPr>
              <a:t>nutrients in rivers</a:t>
            </a:r>
          </a:p>
        </p:txBody>
      </p:sp>
      <p:sp>
        <p:nvSpPr>
          <p:cNvPr id="35" name="TextBox 34"/>
          <p:cNvSpPr txBox="1"/>
          <p:nvPr userDrawn="1"/>
        </p:nvSpPr>
        <p:spPr>
          <a:xfrm>
            <a:off x="4876802" y="3096332"/>
            <a:ext cx="3167836" cy="1831271"/>
          </a:xfrm>
          <a:prstGeom prst="rect">
            <a:avLst/>
          </a:prstGeom>
          <a:noFill/>
        </p:spPr>
        <p:txBody>
          <a:bodyPr wrap="square" numCol="1" spcCol="548640" rtlCol="0" anchor="t">
            <a:spAutoFit/>
          </a:bodyPr>
          <a:lstStyle/>
          <a:p>
            <a:pPr indent="-342908">
              <a:spcAft>
                <a:spcPts val="1000"/>
              </a:spcAft>
              <a:buFont typeface="Arial" pitchFamily="34" charset="0"/>
              <a:buNone/>
              <a:defRPr/>
            </a:pPr>
            <a:r>
              <a:rPr lang="en-US" sz="1100" dirty="0" smtClean="0">
                <a:solidFill>
                  <a:prstClr val="white"/>
                </a:solidFill>
              </a:rPr>
              <a:t>Mitigating climate change – greenhouse gas emissions</a:t>
            </a:r>
          </a:p>
          <a:p>
            <a:pPr indent="-342908">
              <a:spcAft>
                <a:spcPts val="1000"/>
              </a:spcAft>
              <a:buFont typeface="Arial" pitchFamily="34" charset="0"/>
              <a:buNone/>
              <a:defRPr/>
            </a:pPr>
            <a:r>
              <a:rPr lang="en-US" sz="1100" dirty="0" smtClean="0">
                <a:solidFill>
                  <a:prstClr val="white"/>
                </a:solidFill>
              </a:rPr>
              <a:t>Resource efficiency – material resource efficiency and productivity</a:t>
            </a:r>
          </a:p>
          <a:p>
            <a:pPr indent="-342908">
              <a:spcAft>
                <a:spcPts val="1000"/>
              </a:spcAft>
              <a:buFont typeface="Arial" pitchFamily="34" charset="0"/>
              <a:buNone/>
            </a:pPr>
            <a:r>
              <a:rPr lang="en-US" sz="1100" dirty="0" smtClean="0">
                <a:solidFill>
                  <a:prstClr val="white"/>
                </a:solidFill>
              </a:rPr>
              <a:t>Transport – passenger transport demand and modal split</a:t>
            </a:r>
          </a:p>
          <a:p>
            <a:pPr indent="-342908">
              <a:spcAft>
                <a:spcPts val="1000"/>
              </a:spcAft>
              <a:buFont typeface="Arial" pitchFamily="34" charset="0"/>
              <a:buNone/>
              <a:defRPr/>
            </a:pPr>
            <a:r>
              <a:rPr lang="en-US" sz="1100" dirty="0" smtClean="0">
                <a:solidFill>
                  <a:prstClr val="white"/>
                </a:solidFill>
              </a:rPr>
              <a:t>Waste – municipal solid waste generation and management</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378462" y="6262306"/>
            <a:ext cx="2438400" cy="367094"/>
          </a:xfrm>
          <a:prstGeom prst="rect">
            <a:avLst/>
          </a:prstGeom>
        </p:spPr>
      </p:pic>
      <p:sp>
        <p:nvSpPr>
          <p:cNvPr id="18" name="Pentagon 17">
            <a:hlinkClick r:id="" action="ppaction://noaction"/>
          </p:cNvPr>
          <p:cNvSpPr/>
          <p:nvPr userDrawn="1"/>
        </p:nvSpPr>
        <p:spPr>
          <a:xfrm>
            <a:off x="844064" y="3200400"/>
            <a:ext cx="468923"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0" name="Pentagon 19">
            <a:hlinkClick r:id="" action="ppaction://noaction"/>
          </p:cNvPr>
          <p:cNvSpPr/>
          <p:nvPr userDrawn="1"/>
        </p:nvSpPr>
        <p:spPr>
          <a:xfrm>
            <a:off x="844064" y="3657600"/>
            <a:ext cx="468923"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1" name="Pentagon 20">
            <a:hlinkClick r:id="" action="ppaction://noaction"/>
          </p:cNvPr>
          <p:cNvSpPr/>
          <p:nvPr userDrawn="1"/>
        </p:nvSpPr>
        <p:spPr>
          <a:xfrm>
            <a:off x="844064" y="4114800"/>
            <a:ext cx="468923"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2" name="Pentagon 21">
            <a:hlinkClick r:id="" action="ppaction://noaction"/>
          </p:cNvPr>
          <p:cNvSpPr/>
          <p:nvPr userDrawn="1"/>
        </p:nvSpPr>
        <p:spPr>
          <a:xfrm>
            <a:off x="844064" y="4572000"/>
            <a:ext cx="468923"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3" name="Pentagon 22">
            <a:hlinkClick r:id="" action="ppaction://noaction"/>
          </p:cNvPr>
          <p:cNvSpPr/>
          <p:nvPr userDrawn="1"/>
        </p:nvSpPr>
        <p:spPr>
          <a:xfrm>
            <a:off x="844064" y="5029200"/>
            <a:ext cx="468923"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7" name="Pentagon 26">
            <a:hlinkClick r:id="" action="ppaction://noaction"/>
          </p:cNvPr>
          <p:cNvSpPr/>
          <p:nvPr userDrawn="1"/>
        </p:nvSpPr>
        <p:spPr>
          <a:xfrm>
            <a:off x="4407877" y="3200400"/>
            <a:ext cx="468923"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8" name="Pentagon 27">
            <a:hlinkClick r:id="" action="ppaction://noaction"/>
          </p:cNvPr>
          <p:cNvSpPr/>
          <p:nvPr userDrawn="1"/>
        </p:nvSpPr>
        <p:spPr>
          <a:xfrm>
            <a:off x="4407877" y="3657600"/>
            <a:ext cx="468923"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9" name="Pentagon 28">
            <a:hlinkClick r:id="" action="ppaction://noaction"/>
          </p:cNvPr>
          <p:cNvSpPr/>
          <p:nvPr userDrawn="1"/>
        </p:nvSpPr>
        <p:spPr>
          <a:xfrm>
            <a:off x="4407877" y="4114800"/>
            <a:ext cx="468923"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0" name="Pentagon 29">
            <a:hlinkClick r:id="" action="ppaction://noaction"/>
          </p:cNvPr>
          <p:cNvSpPr/>
          <p:nvPr userDrawn="1"/>
        </p:nvSpPr>
        <p:spPr>
          <a:xfrm>
            <a:off x="4407877" y="4572000"/>
            <a:ext cx="468923"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4" name="Pentagon 23">
            <a:hlinkClick r:id="" action="ppaction://noaction"/>
          </p:cNvPr>
          <p:cNvSpPr/>
          <p:nvPr userDrawn="1"/>
        </p:nvSpPr>
        <p:spPr>
          <a:xfrm>
            <a:off x="864903" y="3141131"/>
            <a:ext cx="3199097"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6" name="Pentagon 25">
            <a:hlinkClick r:id="" action="ppaction://noaction"/>
          </p:cNvPr>
          <p:cNvSpPr/>
          <p:nvPr userDrawn="1"/>
        </p:nvSpPr>
        <p:spPr>
          <a:xfrm>
            <a:off x="864903" y="3598331"/>
            <a:ext cx="3199097"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1" name="Pentagon 30">
            <a:hlinkClick r:id="" action="ppaction://noaction"/>
          </p:cNvPr>
          <p:cNvSpPr/>
          <p:nvPr userDrawn="1"/>
        </p:nvSpPr>
        <p:spPr>
          <a:xfrm>
            <a:off x="864903" y="4055531"/>
            <a:ext cx="3199097"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2" name="Pentagon 31">
            <a:hlinkClick r:id="" action="ppaction://noaction"/>
          </p:cNvPr>
          <p:cNvSpPr/>
          <p:nvPr userDrawn="1"/>
        </p:nvSpPr>
        <p:spPr>
          <a:xfrm>
            <a:off x="864903" y="4512731"/>
            <a:ext cx="3199097"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3" name="Pentagon 32">
            <a:hlinkClick r:id="" action="ppaction://noaction"/>
          </p:cNvPr>
          <p:cNvSpPr/>
          <p:nvPr userDrawn="1"/>
        </p:nvSpPr>
        <p:spPr>
          <a:xfrm>
            <a:off x="864903" y="4969931"/>
            <a:ext cx="3199097"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4" name="Pentagon 33">
            <a:hlinkClick r:id="" action="ppaction://noaction"/>
          </p:cNvPr>
          <p:cNvSpPr/>
          <p:nvPr userDrawn="1"/>
        </p:nvSpPr>
        <p:spPr>
          <a:xfrm>
            <a:off x="4407877" y="3124201"/>
            <a:ext cx="3636758"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6" name="Pentagon 35">
            <a:hlinkClick r:id="" action="ppaction://noaction"/>
          </p:cNvPr>
          <p:cNvSpPr/>
          <p:nvPr userDrawn="1"/>
        </p:nvSpPr>
        <p:spPr>
          <a:xfrm>
            <a:off x="4407877" y="3581401"/>
            <a:ext cx="3636758"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7" name="Pentagon 36">
            <a:hlinkClick r:id="" action="ppaction://noaction"/>
          </p:cNvPr>
          <p:cNvSpPr/>
          <p:nvPr userDrawn="1"/>
        </p:nvSpPr>
        <p:spPr>
          <a:xfrm>
            <a:off x="4407877" y="4038601"/>
            <a:ext cx="3636758"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8" name="Pentagon 37">
            <a:hlinkClick r:id="" action="ppaction://noaction"/>
          </p:cNvPr>
          <p:cNvSpPr/>
          <p:nvPr userDrawn="1"/>
        </p:nvSpPr>
        <p:spPr>
          <a:xfrm>
            <a:off x="4407877" y="4495801"/>
            <a:ext cx="3636758"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Tree>
    <p:extLst>
      <p:ext uri="{BB962C8B-B14F-4D97-AF65-F5344CB8AC3E}">
        <p14:creationId xmlns:p14="http://schemas.microsoft.com/office/powerpoint/2010/main" val="3460246375"/>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Logo_H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0307" y="6228005"/>
            <a:ext cx="2658462" cy="400231"/>
          </a:xfrm>
          <a:prstGeom prst="rect">
            <a:avLst/>
          </a:prstGeom>
        </p:spPr>
      </p:pic>
      <p:pic>
        <p:nvPicPr>
          <p:cNvPr id="4" name="Picture 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573038" y="6181100"/>
            <a:ext cx="2160000" cy="434436"/>
          </a:xfrm>
          <a:prstGeom prst="rect">
            <a:avLst/>
          </a:prstGeom>
        </p:spPr>
      </p:pic>
    </p:spTree>
    <p:extLst>
      <p:ext uri="{BB962C8B-B14F-4D97-AF65-F5344CB8AC3E}">
        <p14:creationId xmlns:p14="http://schemas.microsoft.com/office/powerpoint/2010/main" val="2525468563"/>
      </p:ext>
    </p:extLst>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par>
    </p:tnLst>
  </p:timing>
  <p:hf hdr="0" ftr="0" dt="0"/>
  <p:txStyles>
    <p:titleStyle>
      <a:lvl1pPr algn="ctr" defTabSz="914446" rtl="0" eaLnBrk="1" latinLnBrk="0" hangingPunct="1">
        <a:spcBef>
          <a:spcPct val="0"/>
        </a:spcBef>
        <a:buNone/>
        <a:defRPr sz="4401" kern="1200">
          <a:solidFill>
            <a:schemeClr val="tx1"/>
          </a:solidFill>
          <a:latin typeface="+mj-lt"/>
          <a:ea typeface="+mj-ea"/>
          <a:cs typeface="+mj-cs"/>
        </a:defRPr>
      </a:lvl1pPr>
    </p:titleStyle>
    <p:bodyStyle>
      <a:lvl1pPr marL="0" indent="0" algn="l" defTabSz="914446" rtl="0" eaLnBrk="1" latinLnBrk="0" hangingPunct="1">
        <a:spcBef>
          <a:spcPct val="20000"/>
        </a:spcBef>
        <a:buFont typeface="Arial" pitchFamily="34" charset="0"/>
        <a:buNone/>
        <a:defRPr sz="1000" b="1" kern="1200">
          <a:solidFill>
            <a:srgbClr val="006654"/>
          </a:solidFill>
          <a:latin typeface="+mn-lt"/>
          <a:ea typeface="+mn-ea"/>
          <a:cs typeface="+mn-cs"/>
        </a:defRPr>
      </a:lvl1pPr>
      <a:lvl2pPr marL="742987" indent="-285764" algn="l" defTabSz="9144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57" indent="-228612" algn="l" defTabSz="9144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2"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2"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2157046" y="1152000"/>
            <a:ext cx="10034954"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20" name="Rectangle 19">
            <a:hlinkClick r:id="" action="ppaction://noaction"/>
          </p:cNvPr>
          <p:cNvSpPr/>
          <p:nvPr userDrawn="1"/>
        </p:nvSpPr>
        <p:spPr>
          <a:xfrm>
            <a:off x="9847385" y="1152000"/>
            <a:ext cx="1012874"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5" name="Rectangle 24">
            <a:hlinkClick r:id="" action="ppaction://noaction"/>
          </p:cNvPr>
          <p:cNvSpPr/>
          <p:nvPr userDrawn="1"/>
        </p:nvSpPr>
        <p:spPr>
          <a:xfrm>
            <a:off x="7596554" y="1152000"/>
            <a:ext cx="1012874"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6" name="Rectangle 25">
            <a:hlinkClick r:id="" action="ppaction://noaction"/>
          </p:cNvPr>
          <p:cNvSpPr/>
          <p:nvPr userDrawn="1"/>
        </p:nvSpPr>
        <p:spPr>
          <a:xfrm>
            <a:off x="8721969" y="1152000"/>
            <a:ext cx="1012874"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7" name="Rectangle 26">
            <a:hlinkClick r:id="" action="ppaction://noaction"/>
          </p:cNvPr>
          <p:cNvSpPr/>
          <p:nvPr userDrawn="1"/>
        </p:nvSpPr>
        <p:spPr>
          <a:xfrm>
            <a:off x="10972800" y="1152000"/>
            <a:ext cx="1012874"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28" name="Rectangle 27">
            <a:hlinkClick r:id="" action="ppaction://noaction"/>
          </p:cNvPr>
          <p:cNvSpPr/>
          <p:nvPr userDrawn="1"/>
        </p:nvSpPr>
        <p:spPr>
          <a:xfrm>
            <a:off x="6489895" y="1152000"/>
            <a:ext cx="1012874"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1" name="Picture 10"/>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677538" y="6300751"/>
            <a:ext cx="2215385" cy="362026"/>
          </a:xfrm>
          <a:prstGeom prst="rect">
            <a:avLst/>
          </a:prstGeom>
        </p:spPr>
      </p:pic>
    </p:spTree>
    <p:extLst>
      <p:ext uri="{BB962C8B-B14F-4D97-AF65-F5344CB8AC3E}">
        <p14:creationId xmlns:p14="http://schemas.microsoft.com/office/powerpoint/2010/main" val="396091408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iming>
    <p:tnLst>
      <p:par>
        <p:cTn id="1" dur="indefinite" restart="never" nodeType="tmRoot"/>
      </p:par>
    </p:tnLst>
  </p:timing>
  <p:hf hdr="0" ftr="0" dt="0"/>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rId5" action="ppaction://hlinksldjump"/>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5" name="Rectangle 24"/>
          <p:cNvSpPr/>
          <p:nvPr userDrawn="1"/>
        </p:nvSpPr>
        <p:spPr>
          <a:xfrm>
            <a:off x="0" y="5"/>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prstClr val="white"/>
              </a:solidFill>
            </a:endParaRPr>
          </a:p>
        </p:txBody>
      </p:sp>
      <p:pic>
        <p:nvPicPr>
          <p:cNvPr id="26" name="Picture 9"/>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260307" y="6228000"/>
            <a:ext cx="2658462" cy="434436"/>
          </a:xfrm>
          <a:prstGeom prst="rect">
            <a:avLst/>
          </a:prstGeom>
        </p:spPr>
      </p:pic>
    </p:spTree>
    <p:extLst>
      <p:ext uri="{BB962C8B-B14F-4D97-AF65-F5344CB8AC3E}">
        <p14:creationId xmlns:p14="http://schemas.microsoft.com/office/powerpoint/2010/main" val="375044693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timing>
    <p:tnLst>
      <p:par>
        <p:cTn id="1" dur="indefinite" restart="never" nodeType="tmRoot"/>
      </p:par>
    </p:tnLst>
  </p:timing>
  <p:hf hdr="0" ftr="0" dt="0"/>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rId5" action="ppaction://hlinksldjump"/>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5" name="Rectangle 24"/>
          <p:cNvSpPr/>
          <p:nvPr userDrawn="1"/>
        </p:nvSpPr>
        <p:spPr>
          <a:xfrm>
            <a:off x="0" y="5"/>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26" name="Picture 9"/>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260307" y="6228000"/>
            <a:ext cx="2658462" cy="434436"/>
          </a:xfrm>
          <a:prstGeom prst="rect">
            <a:avLst/>
          </a:prstGeom>
        </p:spPr>
      </p:pic>
    </p:spTree>
    <p:extLst>
      <p:ext uri="{BB962C8B-B14F-4D97-AF65-F5344CB8AC3E}">
        <p14:creationId xmlns:p14="http://schemas.microsoft.com/office/powerpoint/2010/main" val="1817642851"/>
      </p:ext>
    </p:extLst>
  </p:cSld>
  <p:clrMap bg1="lt1" tx1="dk1" bg2="lt2" tx2="dk2" accent1="accent1" accent2="accent2" accent3="accent3" accent4="accent4" accent5="accent5" accent6="accent6" hlink="hlink" folHlink="folHlink"/>
  <p:sldLayoutIdLst>
    <p:sldLayoutId id="2147483740" r:id="rId1"/>
    <p:sldLayoutId id="2147483743" r:id="rId2"/>
    <p:sldLayoutId id="2147483744" r:id="rId3"/>
  </p:sldLayoutIdLst>
  <p:timing>
    <p:tnLst>
      <p:par>
        <p:cTn id="1" dur="indefinite" restart="never" nodeType="tmRoot"/>
      </p:par>
    </p:tnLst>
  </p:timing>
  <p:hf hdr="0" ftr="0" dt="0"/>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eea.europa.eu/publications/climate-change-impacts-and-vulnerability-2016" TargetMode="External"/><Relationship Id="rId7" Type="http://schemas.openxmlformats.org/officeDocument/2006/relationships/hyperlink" Target="http://www.eea.europa.e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climate-adapt.eea.europa.eu/" TargetMode="External"/><Relationship Id="rId5" Type="http://schemas.openxmlformats.org/officeDocument/2006/relationships/hyperlink" Target="http://www.eea.europa.eu/data-and-maps/indicators/#c5=climate-change-adaptation" TargetMode="External"/><Relationship Id="rId4" Type="http://schemas.openxmlformats.org/officeDocument/2006/relationships/hyperlink" Target="https://www.eea.europa.eu/publications/climate-change-adaptation-and-disas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4300" y="534556"/>
            <a:ext cx="11963400" cy="590692"/>
          </a:xfrm>
        </p:spPr>
        <p:txBody>
          <a:bodyPr/>
          <a:lstStyle/>
          <a:p>
            <a:pPr algn="l"/>
            <a:r>
              <a:rPr lang="en-GB" sz="2800" dirty="0">
                <a:latin typeface="+mj-lt"/>
              </a:rPr>
              <a:t>Climate </a:t>
            </a:r>
            <a:r>
              <a:rPr lang="en-GB" sz="2800" dirty="0" smtClean="0">
                <a:latin typeface="+mj-lt"/>
              </a:rPr>
              <a:t>change, water and agriculture</a:t>
            </a:r>
            <a:endParaRPr lang="en-GB" sz="2700" dirty="0" smtClean="0">
              <a:solidFill>
                <a:srgbClr val="FF0000"/>
              </a:solidFill>
              <a:latin typeface="+mj-lt"/>
            </a:endParaRPr>
          </a:p>
          <a:p>
            <a:pPr algn="l"/>
            <a:endParaRPr lang="en-GB" sz="2700" dirty="0" smtClean="0">
              <a:solidFill>
                <a:srgbClr val="017567"/>
              </a:solidFill>
              <a:latin typeface="+mj-lt"/>
            </a:endParaRPr>
          </a:p>
          <a:p>
            <a:pPr algn="l"/>
            <a:endParaRPr lang="en-GB" sz="2700" dirty="0" smtClean="0">
              <a:solidFill>
                <a:srgbClr val="017567"/>
              </a:solidFill>
              <a:latin typeface="+mj-lt"/>
            </a:endParaRPr>
          </a:p>
          <a:p>
            <a:pPr algn="l"/>
            <a:endParaRPr lang="en-GB" sz="2700" dirty="0">
              <a:solidFill>
                <a:srgbClr val="017567"/>
              </a:solidFill>
              <a:latin typeface="+mj-lt"/>
            </a:endParaRPr>
          </a:p>
          <a:p>
            <a:pPr algn="l"/>
            <a:endParaRPr lang="en-GB" sz="2700" dirty="0">
              <a:solidFill>
                <a:srgbClr val="017567"/>
              </a:solidFill>
              <a:latin typeface="+mj-lt"/>
            </a:endParaRPr>
          </a:p>
          <a:p>
            <a:pPr algn="l"/>
            <a:r>
              <a:rPr lang="en-GB" sz="2700" dirty="0" err="1" smtClean="0">
                <a:solidFill>
                  <a:srgbClr val="017567"/>
                </a:solidFill>
                <a:latin typeface="+mj-lt"/>
              </a:rPr>
              <a:t>Bla</a:t>
            </a:r>
            <a:r>
              <a:rPr lang="sl-SI" sz="2700" dirty="0" smtClean="0">
                <a:solidFill>
                  <a:srgbClr val="017567"/>
                </a:solidFill>
                <a:latin typeface="+mj-lt"/>
              </a:rPr>
              <a:t>ž</a:t>
            </a:r>
            <a:r>
              <a:rPr lang="en-GB" sz="2700" dirty="0" smtClean="0">
                <a:solidFill>
                  <a:srgbClr val="017567"/>
                </a:solidFill>
                <a:latin typeface="+mj-lt"/>
              </a:rPr>
              <a:t> Kurnik</a:t>
            </a:r>
          </a:p>
          <a:p>
            <a:pPr algn="l"/>
            <a:endParaRPr lang="en-GB" sz="2000" dirty="0" smtClean="0">
              <a:solidFill>
                <a:srgbClr val="017567"/>
              </a:solidFill>
              <a:latin typeface="+mj-lt"/>
            </a:endParaRPr>
          </a:p>
          <a:p>
            <a:pPr algn="l"/>
            <a:r>
              <a:rPr lang="en-GB" sz="2400" dirty="0" smtClean="0">
                <a:solidFill>
                  <a:srgbClr val="017567"/>
                </a:solidFill>
                <a:latin typeface="+mj-lt"/>
              </a:rPr>
              <a:t>Climate change adaptation group</a:t>
            </a:r>
          </a:p>
        </p:txBody>
      </p:sp>
    </p:spTree>
    <p:extLst>
      <p:ext uri="{BB962C8B-B14F-4D97-AF65-F5344CB8AC3E}">
        <p14:creationId xmlns:p14="http://schemas.microsoft.com/office/powerpoint/2010/main" val="823182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16" y="116688"/>
            <a:ext cx="11418277" cy="524395"/>
          </a:xfrm>
        </p:spPr>
        <p:txBody>
          <a:bodyPr/>
          <a:lstStyle/>
          <a:p>
            <a:r>
              <a:rPr lang="en-GB" sz="3000" dirty="0" smtClean="0">
                <a:latin typeface="+mj-lt"/>
              </a:rPr>
              <a:t>  The agriculture sector in Europe in numbers</a:t>
            </a:r>
            <a:endParaRPr lang="en-GB" sz="3000" dirty="0">
              <a:latin typeface="+mj-lt"/>
            </a:endParaRPr>
          </a:p>
        </p:txBody>
      </p:sp>
      <p:sp>
        <p:nvSpPr>
          <p:cNvPr id="4" name="TextBox 3"/>
          <p:cNvSpPr txBox="1"/>
          <p:nvPr/>
        </p:nvSpPr>
        <p:spPr>
          <a:xfrm>
            <a:off x="413661" y="641083"/>
            <a:ext cx="11456598" cy="6340197"/>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400" dirty="0">
                <a:solidFill>
                  <a:srgbClr val="017567"/>
                </a:solidFill>
              </a:rPr>
              <a:t>Farmers represent about </a:t>
            </a:r>
            <a:r>
              <a:rPr lang="en-GB" sz="2400" dirty="0" smtClean="0">
                <a:solidFill>
                  <a:srgbClr val="017567"/>
                </a:solidFill>
              </a:rPr>
              <a:t>5 % </a:t>
            </a:r>
            <a:r>
              <a:rPr lang="en-GB" sz="2400" dirty="0">
                <a:solidFill>
                  <a:srgbClr val="017567"/>
                </a:solidFill>
              </a:rPr>
              <a:t>of the </a:t>
            </a:r>
            <a:r>
              <a:rPr lang="en-GB" sz="2400" dirty="0" smtClean="0">
                <a:solidFill>
                  <a:srgbClr val="017567"/>
                </a:solidFill>
              </a:rPr>
              <a:t>EU’s working population. In average </a:t>
            </a:r>
          </a:p>
          <a:p>
            <a:r>
              <a:rPr lang="en-GB" sz="2400" dirty="0">
                <a:solidFill>
                  <a:srgbClr val="017567"/>
                </a:solidFill>
              </a:rPr>
              <a:t> </a:t>
            </a:r>
            <a:r>
              <a:rPr lang="en-GB" sz="2400" dirty="0" smtClean="0">
                <a:solidFill>
                  <a:srgbClr val="017567"/>
                </a:solidFill>
              </a:rPr>
              <a:t>   the </a:t>
            </a:r>
            <a:r>
              <a:rPr lang="en-GB" sz="2400" dirty="0">
                <a:solidFill>
                  <a:srgbClr val="017567"/>
                </a:solidFill>
              </a:rPr>
              <a:t>number of </a:t>
            </a:r>
            <a:r>
              <a:rPr lang="en-GB" sz="2400" dirty="0" smtClean="0">
                <a:solidFill>
                  <a:srgbClr val="017567"/>
                </a:solidFill>
              </a:rPr>
              <a:t>farms </a:t>
            </a:r>
            <a:r>
              <a:rPr lang="en-GB" sz="2400" dirty="0">
                <a:solidFill>
                  <a:srgbClr val="017567"/>
                </a:solidFill>
              </a:rPr>
              <a:t>have declined and farm sizes increased across the </a:t>
            </a:r>
            <a:r>
              <a:rPr lang="en-GB" sz="2400" dirty="0" smtClean="0">
                <a:solidFill>
                  <a:srgbClr val="017567"/>
                </a:solidFill>
              </a:rPr>
              <a:t>EU;</a:t>
            </a:r>
          </a:p>
          <a:p>
            <a:endParaRPr lang="en-GB" sz="2400" dirty="0" smtClean="0">
              <a:solidFill>
                <a:srgbClr val="017567"/>
              </a:solidFill>
            </a:endParaRPr>
          </a:p>
          <a:p>
            <a:pPr marL="342900" indent="-342900">
              <a:buFont typeface="Arial" panose="020B0604020202020204" pitchFamily="34" charset="0"/>
              <a:buChar char="•"/>
            </a:pPr>
            <a:r>
              <a:rPr lang="en-GB" sz="2400" dirty="0">
                <a:solidFill>
                  <a:srgbClr val="017567"/>
                </a:solidFill>
              </a:rPr>
              <a:t>f</a:t>
            </a:r>
            <a:r>
              <a:rPr lang="en-GB" sz="2400" dirty="0" smtClean="0">
                <a:solidFill>
                  <a:srgbClr val="017567"/>
                </a:solidFill>
              </a:rPr>
              <a:t>armers manage 47 % </a:t>
            </a:r>
            <a:r>
              <a:rPr lang="en-GB" sz="2400" dirty="0">
                <a:solidFill>
                  <a:srgbClr val="017567"/>
                </a:solidFill>
              </a:rPr>
              <a:t>of the EU's land </a:t>
            </a:r>
            <a:r>
              <a:rPr lang="en-GB" sz="2400" dirty="0" smtClean="0">
                <a:solidFill>
                  <a:srgbClr val="017567"/>
                </a:solidFill>
              </a:rPr>
              <a:t>area, however in the EU in </a:t>
            </a:r>
            <a:r>
              <a:rPr lang="en-GB" sz="2400" dirty="0">
                <a:solidFill>
                  <a:srgbClr val="017567"/>
                </a:solidFill>
              </a:rPr>
              <a:t>the period </a:t>
            </a:r>
            <a:endParaRPr lang="en-GB" sz="2400" dirty="0" smtClean="0">
              <a:solidFill>
                <a:srgbClr val="017567"/>
              </a:solidFill>
            </a:endParaRPr>
          </a:p>
          <a:p>
            <a:r>
              <a:rPr lang="en-GB" sz="2400" dirty="0">
                <a:solidFill>
                  <a:srgbClr val="017567"/>
                </a:solidFill>
              </a:rPr>
              <a:t> </a:t>
            </a:r>
            <a:r>
              <a:rPr lang="en-GB" sz="2400" dirty="0" smtClean="0">
                <a:solidFill>
                  <a:srgbClr val="017567"/>
                </a:solidFill>
              </a:rPr>
              <a:t>   from </a:t>
            </a:r>
            <a:r>
              <a:rPr lang="en-GB" sz="2400" dirty="0">
                <a:solidFill>
                  <a:srgbClr val="017567"/>
                </a:solidFill>
              </a:rPr>
              <a:t>2000 to </a:t>
            </a:r>
            <a:r>
              <a:rPr lang="en-GB" sz="2400" dirty="0" smtClean="0">
                <a:solidFill>
                  <a:srgbClr val="017567"/>
                </a:solidFill>
              </a:rPr>
              <a:t>2017 the arable </a:t>
            </a:r>
            <a:r>
              <a:rPr lang="en-GB" sz="2400" dirty="0">
                <a:solidFill>
                  <a:srgbClr val="017567"/>
                </a:solidFill>
              </a:rPr>
              <a:t>land </a:t>
            </a:r>
            <a:r>
              <a:rPr lang="en-GB" sz="2400" dirty="0" smtClean="0">
                <a:solidFill>
                  <a:srgbClr val="017567"/>
                </a:solidFill>
              </a:rPr>
              <a:t>decreased by 5 %, grassland </a:t>
            </a:r>
            <a:r>
              <a:rPr lang="en-GB" sz="2400" dirty="0">
                <a:solidFill>
                  <a:srgbClr val="017567"/>
                </a:solidFill>
              </a:rPr>
              <a:t>by 1 %, </a:t>
            </a:r>
            <a:endParaRPr lang="en-GB" sz="2400" dirty="0" smtClean="0">
              <a:solidFill>
                <a:srgbClr val="017567"/>
              </a:solidFill>
            </a:endParaRPr>
          </a:p>
          <a:p>
            <a:r>
              <a:rPr lang="en-GB" sz="2400" dirty="0">
                <a:solidFill>
                  <a:srgbClr val="017567"/>
                </a:solidFill>
              </a:rPr>
              <a:t> </a:t>
            </a:r>
            <a:r>
              <a:rPr lang="en-GB" sz="2400" dirty="0" smtClean="0">
                <a:solidFill>
                  <a:srgbClr val="017567"/>
                </a:solidFill>
              </a:rPr>
              <a:t>  and </a:t>
            </a:r>
            <a:r>
              <a:rPr lang="en-GB" sz="2400" dirty="0">
                <a:solidFill>
                  <a:srgbClr val="017567"/>
                </a:solidFill>
              </a:rPr>
              <a:t>permanent </a:t>
            </a:r>
            <a:r>
              <a:rPr lang="en-GB" sz="2400" dirty="0" smtClean="0">
                <a:solidFill>
                  <a:srgbClr val="017567"/>
                </a:solidFill>
              </a:rPr>
              <a:t>crop land </a:t>
            </a:r>
            <a:r>
              <a:rPr lang="en-GB" sz="2400" dirty="0">
                <a:solidFill>
                  <a:srgbClr val="017567"/>
                </a:solidFill>
              </a:rPr>
              <a:t>by 1 %.</a:t>
            </a:r>
          </a:p>
          <a:p>
            <a:endParaRPr lang="en-GB" sz="2400" dirty="0" smtClean="0">
              <a:solidFill>
                <a:srgbClr val="017567"/>
              </a:solidFill>
            </a:endParaRPr>
          </a:p>
          <a:p>
            <a:pPr marL="285750" indent="-285750">
              <a:buFont typeface="Arial" panose="020B0604020202020204" pitchFamily="34" charset="0"/>
              <a:buChar char="•"/>
            </a:pPr>
            <a:r>
              <a:rPr lang="en-GB" sz="2400" dirty="0">
                <a:solidFill>
                  <a:srgbClr val="017567"/>
                </a:solidFill>
              </a:rPr>
              <a:t>f</a:t>
            </a:r>
            <a:r>
              <a:rPr lang="en-GB" sz="2400" dirty="0" smtClean="0">
                <a:solidFill>
                  <a:srgbClr val="017567"/>
                </a:solidFill>
              </a:rPr>
              <a:t>armers in the EU produce:</a:t>
            </a:r>
          </a:p>
          <a:p>
            <a:r>
              <a:rPr lang="en-GB" sz="2400" dirty="0">
                <a:solidFill>
                  <a:srgbClr val="017567"/>
                </a:solidFill>
              </a:rPr>
              <a:t> </a:t>
            </a:r>
            <a:r>
              <a:rPr lang="en-GB" sz="2400" dirty="0" smtClean="0">
                <a:solidFill>
                  <a:srgbClr val="017567"/>
                </a:solidFill>
              </a:rPr>
              <a:t> 		about 12 % of the global cereal</a:t>
            </a:r>
          </a:p>
          <a:p>
            <a:r>
              <a:rPr lang="en-GB" sz="2400" dirty="0">
                <a:solidFill>
                  <a:srgbClr val="017567"/>
                </a:solidFill>
              </a:rPr>
              <a:t>	</a:t>
            </a:r>
            <a:r>
              <a:rPr lang="en-GB" sz="2400" dirty="0" smtClean="0">
                <a:solidFill>
                  <a:srgbClr val="017567"/>
                </a:solidFill>
              </a:rPr>
              <a:t>	about 20 % of global dairy products</a:t>
            </a:r>
          </a:p>
          <a:p>
            <a:r>
              <a:rPr lang="en-GB" sz="2400" dirty="0" smtClean="0">
                <a:solidFill>
                  <a:srgbClr val="017567"/>
                </a:solidFill>
              </a:rPr>
              <a:t>		about 66 % of the global wine</a:t>
            </a:r>
          </a:p>
          <a:p>
            <a:r>
              <a:rPr lang="en-GB" sz="2400" dirty="0" smtClean="0">
                <a:solidFill>
                  <a:srgbClr val="017567"/>
                </a:solidFill>
              </a:rPr>
              <a:t>		around 50 % of global sugar beet </a:t>
            </a:r>
          </a:p>
          <a:p>
            <a:r>
              <a:rPr lang="en-GB" sz="2400" dirty="0">
                <a:solidFill>
                  <a:srgbClr val="017567"/>
                </a:solidFill>
              </a:rPr>
              <a:t>	</a:t>
            </a:r>
            <a:r>
              <a:rPr lang="en-GB" sz="2400" dirty="0" smtClean="0">
                <a:solidFill>
                  <a:srgbClr val="017567"/>
                </a:solidFill>
              </a:rPr>
              <a:t>	almost 75 % of global olive oil</a:t>
            </a:r>
          </a:p>
          <a:p>
            <a:pPr marL="285750" indent="-285750">
              <a:buFont typeface="Arial" panose="020B0604020202020204" pitchFamily="34" charset="0"/>
              <a:buChar char="•"/>
            </a:pPr>
            <a:endParaRPr lang="en-GB" sz="2400" dirty="0" smtClean="0">
              <a:solidFill>
                <a:srgbClr val="017567"/>
              </a:solidFill>
            </a:endParaRPr>
          </a:p>
          <a:p>
            <a:pPr marL="285750" indent="-285750">
              <a:buFont typeface="Arial" panose="020B0604020202020204" pitchFamily="34" charset="0"/>
              <a:buChar char="•"/>
            </a:pPr>
            <a:r>
              <a:rPr lang="en-GB" sz="2400" dirty="0" smtClean="0">
                <a:solidFill>
                  <a:srgbClr val="017567"/>
                </a:solidFill>
              </a:rPr>
              <a:t>the EU is among the two largest </a:t>
            </a:r>
            <a:r>
              <a:rPr lang="en-GB" sz="2400" dirty="0" err="1" smtClean="0">
                <a:solidFill>
                  <a:srgbClr val="017567"/>
                </a:solidFill>
              </a:rPr>
              <a:t>agri</a:t>
            </a:r>
            <a:r>
              <a:rPr lang="en-GB" sz="2400" dirty="0" smtClean="0">
                <a:solidFill>
                  <a:srgbClr val="017567"/>
                </a:solidFill>
              </a:rPr>
              <a:t>-food exporter worldwide </a:t>
            </a:r>
            <a:endParaRPr lang="en-GB" sz="2800" dirty="0" smtClean="0">
              <a:solidFill>
                <a:srgbClr val="017567"/>
              </a:solidFill>
            </a:endParaRPr>
          </a:p>
          <a:p>
            <a:pPr marL="285750" indent="-285750">
              <a:buFont typeface="Arial" panose="020B0604020202020204" pitchFamily="34" charset="0"/>
              <a:buChar char="•"/>
            </a:pPr>
            <a:endParaRPr lang="en-GB" sz="2800" dirty="0">
              <a:solidFill>
                <a:srgbClr val="017567"/>
              </a:solidFill>
            </a:endParaRPr>
          </a:p>
        </p:txBody>
      </p:sp>
    </p:spTree>
    <p:extLst>
      <p:ext uri="{BB962C8B-B14F-4D97-AF65-F5344CB8AC3E}">
        <p14:creationId xmlns:p14="http://schemas.microsoft.com/office/powerpoint/2010/main" val="174759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3995" y="-7126"/>
            <a:ext cx="9277350" cy="754912"/>
          </a:xfrm>
        </p:spPr>
        <p:txBody>
          <a:bodyPr anchor="ctr"/>
          <a:lstStyle/>
          <a:p>
            <a:r>
              <a:rPr lang="en-GB" sz="2400" dirty="0" smtClean="0">
                <a:latin typeface="+mj-lt"/>
              </a:rPr>
              <a:t>Emissions from agriculture sector are decreasing</a:t>
            </a:r>
            <a:endParaRPr lang="en-GB" sz="2400" dirty="0">
              <a:latin typeface="+mj-lt"/>
            </a:endParaRPr>
          </a:p>
        </p:txBody>
      </p:sp>
      <p:pic>
        <p:nvPicPr>
          <p:cNvPr id="6" name="Picture 5"/>
          <p:cNvPicPr>
            <a:picLocks noChangeAspect="1"/>
          </p:cNvPicPr>
          <p:nvPr/>
        </p:nvPicPr>
        <p:blipFill>
          <a:blip r:embed="rId3"/>
          <a:stretch>
            <a:fillRect/>
          </a:stretch>
        </p:blipFill>
        <p:spPr>
          <a:xfrm>
            <a:off x="349071" y="827064"/>
            <a:ext cx="10227023" cy="6030936"/>
          </a:xfrm>
          <a:prstGeom prst="rect">
            <a:avLst/>
          </a:prstGeom>
        </p:spPr>
      </p:pic>
      <p:sp>
        <p:nvSpPr>
          <p:cNvPr id="7" name="TextBox 6"/>
          <p:cNvSpPr txBox="1"/>
          <p:nvPr/>
        </p:nvSpPr>
        <p:spPr>
          <a:xfrm>
            <a:off x="5556738" y="1969477"/>
            <a:ext cx="2164247" cy="307777"/>
          </a:xfrm>
          <a:prstGeom prst="rect">
            <a:avLst/>
          </a:prstGeom>
          <a:noFill/>
        </p:spPr>
        <p:txBody>
          <a:bodyPr wrap="none" rtlCol="0">
            <a:spAutoFit/>
          </a:bodyPr>
          <a:lstStyle/>
          <a:p>
            <a:r>
              <a:rPr lang="en-GB" sz="1400" dirty="0" smtClean="0">
                <a:solidFill>
                  <a:srgbClr val="016357"/>
                </a:solidFill>
              </a:rPr>
              <a:t>2020 GHG target – 20 %</a:t>
            </a:r>
            <a:endParaRPr lang="en-GB" sz="1400" dirty="0">
              <a:solidFill>
                <a:srgbClr val="016357"/>
              </a:solidFill>
            </a:endParaRPr>
          </a:p>
        </p:txBody>
      </p:sp>
      <p:sp>
        <p:nvSpPr>
          <p:cNvPr id="8" name="TextBox 7"/>
          <p:cNvSpPr txBox="1"/>
          <p:nvPr/>
        </p:nvSpPr>
        <p:spPr>
          <a:xfrm>
            <a:off x="6452716" y="3111890"/>
            <a:ext cx="2164247" cy="307777"/>
          </a:xfrm>
          <a:prstGeom prst="rect">
            <a:avLst/>
          </a:prstGeom>
          <a:noFill/>
        </p:spPr>
        <p:txBody>
          <a:bodyPr wrap="none" rtlCol="0">
            <a:spAutoFit/>
          </a:bodyPr>
          <a:lstStyle/>
          <a:p>
            <a:r>
              <a:rPr lang="en-GB" sz="1400" dirty="0" smtClean="0">
                <a:solidFill>
                  <a:srgbClr val="016357"/>
                </a:solidFill>
              </a:rPr>
              <a:t>2030 GHG target – 40 %</a:t>
            </a:r>
            <a:endParaRPr lang="en-GB" sz="1400" dirty="0">
              <a:solidFill>
                <a:srgbClr val="016357"/>
              </a:solidFill>
            </a:endParaRPr>
          </a:p>
        </p:txBody>
      </p:sp>
      <p:sp>
        <p:nvSpPr>
          <p:cNvPr id="10" name="TextBox 9"/>
          <p:cNvSpPr txBox="1"/>
          <p:nvPr/>
        </p:nvSpPr>
        <p:spPr>
          <a:xfrm>
            <a:off x="9757016" y="4108351"/>
            <a:ext cx="2016899" cy="307777"/>
          </a:xfrm>
          <a:prstGeom prst="rect">
            <a:avLst/>
          </a:prstGeom>
          <a:noFill/>
        </p:spPr>
        <p:txBody>
          <a:bodyPr wrap="none" rtlCol="0">
            <a:spAutoFit/>
          </a:bodyPr>
          <a:lstStyle/>
          <a:p>
            <a:r>
              <a:rPr lang="en-GB" sz="1400" dirty="0" smtClean="0">
                <a:solidFill>
                  <a:schemeClr val="bg1">
                    <a:lumMod val="50000"/>
                  </a:schemeClr>
                </a:solidFill>
              </a:rPr>
              <a:t>2050 GHG goal – 80 %</a:t>
            </a:r>
            <a:endParaRPr lang="en-GB" sz="1400" dirty="0">
              <a:solidFill>
                <a:schemeClr val="bg1">
                  <a:lumMod val="50000"/>
                </a:schemeClr>
              </a:solidFill>
            </a:endParaRPr>
          </a:p>
        </p:txBody>
      </p:sp>
      <p:sp>
        <p:nvSpPr>
          <p:cNvPr id="12" name="TextBox 11"/>
          <p:cNvSpPr txBox="1"/>
          <p:nvPr/>
        </p:nvSpPr>
        <p:spPr>
          <a:xfrm>
            <a:off x="9757016" y="4763168"/>
            <a:ext cx="2016899" cy="307777"/>
          </a:xfrm>
          <a:prstGeom prst="rect">
            <a:avLst/>
          </a:prstGeom>
          <a:noFill/>
        </p:spPr>
        <p:txBody>
          <a:bodyPr wrap="none" rtlCol="0">
            <a:spAutoFit/>
          </a:bodyPr>
          <a:lstStyle/>
          <a:p>
            <a:r>
              <a:rPr lang="en-GB" sz="1400" dirty="0" smtClean="0">
                <a:solidFill>
                  <a:schemeClr val="bg1">
                    <a:lumMod val="65000"/>
                  </a:schemeClr>
                </a:solidFill>
              </a:rPr>
              <a:t>2050 GHG goal – 95 %</a:t>
            </a:r>
            <a:endParaRPr lang="en-GB" sz="1400" dirty="0">
              <a:solidFill>
                <a:schemeClr val="bg1">
                  <a:lumMod val="65000"/>
                </a:schemeClr>
              </a:solidFill>
            </a:endParaRPr>
          </a:p>
        </p:txBody>
      </p:sp>
      <p:sp>
        <p:nvSpPr>
          <p:cNvPr id="13" name="4-Point Star 12"/>
          <p:cNvSpPr/>
          <p:nvPr/>
        </p:nvSpPr>
        <p:spPr>
          <a:xfrm>
            <a:off x="10122526" y="4385334"/>
            <a:ext cx="253586" cy="245742"/>
          </a:xfrm>
          <a:prstGeom prst="star4">
            <a:avLst>
              <a:gd name="adj" fmla="val 329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4-Point Star 13"/>
          <p:cNvSpPr/>
          <p:nvPr/>
        </p:nvSpPr>
        <p:spPr>
          <a:xfrm>
            <a:off x="10122526" y="5027352"/>
            <a:ext cx="253586" cy="245742"/>
          </a:xfrm>
          <a:prstGeom prst="star4">
            <a:avLst>
              <a:gd name="adj" fmla="val 329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4-Point Star 14"/>
          <p:cNvSpPr/>
          <p:nvPr/>
        </p:nvSpPr>
        <p:spPr>
          <a:xfrm>
            <a:off x="7245881" y="3419667"/>
            <a:ext cx="253586" cy="245742"/>
          </a:xfrm>
          <a:prstGeom prst="star4">
            <a:avLst>
              <a:gd name="adj" fmla="val 32945"/>
            </a:avLst>
          </a:prstGeom>
          <a:solidFill>
            <a:srgbClr val="017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4-Point Star 15"/>
          <p:cNvSpPr/>
          <p:nvPr/>
        </p:nvSpPr>
        <p:spPr>
          <a:xfrm>
            <a:off x="5730255" y="2277254"/>
            <a:ext cx="253586" cy="245742"/>
          </a:xfrm>
          <a:prstGeom prst="star4">
            <a:avLst>
              <a:gd name="adj" fmla="val 32945"/>
            </a:avLst>
          </a:prstGeom>
          <a:solidFill>
            <a:srgbClr val="017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62582" y="4797515"/>
            <a:ext cx="2087623" cy="369332"/>
          </a:xfrm>
          <a:prstGeom prst="rect">
            <a:avLst/>
          </a:prstGeom>
          <a:noFill/>
        </p:spPr>
        <p:txBody>
          <a:bodyPr wrap="none" rtlCol="0">
            <a:spAutoFit/>
          </a:bodyPr>
          <a:lstStyle/>
          <a:p>
            <a:r>
              <a:rPr lang="en-GB" dirty="0" smtClean="0">
                <a:solidFill>
                  <a:schemeClr val="tx2">
                    <a:lumMod val="40000"/>
                    <a:lumOff val="60000"/>
                  </a:schemeClr>
                </a:solidFill>
              </a:rPr>
              <a:t>Agriculture sector</a:t>
            </a:r>
            <a:endParaRPr lang="en-GB" dirty="0">
              <a:solidFill>
                <a:schemeClr val="tx2">
                  <a:lumMod val="40000"/>
                  <a:lumOff val="60000"/>
                </a:schemeClr>
              </a:solidFill>
            </a:endParaRPr>
          </a:p>
        </p:txBody>
      </p:sp>
    </p:spTree>
    <p:extLst>
      <p:ext uri="{BB962C8B-B14F-4D97-AF65-F5344CB8AC3E}">
        <p14:creationId xmlns:p14="http://schemas.microsoft.com/office/powerpoint/2010/main" val="210493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7872" y="26126"/>
            <a:ext cx="9594659" cy="766354"/>
          </a:xfrm>
        </p:spPr>
        <p:txBody>
          <a:bodyPr anchor="ctr"/>
          <a:lstStyle/>
          <a:p>
            <a:r>
              <a:rPr lang="de-DE" sz="2400" dirty="0" smtClean="0">
                <a:latin typeface="+mj-lt"/>
              </a:rPr>
              <a:t>Europe is getting warmer</a:t>
            </a:r>
            <a:endParaRPr lang="en-GB" sz="2400" dirty="0">
              <a:latin typeface="+mj-lt"/>
            </a:endParaRPr>
          </a:p>
        </p:txBody>
      </p:sp>
      <p:sp>
        <p:nvSpPr>
          <p:cNvPr id="4" name="Rectangle 3"/>
          <p:cNvSpPr/>
          <p:nvPr/>
        </p:nvSpPr>
        <p:spPr>
          <a:xfrm>
            <a:off x="8837378" y="5751612"/>
            <a:ext cx="5002057" cy="276999"/>
          </a:xfrm>
          <a:prstGeom prst="rect">
            <a:avLst/>
          </a:prstGeom>
        </p:spPr>
        <p:txBody>
          <a:bodyPr wrap="square">
            <a:spAutoFit/>
          </a:bodyPr>
          <a:lstStyle/>
          <a:p>
            <a:pPr defTabSz="449263" fontAlgn="base">
              <a:spcBef>
                <a:spcPts val="600"/>
              </a:spcBef>
              <a:buClr>
                <a:srgbClr val="000000"/>
              </a:buClr>
              <a:buSzPct val="125000"/>
            </a:pPr>
            <a:r>
              <a:rPr lang="de-DE" sz="1200" dirty="0">
                <a:solidFill>
                  <a:srgbClr val="016357"/>
                </a:solidFill>
              </a:rPr>
              <a:t>Source: EURO-CORDEX (Jacob et al., 2014)</a:t>
            </a:r>
          </a:p>
        </p:txBody>
      </p:sp>
      <p:sp>
        <p:nvSpPr>
          <p:cNvPr id="5" name="Rectangle 4"/>
          <p:cNvSpPr/>
          <p:nvPr/>
        </p:nvSpPr>
        <p:spPr>
          <a:xfrm>
            <a:off x="5467014" y="1061683"/>
            <a:ext cx="8891034" cy="1708160"/>
          </a:xfrm>
          <a:prstGeom prst="rect">
            <a:avLst/>
          </a:prstGeom>
        </p:spPr>
        <p:txBody>
          <a:bodyPr wrap="square">
            <a:spAutoFit/>
          </a:bodyPr>
          <a:lstStyle/>
          <a:p>
            <a:pPr algn="ctr" defTabSz="449263" fontAlgn="base">
              <a:spcBef>
                <a:spcPts val="600"/>
              </a:spcBef>
              <a:buClr>
                <a:srgbClr val="000000"/>
              </a:buClr>
              <a:buSzPct val="125000"/>
            </a:pPr>
            <a:r>
              <a:rPr lang="en-GB" b="1" dirty="0" smtClean="0">
                <a:solidFill>
                  <a:srgbClr val="016357"/>
                </a:solidFill>
              </a:rPr>
              <a:t>Annual, summer and winter </a:t>
            </a:r>
          </a:p>
          <a:p>
            <a:pPr algn="ctr" defTabSz="449263" fontAlgn="base">
              <a:spcBef>
                <a:spcPts val="600"/>
              </a:spcBef>
              <a:buClr>
                <a:srgbClr val="000000"/>
              </a:buClr>
              <a:buSzPct val="125000"/>
            </a:pPr>
            <a:r>
              <a:rPr lang="en-GB" b="1" dirty="0" smtClean="0">
                <a:solidFill>
                  <a:srgbClr val="016357"/>
                </a:solidFill>
              </a:rPr>
              <a:t>temperature change</a:t>
            </a:r>
          </a:p>
          <a:p>
            <a:pPr algn="ctr" defTabSz="449263" fontAlgn="base">
              <a:spcBef>
                <a:spcPts val="600"/>
              </a:spcBef>
              <a:buClr>
                <a:srgbClr val="000000"/>
              </a:buClr>
              <a:buSzPct val="125000"/>
            </a:pPr>
            <a:r>
              <a:rPr lang="en-GB" dirty="0">
                <a:solidFill>
                  <a:srgbClr val="016357"/>
                </a:solidFill>
              </a:rPr>
              <a:t/>
            </a:r>
            <a:br>
              <a:rPr lang="en-GB" dirty="0">
                <a:solidFill>
                  <a:srgbClr val="016357"/>
                </a:solidFill>
              </a:rPr>
            </a:br>
            <a:r>
              <a:rPr lang="en-GB" dirty="0">
                <a:solidFill>
                  <a:srgbClr val="016357"/>
                </a:solidFill>
              </a:rPr>
              <a:t>(projected change </a:t>
            </a:r>
            <a:endParaRPr lang="en-GB" dirty="0" smtClean="0">
              <a:solidFill>
                <a:srgbClr val="016357"/>
              </a:solidFill>
            </a:endParaRPr>
          </a:p>
          <a:p>
            <a:pPr algn="ctr" defTabSz="449263" fontAlgn="base">
              <a:spcBef>
                <a:spcPts val="600"/>
              </a:spcBef>
              <a:buClr>
                <a:srgbClr val="000000"/>
              </a:buClr>
              <a:buSzPct val="125000"/>
            </a:pPr>
            <a:r>
              <a:rPr lang="en-GB" dirty="0" smtClean="0">
                <a:solidFill>
                  <a:srgbClr val="016357"/>
                </a:solidFill>
              </a:rPr>
              <a:t>for </a:t>
            </a:r>
            <a:r>
              <a:rPr lang="en-GB" dirty="0">
                <a:solidFill>
                  <a:srgbClr val="016357"/>
                </a:solidFill>
              </a:rPr>
              <a:t>2080s, </a:t>
            </a:r>
            <a:r>
              <a:rPr lang="en-GB" dirty="0" smtClean="0">
                <a:solidFill>
                  <a:srgbClr val="016357"/>
                </a:solidFill>
              </a:rPr>
              <a:t>two scenarios)</a:t>
            </a:r>
            <a:endParaRPr lang="de-DE" dirty="0">
              <a:solidFill>
                <a:srgbClr val="016357"/>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71" y="859519"/>
            <a:ext cx="7990267" cy="5867852"/>
          </a:xfrm>
          <a:prstGeom prst="rect">
            <a:avLst/>
          </a:prstGeom>
        </p:spPr>
      </p:pic>
    </p:spTree>
    <p:extLst>
      <p:ext uri="{BB962C8B-B14F-4D97-AF65-F5344CB8AC3E}">
        <p14:creationId xmlns:p14="http://schemas.microsoft.com/office/powerpoint/2010/main" val="3906477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7872" y="26126"/>
            <a:ext cx="9594659" cy="766354"/>
          </a:xfrm>
        </p:spPr>
        <p:txBody>
          <a:bodyPr anchor="ctr"/>
          <a:lstStyle/>
          <a:p>
            <a:r>
              <a:rPr lang="de-DE" sz="2400" dirty="0">
                <a:latin typeface="+mj-lt"/>
              </a:rPr>
              <a:t>Differences between wet and dry regions will further increase</a:t>
            </a:r>
            <a:endParaRPr lang="en-GB" sz="2400" dirty="0">
              <a:latin typeface="+mj-lt"/>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9086" b="6251"/>
          <a:stretch/>
        </p:blipFill>
        <p:spPr>
          <a:xfrm>
            <a:off x="1648607" y="1606974"/>
            <a:ext cx="8672376" cy="4653748"/>
          </a:xfrm>
          <a:prstGeom prst="rect">
            <a:avLst/>
          </a:prstGeom>
        </p:spPr>
      </p:pic>
      <p:sp>
        <p:nvSpPr>
          <p:cNvPr id="4" name="Rectangle 3"/>
          <p:cNvSpPr/>
          <p:nvPr/>
        </p:nvSpPr>
        <p:spPr>
          <a:xfrm>
            <a:off x="1553957" y="6347241"/>
            <a:ext cx="5002057" cy="276999"/>
          </a:xfrm>
          <a:prstGeom prst="rect">
            <a:avLst/>
          </a:prstGeom>
        </p:spPr>
        <p:txBody>
          <a:bodyPr wrap="square">
            <a:spAutoFit/>
          </a:bodyPr>
          <a:lstStyle/>
          <a:p>
            <a:pPr defTabSz="449263" fontAlgn="base">
              <a:spcBef>
                <a:spcPts val="600"/>
              </a:spcBef>
              <a:buClr>
                <a:srgbClr val="000000"/>
              </a:buClr>
              <a:buSzPct val="125000"/>
            </a:pPr>
            <a:r>
              <a:rPr lang="de-DE" sz="1200" dirty="0">
                <a:solidFill>
                  <a:srgbClr val="016357"/>
                </a:solidFill>
              </a:rPr>
              <a:t>Source: EURO-CORDEX (Jacob et al., 2014)</a:t>
            </a:r>
          </a:p>
        </p:txBody>
      </p:sp>
      <p:sp>
        <p:nvSpPr>
          <p:cNvPr id="5" name="Rectangle 4"/>
          <p:cNvSpPr/>
          <p:nvPr/>
        </p:nvSpPr>
        <p:spPr>
          <a:xfrm>
            <a:off x="3074543" y="874126"/>
            <a:ext cx="5732979" cy="646331"/>
          </a:xfrm>
          <a:prstGeom prst="rect">
            <a:avLst/>
          </a:prstGeom>
        </p:spPr>
        <p:txBody>
          <a:bodyPr wrap="square">
            <a:spAutoFit/>
          </a:bodyPr>
          <a:lstStyle/>
          <a:p>
            <a:pPr algn="ctr" defTabSz="449263" fontAlgn="base">
              <a:spcBef>
                <a:spcPts val="600"/>
              </a:spcBef>
              <a:buClr>
                <a:srgbClr val="000000"/>
              </a:buClr>
              <a:buSzPct val="125000"/>
            </a:pPr>
            <a:r>
              <a:rPr lang="en-GB" b="1" dirty="0">
                <a:solidFill>
                  <a:srgbClr val="016357"/>
                </a:solidFill>
              </a:rPr>
              <a:t>Annual and summer precipitation</a:t>
            </a:r>
            <a:r>
              <a:rPr lang="en-GB" dirty="0">
                <a:solidFill>
                  <a:srgbClr val="016357"/>
                </a:solidFill>
              </a:rPr>
              <a:t> </a:t>
            </a:r>
            <a:br>
              <a:rPr lang="en-GB" dirty="0">
                <a:solidFill>
                  <a:srgbClr val="016357"/>
                </a:solidFill>
              </a:rPr>
            </a:br>
            <a:r>
              <a:rPr lang="en-GB" dirty="0">
                <a:solidFill>
                  <a:srgbClr val="016357"/>
                </a:solidFill>
              </a:rPr>
              <a:t>(projected change for 2080s, RCP8.5)</a:t>
            </a:r>
            <a:endParaRPr lang="de-DE" dirty="0">
              <a:solidFill>
                <a:srgbClr val="016357"/>
              </a:solidFill>
            </a:endParaRPr>
          </a:p>
        </p:txBody>
      </p:sp>
    </p:spTree>
    <p:extLst>
      <p:ext uri="{BB962C8B-B14F-4D97-AF65-F5344CB8AC3E}">
        <p14:creationId xmlns:p14="http://schemas.microsoft.com/office/powerpoint/2010/main" val="1136105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3995" y="-7126"/>
            <a:ext cx="9277350" cy="754912"/>
          </a:xfrm>
        </p:spPr>
        <p:txBody>
          <a:bodyPr anchor="ctr"/>
          <a:lstStyle/>
          <a:p>
            <a:r>
              <a:rPr lang="en-GB" sz="2400" dirty="0">
                <a:latin typeface="+mj-lt"/>
              </a:rPr>
              <a:t>Meteorological droughts are increasing in southern Europe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51009" b="32837"/>
          <a:stretch/>
        </p:blipFill>
        <p:spPr>
          <a:xfrm>
            <a:off x="758156" y="1639009"/>
            <a:ext cx="4197907" cy="3571230"/>
          </a:xfrm>
          <a:prstGeom prst="rect">
            <a:avLst/>
          </a:prstGeom>
        </p:spPr>
      </p:pic>
      <p:pic>
        <p:nvPicPr>
          <p:cNvPr id="4" name="Picture 3"/>
          <p:cNvPicPr>
            <a:picLocks noChangeAspect="1"/>
          </p:cNvPicPr>
          <p:nvPr/>
        </p:nvPicPr>
        <p:blipFill rotWithShape="1">
          <a:blip r:embed="rId4"/>
          <a:srcRect r="74187" b="4700"/>
          <a:stretch/>
        </p:blipFill>
        <p:spPr>
          <a:xfrm>
            <a:off x="2029608" y="5318357"/>
            <a:ext cx="1574170" cy="1263513"/>
          </a:xfrm>
          <a:prstGeom prst="rect">
            <a:avLst/>
          </a:prstGeom>
        </p:spPr>
      </p:pic>
      <p:sp>
        <p:nvSpPr>
          <p:cNvPr id="12" name="Rectangle 11"/>
          <p:cNvSpPr/>
          <p:nvPr/>
        </p:nvSpPr>
        <p:spPr>
          <a:xfrm>
            <a:off x="782206" y="896922"/>
            <a:ext cx="4068974" cy="646331"/>
          </a:xfrm>
          <a:prstGeom prst="rect">
            <a:avLst/>
          </a:prstGeom>
        </p:spPr>
        <p:txBody>
          <a:bodyPr wrap="square">
            <a:spAutoFit/>
          </a:bodyPr>
          <a:lstStyle/>
          <a:p>
            <a:pPr algn="ctr" defTabSz="449263" fontAlgn="base">
              <a:spcBef>
                <a:spcPts val="600"/>
              </a:spcBef>
              <a:buClr>
                <a:srgbClr val="000000"/>
              </a:buClr>
              <a:buSzPct val="125000"/>
            </a:pPr>
            <a:r>
              <a:rPr lang="de-DE" b="1" dirty="0">
                <a:solidFill>
                  <a:srgbClr val="016357"/>
                </a:solidFill>
              </a:rPr>
              <a:t>Drought frequency </a:t>
            </a:r>
            <a:br>
              <a:rPr lang="de-DE" b="1" dirty="0">
                <a:solidFill>
                  <a:srgbClr val="016357"/>
                </a:solidFill>
              </a:rPr>
            </a:br>
            <a:r>
              <a:rPr lang="de-DE" dirty="0">
                <a:solidFill>
                  <a:srgbClr val="016357"/>
                </a:solidFill>
              </a:rPr>
              <a:t>(trend for 1950–2012)</a:t>
            </a:r>
          </a:p>
        </p:txBody>
      </p:sp>
      <p:sp>
        <p:nvSpPr>
          <p:cNvPr id="17" name="Rectangle 16"/>
          <p:cNvSpPr/>
          <p:nvPr/>
        </p:nvSpPr>
        <p:spPr>
          <a:xfrm>
            <a:off x="782207" y="5318357"/>
            <a:ext cx="997185" cy="461665"/>
          </a:xfrm>
          <a:prstGeom prst="rect">
            <a:avLst/>
          </a:prstGeom>
        </p:spPr>
        <p:txBody>
          <a:bodyPr wrap="square">
            <a:spAutoFit/>
          </a:bodyPr>
          <a:lstStyle/>
          <a:p>
            <a:pPr defTabSz="449263" fontAlgn="base">
              <a:spcBef>
                <a:spcPts val="600"/>
              </a:spcBef>
              <a:buClr>
                <a:srgbClr val="000000"/>
              </a:buClr>
              <a:buSzPct val="125000"/>
            </a:pPr>
            <a:r>
              <a:rPr lang="de-DE" sz="1200" dirty="0">
                <a:solidFill>
                  <a:srgbClr val="016357"/>
                </a:solidFill>
              </a:rPr>
              <a:t>Source: </a:t>
            </a:r>
            <a:br>
              <a:rPr lang="de-DE" sz="1200" dirty="0">
                <a:solidFill>
                  <a:srgbClr val="016357"/>
                </a:solidFill>
              </a:rPr>
            </a:br>
            <a:r>
              <a:rPr lang="de-DE" sz="1200" dirty="0">
                <a:solidFill>
                  <a:srgbClr val="016357"/>
                </a:solidFill>
              </a:rPr>
              <a:t>JRC (2016)</a:t>
            </a:r>
          </a:p>
        </p:txBody>
      </p:sp>
      <p:sp>
        <p:nvSpPr>
          <p:cNvPr id="15" name="Rectangle 14"/>
          <p:cNvSpPr/>
          <p:nvPr/>
        </p:nvSpPr>
        <p:spPr>
          <a:xfrm>
            <a:off x="6393014" y="896921"/>
            <a:ext cx="4246660" cy="646331"/>
          </a:xfrm>
          <a:prstGeom prst="rect">
            <a:avLst/>
          </a:prstGeom>
        </p:spPr>
        <p:txBody>
          <a:bodyPr wrap="square">
            <a:spAutoFit/>
          </a:bodyPr>
          <a:lstStyle/>
          <a:p>
            <a:pPr algn="ctr" defTabSz="449263" fontAlgn="base">
              <a:spcBef>
                <a:spcPts val="600"/>
              </a:spcBef>
              <a:buClr>
                <a:srgbClr val="000000"/>
              </a:buClr>
              <a:buSzPct val="125000"/>
            </a:pPr>
            <a:r>
              <a:rPr lang="de-DE" b="1" dirty="0">
                <a:solidFill>
                  <a:srgbClr val="016357"/>
                </a:solidFill>
              </a:rPr>
              <a:t>Drought frequency</a:t>
            </a:r>
            <a:br>
              <a:rPr lang="de-DE" b="1" dirty="0">
                <a:solidFill>
                  <a:srgbClr val="016357"/>
                </a:solidFill>
              </a:rPr>
            </a:br>
            <a:r>
              <a:rPr lang="de-DE" dirty="0">
                <a:solidFill>
                  <a:srgbClr val="016357"/>
                </a:solidFill>
              </a:rPr>
              <a:t>(projected change for 2071–2100)</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0743" t="43065" b="15862"/>
          <a:stretch/>
        </p:blipFill>
        <p:spPr>
          <a:xfrm>
            <a:off x="6393014" y="1597573"/>
            <a:ext cx="4246660" cy="361266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86130" r="33152"/>
          <a:stretch/>
        </p:blipFill>
        <p:spPr>
          <a:xfrm>
            <a:off x="6393015" y="5304428"/>
            <a:ext cx="4493507" cy="951186"/>
          </a:xfrm>
          <a:prstGeom prst="rect">
            <a:avLst/>
          </a:prstGeom>
        </p:spPr>
      </p:pic>
      <p:sp>
        <p:nvSpPr>
          <p:cNvPr id="11" name="Rectangle 10"/>
          <p:cNvSpPr/>
          <p:nvPr/>
        </p:nvSpPr>
        <p:spPr>
          <a:xfrm>
            <a:off x="6393015" y="6404749"/>
            <a:ext cx="2144111" cy="276999"/>
          </a:xfrm>
          <a:prstGeom prst="rect">
            <a:avLst/>
          </a:prstGeom>
        </p:spPr>
        <p:txBody>
          <a:bodyPr wrap="square">
            <a:spAutoFit/>
          </a:bodyPr>
          <a:lstStyle/>
          <a:p>
            <a:pPr defTabSz="449263" fontAlgn="base">
              <a:spcBef>
                <a:spcPts val="600"/>
              </a:spcBef>
              <a:buClr>
                <a:srgbClr val="000000"/>
              </a:buClr>
              <a:buSzPct val="125000"/>
            </a:pPr>
            <a:r>
              <a:rPr lang="de-DE" sz="1200" dirty="0">
                <a:solidFill>
                  <a:srgbClr val="016357"/>
                </a:solidFill>
              </a:rPr>
              <a:t>Source: Stagge et al. (2015)</a:t>
            </a:r>
          </a:p>
        </p:txBody>
      </p:sp>
    </p:spTree>
    <p:extLst>
      <p:ext uri="{BB962C8B-B14F-4D97-AF65-F5344CB8AC3E}">
        <p14:creationId xmlns:p14="http://schemas.microsoft.com/office/powerpoint/2010/main" val="4126526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0352" y="0"/>
            <a:ext cx="9277350" cy="754912"/>
          </a:xfrm>
        </p:spPr>
        <p:txBody>
          <a:bodyPr anchor="ctr"/>
          <a:lstStyle/>
          <a:p>
            <a:r>
              <a:rPr lang="en-GB" sz="2200" dirty="0">
                <a:latin typeface="+mj-lt"/>
              </a:rPr>
              <a:t>Climate change impacts on agriculture differ across Europe – </a:t>
            </a:r>
            <a:br>
              <a:rPr lang="en-GB" sz="2200" dirty="0">
                <a:latin typeface="+mj-lt"/>
              </a:rPr>
            </a:br>
            <a:r>
              <a:rPr lang="en-GB" sz="2200" dirty="0">
                <a:latin typeface="+mj-lt"/>
              </a:rPr>
              <a:t>Southern Europe is most negatively affected</a:t>
            </a:r>
          </a:p>
        </p:txBody>
      </p:sp>
      <p:sp>
        <p:nvSpPr>
          <p:cNvPr id="8" name="Rectangle 7"/>
          <p:cNvSpPr/>
          <p:nvPr/>
        </p:nvSpPr>
        <p:spPr>
          <a:xfrm>
            <a:off x="4655895" y="6351813"/>
            <a:ext cx="4393428" cy="276999"/>
          </a:xfrm>
          <a:prstGeom prst="rect">
            <a:avLst/>
          </a:prstGeom>
        </p:spPr>
        <p:txBody>
          <a:bodyPr wrap="square">
            <a:spAutoFit/>
          </a:bodyPr>
          <a:lstStyle/>
          <a:p>
            <a:pPr algn="ctr" defTabSz="449263" fontAlgn="base">
              <a:spcBef>
                <a:spcPts val="600"/>
              </a:spcBef>
              <a:buClr>
                <a:srgbClr val="000000"/>
              </a:buClr>
              <a:buSzPct val="125000"/>
            </a:pPr>
            <a:r>
              <a:rPr lang="de-DE" sz="1200" dirty="0">
                <a:solidFill>
                  <a:srgbClr val="016357"/>
                </a:solidFill>
              </a:rPr>
              <a:t>Source: Iglesias et al. (2012), Ciscar et al. (2011)</a:t>
            </a:r>
          </a:p>
        </p:txBody>
      </p:sp>
      <p:pic>
        <p:nvPicPr>
          <p:cNvPr id="9" name="Picture 6" descr="http://www.eea.europa.eu/data-and-maps/figures/projected-changes-in-water-limited/agri06_waterlimited_crop_yield_changes.eps/CC-vulnerability_Map_4-5_AGRI06.eps.75dpi.gif/at_download/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489"/>
          <a:stretch/>
        </p:blipFill>
        <p:spPr bwMode="auto">
          <a:xfrm>
            <a:off x="1230470" y="1567580"/>
            <a:ext cx="5622139" cy="479111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676720" y="834638"/>
            <a:ext cx="8086711" cy="646331"/>
          </a:xfrm>
          <a:prstGeom prst="rect">
            <a:avLst/>
          </a:prstGeom>
        </p:spPr>
        <p:txBody>
          <a:bodyPr wrap="square">
            <a:spAutoFit/>
          </a:bodyPr>
          <a:lstStyle/>
          <a:p>
            <a:pPr algn="ctr" defTabSz="449263" fontAlgn="base">
              <a:spcBef>
                <a:spcPts val="600"/>
              </a:spcBef>
              <a:buClr>
                <a:srgbClr val="000000"/>
              </a:buClr>
              <a:buSzPct val="125000"/>
            </a:pPr>
            <a:r>
              <a:rPr lang="de-DE" b="1" dirty="0" smtClean="0">
                <a:solidFill>
                  <a:srgbClr val="016357"/>
                </a:solidFill>
              </a:rPr>
              <a:t>Projected changes in water limited crop yield (three </a:t>
            </a:r>
            <a:r>
              <a:rPr lang="de-DE" b="1" dirty="0">
                <a:solidFill>
                  <a:srgbClr val="016357"/>
                </a:solidFill>
              </a:rPr>
              <a:t>staple crops </a:t>
            </a:r>
            <a:r>
              <a:rPr lang="de-DE" b="1" dirty="0" smtClean="0">
                <a:solidFill>
                  <a:srgbClr val="016357"/>
                </a:solidFill>
              </a:rPr>
              <a:t>)</a:t>
            </a:r>
            <a:r>
              <a:rPr lang="de-DE" b="1" dirty="0">
                <a:solidFill>
                  <a:srgbClr val="016357"/>
                </a:solidFill>
              </a:rPr>
              <a:t/>
            </a:r>
            <a:br>
              <a:rPr lang="de-DE" b="1" dirty="0">
                <a:solidFill>
                  <a:srgbClr val="016357"/>
                </a:solidFill>
              </a:rPr>
            </a:br>
            <a:r>
              <a:rPr lang="de-DE" dirty="0">
                <a:solidFill>
                  <a:srgbClr val="016357"/>
                </a:solidFill>
              </a:rPr>
              <a:t>(projected change for 2050, A1B)</a:t>
            </a:r>
          </a:p>
        </p:txBody>
      </p:sp>
      <p:pic>
        <p:nvPicPr>
          <p:cNvPr id="15" name="Picture 6" descr="http://www.eea.europa.eu/data-and-maps/figures/projected-changes-in-water-limited/agri06_waterlimited_crop_yield_changes.eps/CC-vulnerability_Map_4-5_AGRI06.eps.75dpi.gif/at_download/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723" b="37886"/>
          <a:stretch/>
        </p:blipFill>
        <p:spPr bwMode="auto">
          <a:xfrm>
            <a:off x="7118287" y="1963240"/>
            <a:ext cx="2469415" cy="401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59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0"/>
            <a:ext cx="11049000" cy="765544"/>
          </a:xfrm>
        </p:spPr>
        <p:txBody>
          <a:bodyPr anchor="ctr"/>
          <a:lstStyle/>
          <a:p>
            <a:r>
              <a:rPr lang="en-GB" sz="2400" dirty="0"/>
              <a:t>Climate change causes significant economic risks for agriculture</a:t>
            </a:r>
          </a:p>
        </p:txBody>
      </p:sp>
      <p:sp>
        <p:nvSpPr>
          <p:cNvPr id="8" name="Rectangle 7"/>
          <p:cNvSpPr/>
          <p:nvPr/>
        </p:nvSpPr>
        <p:spPr>
          <a:xfrm>
            <a:off x="930840" y="865326"/>
            <a:ext cx="9187322" cy="646331"/>
          </a:xfrm>
          <a:prstGeom prst="rect">
            <a:avLst/>
          </a:prstGeom>
        </p:spPr>
        <p:txBody>
          <a:bodyPr wrap="square">
            <a:spAutoFit/>
          </a:bodyPr>
          <a:lstStyle/>
          <a:p>
            <a:pPr algn="ctr" defTabSz="449263" fontAlgn="base">
              <a:spcBef>
                <a:spcPts val="600"/>
              </a:spcBef>
              <a:buClr>
                <a:srgbClr val="000000"/>
              </a:buClr>
              <a:buSzPct val="125000"/>
            </a:pPr>
            <a:r>
              <a:rPr lang="en-GB" b="1" dirty="0">
                <a:solidFill>
                  <a:srgbClr val="016357"/>
                </a:solidFill>
              </a:rPr>
              <a:t>Projected change in farmland value in Europe </a:t>
            </a:r>
            <a:br>
              <a:rPr lang="en-GB" b="1" dirty="0">
                <a:solidFill>
                  <a:srgbClr val="016357"/>
                </a:solidFill>
              </a:rPr>
            </a:br>
            <a:r>
              <a:rPr lang="en-GB" dirty="0">
                <a:solidFill>
                  <a:srgbClr val="016357"/>
                </a:solidFill>
              </a:rPr>
              <a:t>(EU-15, 2100 vs. current, SRES A2 scenario)</a:t>
            </a:r>
            <a:endParaRPr lang="de-DE" dirty="0">
              <a:solidFill>
                <a:srgbClr val="016357"/>
              </a:solidFill>
            </a:endParaRPr>
          </a:p>
        </p:txBody>
      </p:sp>
      <p:sp>
        <p:nvSpPr>
          <p:cNvPr id="11" name="Rectangle 10"/>
          <p:cNvSpPr/>
          <p:nvPr/>
        </p:nvSpPr>
        <p:spPr>
          <a:xfrm>
            <a:off x="1969966" y="6037738"/>
            <a:ext cx="6028863" cy="661720"/>
          </a:xfrm>
          <a:prstGeom prst="rect">
            <a:avLst/>
          </a:prstGeom>
        </p:spPr>
        <p:txBody>
          <a:bodyPr wrap="square">
            <a:spAutoFit/>
          </a:bodyPr>
          <a:lstStyle/>
          <a:p>
            <a:pPr marL="285750" indent="-285750" defTabSz="449263" fontAlgn="base">
              <a:spcBef>
                <a:spcPts val="600"/>
              </a:spcBef>
              <a:buClr>
                <a:srgbClr val="000000"/>
              </a:buClr>
              <a:buSzPct val="125000"/>
              <a:buFont typeface="Arial" panose="020B0604020202020204" pitchFamily="34" charset="0"/>
              <a:buChar char="•"/>
            </a:pPr>
            <a:r>
              <a:rPr lang="de-DE" sz="1600" dirty="0" smtClean="0">
                <a:solidFill>
                  <a:srgbClr val="016357"/>
                </a:solidFill>
              </a:rPr>
              <a:t>No adaptation</a:t>
            </a:r>
            <a:endParaRPr lang="de-DE" sz="1600" dirty="0">
              <a:solidFill>
                <a:srgbClr val="016357"/>
              </a:solidFill>
            </a:endParaRPr>
          </a:p>
          <a:p>
            <a:pPr marL="285750" indent="-285750" defTabSz="449263" fontAlgn="base">
              <a:spcBef>
                <a:spcPts val="600"/>
              </a:spcBef>
              <a:buClr>
                <a:srgbClr val="000000"/>
              </a:buClr>
              <a:buSzPct val="125000"/>
              <a:buFont typeface="Arial" panose="020B0604020202020204" pitchFamily="34" charset="0"/>
              <a:buChar char="•"/>
            </a:pPr>
            <a:r>
              <a:rPr lang="de-DE" sz="1600" dirty="0">
                <a:solidFill>
                  <a:srgbClr val="016357"/>
                </a:solidFill>
              </a:rPr>
              <a:t>No consideration of beneficial effects of CO</a:t>
            </a:r>
            <a:r>
              <a:rPr lang="de-DE" sz="1600" baseline="-25000" dirty="0">
                <a:solidFill>
                  <a:srgbClr val="016357"/>
                </a:solidFill>
              </a:rPr>
              <a:t>2</a:t>
            </a:r>
            <a:r>
              <a:rPr lang="de-DE" sz="1600" dirty="0">
                <a:solidFill>
                  <a:srgbClr val="016357"/>
                </a:solidFill>
              </a:rPr>
              <a:t> fertilisation</a:t>
            </a:r>
          </a:p>
        </p:txBody>
      </p:sp>
      <p:sp>
        <p:nvSpPr>
          <p:cNvPr id="12" name="Rectangle 11"/>
          <p:cNvSpPr/>
          <p:nvPr/>
        </p:nvSpPr>
        <p:spPr>
          <a:xfrm>
            <a:off x="8531649" y="5760739"/>
            <a:ext cx="1912885" cy="461665"/>
          </a:xfrm>
          <a:prstGeom prst="rect">
            <a:avLst/>
          </a:prstGeom>
        </p:spPr>
        <p:txBody>
          <a:bodyPr wrap="square">
            <a:spAutoFit/>
          </a:bodyPr>
          <a:lstStyle/>
          <a:p>
            <a:pPr defTabSz="449263" fontAlgn="base">
              <a:spcBef>
                <a:spcPts val="600"/>
              </a:spcBef>
              <a:buClr>
                <a:srgbClr val="000000"/>
              </a:buClr>
              <a:buSzPct val="125000"/>
            </a:pPr>
            <a:r>
              <a:rPr lang="de-DE" sz="1200" dirty="0">
                <a:solidFill>
                  <a:srgbClr val="016357"/>
                </a:solidFill>
              </a:rPr>
              <a:t>Source: </a:t>
            </a:r>
            <a:br>
              <a:rPr lang="de-DE" sz="1200" dirty="0">
                <a:solidFill>
                  <a:srgbClr val="016357"/>
                </a:solidFill>
              </a:rPr>
            </a:br>
            <a:r>
              <a:rPr lang="de-DE" sz="1200" dirty="0">
                <a:solidFill>
                  <a:srgbClr val="016357"/>
                </a:solidFill>
              </a:rPr>
              <a:t>Van Passel et al. (2016)</a:t>
            </a:r>
          </a:p>
        </p:txBody>
      </p:sp>
      <p:sp>
        <p:nvSpPr>
          <p:cNvPr id="9" name="Rectangle 8"/>
          <p:cNvSpPr/>
          <p:nvPr/>
        </p:nvSpPr>
        <p:spPr>
          <a:xfrm>
            <a:off x="-193970" y="1473113"/>
            <a:ext cx="4837387" cy="646331"/>
          </a:xfrm>
          <a:prstGeom prst="rect">
            <a:avLst/>
          </a:prstGeom>
        </p:spPr>
        <p:txBody>
          <a:bodyPr wrap="square">
            <a:spAutoFit/>
          </a:bodyPr>
          <a:lstStyle/>
          <a:p>
            <a:pPr algn="ctr" defTabSz="449263" fontAlgn="base">
              <a:spcBef>
                <a:spcPts val="600"/>
              </a:spcBef>
              <a:buClr>
                <a:srgbClr val="000000"/>
              </a:buClr>
              <a:buSzPct val="125000"/>
            </a:pPr>
            <a:r>
              <a:rPr lang="en-GB" b="1" dirty="0">
                <a:solidFill>
                  <a:srgbClr val="016357"/>
                </a:solidFill>
              </a:rPr>
              <a:t>Pessimistic climate projection </a:t>
            </a:r>
            <a:br>
              <a:rPr lang="en-GB" b="1" dirty="0">
                <a:solidFill>
                  <a:srgbClr val="016357"/>
                </a:solidFill>
              </a:rPr>
            </a:br>
            <a:endParaRPr lang="de-DE" dirty="0">
              <a:solidFill>
                <a:srgbClr val="016357"/>
              </a:solidFill>
            </a:endParaRPr>
          </a:p>
        </p:txBody>
      </p:sp>
      <p:sp>
        <p:nvSpPr>
          <p:cNvPr id="13" name="Rectangle 12"/>
          <p:cNvSpPr/>
          <p:nvPr/>
        </p:nvSpPr>
        <p:spPr>
          <a:xfrm>
            <a:off x="4779435" y="1511657"/>
            <a:ext cx="4812867" cy="646331"/>
          </a:xfrm>
          <a:prstGeom prst="rect">
            <a:avLst/>
          </a:prstGeom>
        </p:spPr>
        <p:txBody>
          <a:bodyPr wrap="square">
            <a:spAutoFit/>
          </a:bodyPr>
          <a:lstStyle/>
          <a:p>
            <a:pPr algn="ctr" defTabSz="449263" fontAlgn="base">
              <a:spcBef>
                <a:spcPts val="600"/>
              </a:spcBef>
              <a:buClr>
                <a:srgbClr val="000000"/>
              </a:buClr>
              <a:buSzPct val="125000"/>
            </a:pPr>
            <a:r>
              <a:rPr lang="en-GB" b="1" dirty="0">
                <a:solidFill>
                  <a:srgbClr val="016357"/>
                </a:solidFill>
              </a:rPr>
              <a:t>Optimistic climate projection </a:t>
            </a:r>
            <a:br>
              <a:rPr lang="en-GB" b="1" dirty="0">
                <a:solidFill>
                  <a:srgbClr val="016357"/>
                </a:solidFill>
              </a:rPr>
            </a:br>
            <a:endParaRPr lang="de-DE" dirty="0">
              <a:solidFill>
                <a:srgbClr val="016357"/>
              </a:solidFill>
            </a:endParaRPr>
          </a:p>
        </p:txBody>
      </p:sp>
      <p:sp>
        <p:nvSpPr>
          <p:cNvPr id="21" name="Rectangle 20"/>
          <p:cNvSpPr/>
          <p:nvPr/>
        </p:nvSpPr>
        <p:spPr>
          <a:xfrm>
            <a:off x="10118162" y="2074685"/>
            <a:ext cx="951733" cy="276999"/>
          </a:xfrm>
          <a:prstGeom prst="rect">
            <a:avLst/>
          </a:prstGeom>
        </p:spPr>
        <p:txBody>
          <a:bodyPr wrap="square">
            <a:spAutoFit/>
          </a:bodyPr>
          <a:lstStyle/>
          <a:p>
            <a:pPr defTabSz="449263" fontAlgn="base">
              <a:spcBef>
                <a:spcPts val="600"/>
              </a:spcBef>
              <a:buClr>
                <a:srgbClr val="000000"/>
              </a:buClr>
              <a:buSzPct val="125000"/>
            </a:pPr>
            <a:r>
              <a:rPr lang="de-DE" sz="1200" dirty="0">
                <a:solidFill>
                  <a:srgbClr val="016357"/>
                </a:solidFill>
              </a:rPr>
              <a:t>% change</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84904" b="74304"/>
          <a:stretch/>
        </p:blipFill>
        <p:spPr>
          <a:xfrm>
            <a:off x="10058024" y="2393129"/>
            <a:ext cx="1456221" cy="2080249"/>
          </a:xfrm>
          <a:prstGeom prst="rect">
            <a:avLst/>
          </a:prstGeom>
        </p:spPr>
      </p:pic>
      <p:grpSp>
        <p:nvGrpSpPr>
          <p:cNvPr id="7" name="Group 6"/>
          <p:cNvGrpSpPr/>
          <p:nvPr/>
        </p:nvGrpSpPr>
        <p:grpSpPr>
          <a:xfrm>
            <a:off x="5410078" y="2267539"/>
            <a:ext cx="4078013" cy="3410310"/>
            <a:chOff x="6970988" y="2274212"/>
            <a:chExt cx="4078013" cy="341031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988" y="2274212"/>
              <a:ext cx="4078013" cy="3410310"/>
            </a:xfrm>
            <a:prstGeom prst="rect">
              <a:avLst/>
            </a:prstGeom>
          </p:spPr>
        </p:pic>
        <p:sp>
          <p:nvSpPr>
            <p:cNvPr id="3" name="Rectangle 2"/>
            <p:cNvSpPr/>
            <p:nvPr/>
          </p:nvSpPr>
          <p:spPr>
            <a:xfrm>
              <a:off x="7004050" y="2274212"/>
              <a:ext cx="565150" cy="830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769706" y="2311762"/>
            <a:ext cx="4070439" cy="3448977"/>
            <a:chOff x="769706" y="2311762"/>
            <a:chExt cx="4070439" cy="344897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06" y="2344735"/>
              <a:ext cx="4070439" cy="3416004"/>
            </a:xfrm>
            <a:prstGeom prst="rect">
              <a:avLst/>
            </a:prstGeom>
          </p:spPr>
        </p:pic>
        <p:sp>
          <p:nvSpPr>
            <p:cNvPr id="15" name="Rectangle 14"/>
            <p:cNvSpPr/>
            <p:nvPr/>
          </p:nvSpPr>
          <p:spPr>
            <a:xfrm>
              <a:off x="769706" y="2311762"/>
              <a:ext cx="565150" cy="830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99763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a-DK" sz="3600" dirty="0" smtClean="0"/>
              <a:t>Adaptation measures</a:t>
            </a:r>
            <a:endParaRPr lang="en-GB" sz="3600" dirty="0"/>
          </a:p>
        </p:txBody>
      </p:sp>
      <p:sp>
        <p:nvSpPr>
          <p:cNvPr id="4" name="Rounded Rectangle 3"/>
          <p:cNvSpPr/>
          <p:nvPr/>
        </p:nvSpPr>
        <p:spPr>
          <a:xfrm>
            <a:off x="454143" y="2356926"/>
            <a:ext cx="3651824" cy="1879042"/>
          </a:xfrm>
          <a:prstGeom prst="roundRect">
            <a:avLst/>
          </a:prstGeom>
          <a:solidFill>
            <a:srgbClr val="016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Measures </a:t>
            </a:r>
            <a:r>
              <a:rPr lang="en-GB" sz="1400" b="1" dirty="0">
                <a:solidFill>
                  <a:schemeClr val="bg1"/>
                </a:solidFill>
              </a:rPr>
              <a:t>for </a:t>
            </a:r>
            <a:r>
              <a:rPr lang="en-GB" sz="1400" b="1" dirty="0" smtClean="0">
                <a:solidFill>
                  <a:schemeClr val="bg1"/>
                </a:solidFill>
              </a:rPr>
              <a:t>crops</a:t>
            </a:r>
          </a:p>
          <a:p>
            <a:pPr algn="ctr"/>
            <a:endParaRPr lang="en-GB" sz="1400" b="1" dirty="0" smtClean="0">
              <a:solidFill>
                <a:schemeClr val="bg1"/>
              </a:solidFill>
            </a:endParaRPr>
          </a:p>
          <a:p>
            <a:pPr lvl="0"/>
            <a:r>
              <a:rPr lang="en-GB" sz="1050" b="1" dirty="0" smtClean="0">
                <a:solidFill>
                  <a:schemeClr val="bg1"/>
                </a:solidFill>
              </a:rPr>
              <a:t>Adapted crops</a:t>
            </a:r>
            <a:endParaRPr lang="en-GB" sz="1050" b="1" dirty="0">
              <a:solidFill>
                <a:schemeClr val="bg1"/>
              </a:solidFill>
            </a:endParaRPr>
          </a:p>
          <a:p>
            <a:pPr lvl="0"/>
            <a:r>
              <a:rPr lang="en-GB" sz="1050" b="1" dirty="0">
                <a:solidFill>
                  <a:schemeClr val="bg1"/>
                </a:solidFill>
              </a:rPr>
              <a:t>Cover crops and artificial soil covers</a:t>
            </a:r>
          </a:p>
          <a:p>
            <a:pPr lvl="0"/>
            <a:r>
              <a:rPr lang="en-GB" sz="1050" b="1" dirty="0">
                <a:solidFill>
                  <a:schemeClr val="bg1"/>
                </a:solidFill>
              </a:rPr>
              <a:t>Crop diversification and rotation</a:t>
            </a:r>
          </a:p>
          <a:p>
            <a:pPr lvl="0"/>
            <a:r>
              <a:rPr lang="en-GB" sz="1050" b="1" dirty="0">
                <a:solidFill>
                  <a:schemeClr val="bg1"/>
                </a:solidFill>
              </a:rPr>
              <a:t>No or minimum tillage</a:t>
            </a:r>
          </a:p>
          <a:p>
            <a:pPr lvl="0"/>
            <a:r>
              <a:rPr lang="en-US" sz="1050" b="1" dirty="0" smtClean="0">
                <a:solidFill>
                  <a:schemeClr val="bg1"/>
                </a:solidFill>
              </a:rPr>
              <a:t>Field margins </a:t>
            </a:r>
          </a:p>
          <a:p>
            <a:pPr lvl="0"/>
            <a:r>
              <a:rPr lang="en-GB" sz="1050" b="1" dirty="0" smtClean="0">
                <a:solidFill>
                  <a:schemeClr val="bg1"/>
                </a:solidFill>
              </a:rPr>
              <a:t>Increase </a:t>
            </a:r>
            <a:r>
              <a:rPr lang="en-GB" sz="1050" b="1" dirty="0">
                <a:solidFill>
                  <a:schemeClr val="bg1"/>
                </a:solidFill>
              </a:rPr>
              <a:t>plant coverage per hectare</a:t>
            </a:r>
          </a:p>
          <a:p>
            <a:pPr algn="ctr"/>
            <a:endParaRPr lang="en-GB" sz="1050" dirty="0"/>
          </a:p>
          <a:p>
            <a:pPr algn="ctr"/>
            <a:endParaRPr lang="en-GB" sz="1100" dirty="0"/>
          </a:p>
        </p:txBody>
      </p:sp>
      <p:sp>
        <p:nvSpPr>
          <p:cNvPr id="6" name="Rounded Rectangle 5"/>
          <p:cNvSpPr/>
          <p:nvPr/>
        </p:nvSpPr>
        <p:spPr>
          <a:xfrm>
            <a:off x="6610883" y="2348853"/>
            <a:ext cx="3651824" cy="18790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400" b="1" smtClean="0"/>
          </a:p>
          <a:p>
            <a:pPr lvl="0" algn="ctr"/>
            <a:r>
              <a:rPr lang="en-GB" sz="1400" b="1" smtClean="0"/>
              <a:t>Measures </a:t>
            </a:r>
            <a:r>
              <a:rPr lang="en-GB" sz="1400" b="1" dirty="0"/>
              <a:t>for improved irrigation and </a:t>
            </a:r>
            <a:r>
              <a:rPr lang="en-GB" sz="1400" b="1" dirty="0" smtClean="0"/>
              <a:t>fertilization</a:t>
            </a:r>
          </a:p>
          <a:p>
            <a:pPr lvl="0"/>
            <a:endParaRPr lang="en-GB" sz="1050" b="1" dirty="0" smtClean="0"/>
          </a:p>
          <a:p>
            <a:pPr lvl="0"/>
            <a:r>
              <a:rPr lang="en-GB" sz="1050" b="1" dirty="0" smtClean="0"/>
              <a:t>Optimising </a:t>
            </a:r>
            <a:r>
              <a:rPr lang="en-GB" sz="1050" b="1" dirty="0"/>
              <a:t>drainage</a:t>
            </a:r>
          </a:p>
          <a:p>
            <a:pPr lvl="0"/>
            <a:r>
              <a:rPr lang="en-GB" sz="1050" b="1" dirty="0" smtClean="0"/>
              <a:t>Improved </a:t>
            </a:r>
            <a:r>
              <a:rPr lang="en-GB" sz="1050" b="1" dirty="0"/>
              <a:t>irrigation </a:t>
            </a:r>
            <a:r>
              <a:rPr lang="en-GB" sz="1050" b="1" dirty="0" smtClean="0"/>
              <a:t>efficiency – drip irrigation</a:t>
            </a:r>
          </a:p>
          <a:p>
            <a:pPr lvl="0"/>
            <a:r>
              <a:rPr lang="en-GB" sz="1050" b="1" dirty="0" smtClean="0"/>
              <a:t>On </a:t>
            </a:r>
            <a:r>
              <a:rPr lang="en-GB" sz="1050" b="1" dirty="0"/>
              <a:t>farm rainwater harvesting and storage</a:t>
            </a:r>
          </a:p>
          <a:p>
            <a:pPr lvl="0"/>
            <a:endParaRPr lang="en-GB" dirty="0" smtClean="0"/>
          </a:p>
          <a:p>
            <a:pPr lvl="0"/>
            <a:endParaRPr lang="en-GB" dirty="0"/>
          </a:p>
          <a:p>
            <a:pPr algn="ctr"/>
            <a:endParaRPr lang="en-GB" sz="1100" dirty="0"/>
          </a:p>
        </p:txBody>
      </p:sp>
      <p:sp>
        <p:nvSpPr>
          <p:cNvPr id="7" name="Rounded Rectangle 6"/>
          <p:cNvSpPr/>
          <p:nvPr/>
        </p:nvSpPr>
        <p:spPr>
          <a:xfrm>
            <a:off x="6681239" y="4644017"/>
            <a:ext cx="3651824" cy="1879042"/>
          </a:xfrm>
          <a:prstGeom prst="round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 </a:t>
            </a:r>
            <a:r>
              <a:rPr lang="en-GB" sz="1400" b="1" dirty="0" smtClean="0"/>
              <a:t>Measures </a:t>
            </a:r>
            <a:r>
              <a:rPr lang="en-GB" sz="1400" b="1" dirty="0"/>
              <a:t>for horticulture </a:t>
            </a:r>
            <a:r>
              <a:rPr lang="en-GB" sz="1400" b="1" dirty="0" smtClean="0"/>
              <a:t>and viniculture</a:t>
            </a:r>
          </a:p>
          <a:p>
            <a:pPr lvl="0"/>
            <a:endParaRPr lang="en-GB" sz="1000" b="1" dirty="0" smtClean="0"/>
          </a:p>
          <a:p>
            <a:pPr lvl="0"/>
            <a:r>
              <a:rPr lang="en-GB" sz="1000" b="1" dirty="0" smtClean="0"/>
              <a:t>Modification </a:t>
            </a:r>
            <a:r>
              <a:rPr lang="en-GB" sz="1000" b="1" dirty="0"/>
              <a:t>of crop calendars</a:t>
            </a:r>
          </a:p>
          <a:p>
            <a:pPr lvl="0"/>
            <a:r>
              <a:rPr lang="en-GB" sz="1000" b="1" dirty="0" smtClean="0"/>
              <a:t>Modifying </a:t>
            </a:r>
            <a:r>
              <a:rPr lang="en-GB" sz="1000" b="1" dirty="0"/>
              <a:t>fertilizers and spray applications for viniculture and horticulture</a:t>
            </a:r>
          </a:p>
          <a:p>
            <a:pPr lvl="0"/>
            <a:r>
              <a:rPr lang="en-GB" sz="1000" b="1" dirty="0" smtClean="0"/>
              <a:t>Installation </a:t>
            </a:r>
            <a:r>
              <a:rPr lang="en-GB" sz="1000" b="1" dirty="0"/>
              <a:t>of greenhouses </a:t>
            </a:r>
          </a:p>
          <a:p>
            <a:pPr lvl="0"/>
            <a:r>
              <a:rPr lang="en-GB" sz="1000" b="1" dirty="0" smtClean="0"/>
              <a:t>Protective </a:t>
            </a:r>
            <a:r>
              <a:rPr lang="en-GB" sz="1000" b="1" dirty="0"/>
              <a:t>and monitoring equipment in viniculture</a:t>
            </a:r>
          </a:p>
          <a:p>
            <a:pPr lvl="0"/>
            <a:endParaRPr lang="en-GB" sz="1000" dirty="0"/>
          </a:p>
          <a:p>
            <a:pPr algn="ctr"/>
            <a:endParaRPr lang="en-GB" sz="1000" dirty="0"/>
          </a:p>
        </p:txBody>
      </p:sp>
      <p:sp>
        <p:nvSpPr>
          <p:cNvPr id="8" name="Rounded Rectangle 7"/>
          <p:cNvSpPr/>
          <p:nvPr/>
        </p:nvSpPr>
        <p:spPr>
          <a:xfrm>
            <a:off x="444090" y="4559438"/>
            <a:ext cx="3651824" cy="187904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t> </a:t>
            </a:r>
          </a:p>
          <a:p>
            <a:pPr lvl="0"/>
            <a:endParaRPr lang="en-GB" sz="1200" dirty="0" smtClean="0"/>
          </a:p>
          <a:p>
            <a:pPr lvl="0"/>
            <a:endParaRPr lang="en-GB" sz="1200" dirty="0"/>
          </a:p>
          <a:p>
            <a:pPr lvl="0" algn="ctr"/>
            <a:r>
              <a:rPr lang="en-GB" sz="1400" b="1" dirty="0" smtClean="0"/>
              <a:t>Measures </a:t>
            </a:r>
            <a:r>
              <a:rPr lang="en-GB" sz="1400" b="1" dirty="0"/>
              <a:t>for livestock </a:t>
            </a:r>
            <a:r>
              <a:rPr lang="en-GB" sz="1400" b="1" dirty="0" smtClean="0"/>
              <a:t>production</a:t>
            </a:r>
          </a:p>
          <a:p>
            <a:pPr lvl="0"/>
            <a:endParaRPr lang="en-GB" sz="1400" b="1" dirty="0" smtClean="0"/>
          </a:p>
          <a:p>
            <a:pPr lvl="0"/>
            <a:r>
              <a:rPr lang="en-GB" sz="1000" b="1" dirty="0" smtClean="0"/>
              <a:t>Breeding </a:t>
            </a:r>
            <a:r>
              <a:rPr lang="en-GB" sz="1000" b="1" dirty="0"/>
              <a:t>livestock for greater tolerance </a:t>
            </a:r>
            <a:endParaRPr lang="en-GB" sz="1000" b="1" dirty="0" smtClean="0"/>
          </a:p>
          <a:p>
            <a:pPr lvl="0"/>
            <a:r>
              <a:rPr lang="en-GB" sz="1000" b="1" dirty="0" smtClean="0"/>
              <a:t>Increase </a:t>
            </a:r>
            <a:r>
              <a:rPr lang="en-GB" sz="1000" b="1" dirty="0"/>
              <a:t>stocks of forages </a:t>
            </a:r>
            <a:endParaRPr lang="en-GB" sz="1000" b="1" dirty="0" smtClean="0"/>
          </a:p>
          <a:p>
            <a:pPr lvl="0"/>
            <a:r>
              <a:rPr lang="en-GB" sz="1000" b="1" dirty="0" smtClean="0"/>
              <a:t>Increase </a:t>
            </a:r>
            <a:r>
              <a:rPr lang="en-GB" sz="1000" b="1" dirty="0"/>
              <a:t>the quantity of </a:t>
            </a:r>
            <a:r>
              <a:rPr lang="en-GB" sz="1000" b="1" dirty="0" smtClean="0"/>
              <a:t>forages</a:t>
            </a:r>
            <a:endParaRPr lang="en-GB" sz="1000" b="1" dirty="0"/>
          </a:p>
          <a:p>
            <a:pPr lvl="0"/>
            <a:r>
              <a:rPr lang="en-GB" sz="1000" b="1" dirty="0" smtClean="0"/>
              <a:t>Improve </a:t>
            </a:r>
            <a:r>
              <a:rPr lang="en-GB" sz="1000" b="1" dirty="0"/>
              <a:t>pasture and grazing </a:t>
            </a:r>
            <a:r>
              <a:rPr lang="en-GB" sz="1000" b="1" dirty="0" smtClean="0"/>
              <a:t>management</a:t>
            </a:r>
          </a:p>
          <a:p>
            <a:pPr lvl="0"/>
            <a:r>
              <a:rPr lang="en-GB" sz="1000" b="1" dirty="0" smtClean="0"/>
              <a:t>improved </a:t>
            </a:r>
            <a:r>
              <a:rPr lang="en-GB" sz="1000" b="1" dirty="0"/>
              <a:t>grasslands and pastures</a:t>
            </a:r>
          </a:p>
          <a:p>
            <a:pPr lvl="0"/>
            <a:r>
              <a:rPr lang="en-GB" sz="1000" b="1" dirty="0" smtClean="0"/>
              <a:t>Improvement </a:t>
            </a:r>
            <a:r>
              <a:rPr lang="en-GB" sz="1000" b="1" dirty="0"/>
              <a:t>of animal rearing conditions (shading and sprinklers, ventilation systems). </a:t>
            </a:r>
          </a:p>
          <a:p>
            <a:pPr lvl="0"/>
            <a:endParaRPr lang="en-GB" sz="1000" dirty="0" smtClean="0"/>
          </a:p>
          <a:p>
            <a:pPr lvl="0"/>
            <a:endParaRPr lang="en-GB" sz="1000" dirty="0"/>
          </a:p>
          <a:p>
            <a:pPr algn="ctr"/>
            <a:endParaRPr lang="en-GB" sz="1000" dirty="0"/>
          </a:p>
        </p:txBody>
      </p:sp>
      <p:sp>
        <p:nvSpPr>
          <p:cNvPr id="9" name="Rounded Rectangle 8"/>
          <p:cNvSpPr/>
          <p:nvPr/>
        </p:nvSpPr>
        <p:spPr>
          <a:xfrm>
            <a:off x="3593028" y="808740"/>
            <a:ext cx="3601583" cy="113927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sz="1200" b="1" dirty="0" smtClean="0">
                <a:solidFill>
                  <a:schemeClr val="bg1"/>
                </a:solidFill>
              </a:rPr>
              <a:t>Early warning systems </a:t>
            </a:r>
          </a:p>
          <a:p>
            <a:r>
              <a:rPr lang="en-GB" sz="1200" b="1" dirty="0" smtClean="0">
                <a:solidFill>
                  <a:schemeClr val="bg1"/>
                </a:solidFill>
              </a:rPr>
              <a:t>Precision farming</a:t>
            </a:r>
          </a:p>
          <a:p>
            <a:r>
              <a:rPr lang="en-GB" sz="1200" b="1" dirty="0" smtClean="0">
                <a:solidFill>
                  <a:schemeClr val="bg1"/>
                </a:solidFill>
              </a:rPr>
              <a:t>Smart farms</a:t>
            </a:r>
          </a:p>
          <a:p>
            <a:r>
              <a:rPr lang="en-GB" sz="1200" b="1" dirty="0" smtClean="0">
                <a:solidFill>
                  <a:schemeClr val="bg1"/>
                </a:solidFill>
              </a:rPr>
              <a:t>Risk management and insurance</a:t>
            </a:r>
          </a:p>
          <a:p>
            <a:r>
              <a:rPr lang="en-GB" sz="1200" b="1" dirty="0" smtClean="0">
                <a:solidFill>
                  <a:schemeClr val="bg1"/>
                </a:solidFill>
              </a:rPr>
              <a:t>Education and awareness raising </a:t>
            </a:r>
          </a:p>
          <a:p>
            <a:pPr algn="ctr"/>
            <a:endParaRPr lang="en-GB" dirty="0"/>
          </a:p>
        </p:txBody>
      </p:sp>
      <p:sp>
        <p:nvSpPr>
          <p:cNvPr id="11" name="TextBox 10"/>
          <p:cNvSpPr txBox="1"/>
          <p:nvPr/>
        </p:nvSpPr>
        <p:spPr>
          <a:xfrm>
            <a:off x="9616428" y="1148329"/>
            <a:ext cx="2555892" cy="369332"/>
          </a:xfrm>
          <a:prstGeom prst="rect">
            <a:avLst/>
          </a:prstGeom>
          <a:noFill/>
        </p:spPr>
        <p:txBody>
          <a:bodyPr wrap="none" rtlCol="0">
            <a:spAutoFit/>
          </a:bodyPr>
          <a:lstStyle/>
          <a:p>
            <a:r>
              <a:rPr lang="en-GB" b="1" dirty="0" smtClean="0">
                <a:solidFill>
                  <a:srgbClr val="016357"/>
                </a:solidFill>
              </a:rPr>
              <a:t>Global/regional level</a:t>
            </a:r>
            <a:endParaRPr lang="en-GB" b="1" dirty="0">
              <a:solidFill>
                <a:srgbClr val="016357"/>
              </a:solidFill>
            </a:endParaRPr>
          </a:p>
        </p:txBody>
      </p:sp>
      <p:sp>
        <p:nvSpPr>
          <p:cNvPr id="12" name="TextBox 11"/>
          <p:cNvSpPr txBox="1"/>
          <p:nvPr/>
        </p:nvSpPr>
        <p:spPr>
          <a:xfrm>
            <a:off x="10428248" y="3922653"/>
            <a:ext cx="1380699" cy="369332"/>
          </a:xfrm>
          <a:prstGeom prst="rect">
            <a:avLst/>
          </a:prstGeom>
          <a:noFill/>
        </p:spPr>
        <p:txBody>
          <a:bodyPr wrap="none" rtlCol="0">
            <a:spAutoFit/>
          </a:bodyPr>
          <a:lstStyle/>
          <a:p>
            <a:r>
              <a:rPr lang="en-GB" b="1" dirty="0" smtClean="0">
                <a:solidFill>
                  <a:srgbClr val="016357"/>
                </a:solidFill>
              </a:rPr>
              <a:t>Farm level</a:t>
            </a:r>
            <a:endParaRPr lang="en-GB" b="1" dirty="0">
              <a:solidFill>
                <a:srgbClr val="016357"/>
              </a:solidFill>
            </a:endParaRPr>
          </a:p>
        </p:txBody>
      </p:sp>
      <p:sp>
        <p:nvSpPr>
          <p:cNvPr id="15" name="Bent Arrow 14"/>
          <p:cNvSpPr/>
          <p:nvPr/>
        </p:nvSpPr>
        <p:spPr>
          <a:xfrm rot="10800000">
            <a:off x="4452219" y="2096161"/>
            <a:ext cx="900000" cy="3641448"/>
          </a:xfrm>
          <a:prstGeom prst="bentArrow">
            <a:avLst>
              <a:gd name="adj1" fmla="val 25000"/>
              <a:gd name="adj2" fmla="val 24442"/>
              <a:gd name="adj3" fmla="val 26116"/>
              <a:gd name="adj4" fmla="val 58738"/>
            </a:avLst>
          </a:prstGeom>
          <a:solidFill>
            <a:srgbClr val="017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Bent Arrow 15"/>
          <p:cNvSpPr/>
          <p:nvPr/>
        </p:nvSpPr>
        <p:spPr>
          <a:xfrm rot="10800000" flipH="1">
            <a:off x="5401409" y="2096161"/>
            <a:ext cx="900000" cy="3641448"/>
          </a:xfrm>
          <a:prstGeom prst="bentArrow">
            <a:avLst>
              <a:gd name="adj1" fmla="val 25000"/>
              <a:gd name="adj2" fmla="val 25000"/>
              <a:gd name="adj3" fmla="val 25000"/>
              <a:gd name="adj4" fmla="val 56505"/>
            </a:avLst>
          </a:prstGeom>
          <a:solidFill>
            <a:srgbClr val="017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rot="10800000">
            <a:off x="4186620" y="2095111"/>
            <a:ext cx="900000" cy="1440000"/>
          </a:xfrm>
          <a:prstGeom prst="bentArrow">
            <a:avLst>
              <a:gd name="adj1" fmla="val 25000"/>
              <a:gd name="adj2" fmla="val 25000"/>
              <a:gd name="adj3" fmla="val 25000"/>
              <a:gd name="adj4" fmla="val 55389"/>
            </a:avLst>
          </a:prstGeom>
          <a:solidFill>
            <a:srgbClr val="017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rot="10800000" flipH="1">
            <a:off x="5661121" y="2095111"/>
            <a:ext cx="900000" cy="1440000"/>
          </a:xfrm>
          <a:prstGeom prst="bentArrow">
            <a:avLst>
              <a:gd name="adj1" fmla="val 25000"/>
              <a:gd name="adj2" fmla="val 25000"/>
              <a:gd name="adj3" fmla="val 25000"/>
              <a:gd name="adj4" fmla="val 55389"/>
            </a:avLst>
          </a:prstGeom>
          <a:solidFill>
            <a:srgbClr val="017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Down Arrow 18"/>
          <p:cNvSpPr/>
          <p:nvPr/>
        </p:nvSpPr>
        <p:spPr>
          <a:xfrm rot="10800000">
            <a:off x="4394773" y="1956970"/>
            <a:ext cx="1988130" cy="524976"/>
          </a:xfrm>
          <a:prstGeom prst="downArrow">
            <a:avLst>
              <a:gd name="adj1" fmla="val 50000"/>
              <a:gd name="adj2" fmla="val 51914"/>
            </a:avLst>
          </a:prstGeom>
          <a:solidFill>
            <a:srgbClr val="017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4106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4821" y="0"/>
            <a:ext cx="11710365" cy="765544"/>
          </a:xfrm>
        </p:spPr>
        <p:txBody>
          <a:bodyPr/>
          <a:lstStyle/>
          <a:p>
            <a:r>
              <a:rPr lang="en-GB" sz="2200" dirty="0">
                <a:latin typeface="+mj-lt"/>
              </a:rPr>
              <a:t>Most European countries have developed national adaptation strategies and/or action plans</a:t>
            </a:r>
          </a:p>
        </p:txBody>
      </p:sp>
      <p:sp>
        <p:nvSpPr>
          <p:cNvPr id="4" name="Rectangle 3"/>
          <p:cNvSpPr/>
          <p:nvPr/>
        </p:nvSpPr>
        <p:spPr>
          <a:xfrm>
            <a:off x="10449233" y="934704"/>
            <a:ext cx="2057311" cy="246221"/>
          </a:xfrm>
          <a:prstGeom prst="rect">
            <a:avLst/>
          </a:prstGeom>
        </p:spPr>
        <p:txBody>
          <a:bodyPr wrap="square">
            <a:spAutoFit/>
          </a:bodyPr>
          <a:lstStyle/>
          <a:p>
            <a:pPr algn="ctr" defTabSz="449263" fontAlgn="base">
              <a:spcBef>
                <a:spcPts val="600"/>
              </a:spcBef>
              <a:spcAft>
                <a:spcPts val="600"/>
              </a:spcAft>
              <a:buClr>
                <a:srgbClr val="000000"/>
              </a:buClr>
              <a:buSzPct val="125000"/>
            </a:pPr>
            <a:r>
              <a:rPr lang="en-NZ" sz="1000" dirty="0">
                <a:solidFill>
                  <a:srgbClr val="016357"/>
                </a:solidFill>
              </a:rPr>
              <a:t>Source: EEA (</a:t>
            </a:r>
            <a:r>
              <a:rPr lang="en-NZ" sz="1000" dirty="0" smtClean="0">
                <a:solidFill>
                  <a:srgbClr val="016357"/>
                </a:solidFill>
              </a:rPr>
              <a:t>2018)</a:t>
            </a:r>
            <a:endParaRPr lang="en-NZ" sz="1000" dirty="0">
              <a:solidFill>
                <a:srgbClr val="016357"/>
              </a:solidFill>
            </a:endParaRPr>
          </a:p>
        </p:txBody>
      </p:sp>
      <p:pic>
        <p:nvPicPr>
          <p:cNvPr id="3" name="Picture 2"/>
          <p:cNvPicPr>
            <a:picLocks noChangeAspect="1"/>
          </p:cNvPicPr>
          <p:nvPr/>
        </p:nvPicPr>
        <p:blipFill>
          <a:blip r:embed="rId3"/>
          <a:stretch>
            <a:fillRect/>
          </a:stretch>
        </p:blipFill>
        <p:spPr>
          <a:xfrm>
            <a:off x="1076485" y="765544"/>
            <a:ext cx="9483360" cy="6058734"/>
          </a:xfrm>
          <a:prstGeom prst="rect">
            <a:avLst/>
          </a:prstGeom>
        </p:spPr>
      </p:pic>
    </p:spTree>
    <p:extLst>
      <p:ext uri="{BB962C8B-B14F-4D97-AF65-F5344CB8AC3E}">
        <p14:creationId xmlns:p14="http://schemas.microsoft.com/office/powerpoint/2010/main" val="199463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Conclusions</a:t>
            </a:r>
          </a:p>
          <a:p>
            <a:endParaRPr lang="en-GB" dirty="0"/>
          </a:p>
        </p:txBody>
      </p:sp>
      <p:sp>
        <p:nvSpPr>
          <p:cNvPr id="3" name="Content Placeholder 2"/>
          <p:cNvSpPr>
            <a:spLocks noGrp="1"/>
          </p:cNvSpPr>
          <p:nvPr>
            <p:ph sz="quarter" idx="13"/>
          </p:nvPr>
        </p:nvSpPr>
        <p:spPr>
          <a:xfrm>
            <a:off x="468000" y="1079228"/>
            <a:ext cx="11245850" cy="3759200"/>
          </a:xfrm>
        </p:spPr>
        <p:txBody>
          <a:bodyPr/>
          <a:lstStyle/>
          <a:p>
            <a:r>
              <a:rPr lang="en-GB" sz="2600" dirty="0" smtClean="0"/>
              <a:t>Agriculture is one of the most important socio-economic sector which is affected by changing climate;</a:t>
            </a:r>
          </a:p>
          <a:p>
            <a:r>
              <a:rPr lang="en-GB" sz="2600" dirty="0"/>
              <a:t>e</a:t>
            </a:r>
            <a:r>
              <a:rPr lang="en-GB" sz="2600" dirty="0" smtClean="0"/>
              <a:t>missions from agriculture are decreasing mainly due to changes in technologies and consumption patterns;</a:t>
            </a:r>
          </a:p>
          <a:p>
            <a:r>
              <a:rPr lang="en-GB" sz="2600" dirty="0"/>
              <a:t>n</a:t>
            </a:r>
            <a:r>
              <a:rPr lang="en-GB" sz="2600" dirty="0" smtClean="0"/>
              <a:t>egative effects of climate change on </a:t>
            </a:r>
            <a:r>
              <a:rPr lang="en-GB" sz="2600" dirty="0"/>
              <a:t>the agriculture are </a:t>
            </a:r>
            <a:r>
              <a:rPr lang="en-GB" sz="2600" dirty="0" smtClean="0"/>
              <a:t>increasing and can significantly affect the agriculture production;</a:t>
            </a:r>
            <a:endParaRPr lang="en-GB" sz="2600" dirty="0"/>
          </a:p>
          <a:p>
            <a:r>
              <a:rPr lang="en-GB" sz="2600" dirty="0"/>
              <a:t>w</a:t>
            </a:r>
            <a:r>
              <a:rPr lang="en-GB" sz="2600" dirty="0" smtClean="0"/>
              <a:t>armer temperature will also positively influence agriculture in parts of Europe;</a:t>
            </a:r>
          </a:p>
          <a:p>
            <a:r>
              <a:rPr lang="en-GB" sz="2600" dirty="0"/>
              <a:t>t</a:t>
            </a:r>
            <a:r>
              <a:rPr lang="en-GB" sz="2600" dirty="0" smtClean="0"/>
              <a:t>he agriculture sector in Europe has to adapt to climate change with introducing combination of measures at different levels (EU, national, region, farms) ;</a:t>
            </a:r>
          </a:p>
          <a:p>
            <a:r>
              <a:rPr lang="en-GB" sz="2600" dirty="0"/>
              <a:t>a</a:t>
            </a:r>
            <a:r>
              <a:rPr lang="en-GB" sz="2600" dirty="0" smtClean="0"/>
              <a:t>griculture and forestry can be a solution to decrease emissions through the emissions sinks.</a:t>
            </a:r>
          </a:p>
          <a:p>
            <a:endParaRPr lang="en-GB" sz="3600" dirty="0" smtClean="0"/>
          </a:p>
        </p:txBody>
      </p:sp>
    </p:spTree>
    <p:extLst>
      <p:ext uri="{BB962C8B-B14F-4D97-AF65-F5344CB8AC3E}">
        <p14:creationId xmlns:p14="http://schemas.microsoft.com/office/powerpoint/2010/main" val="60610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22029"/>
            <a:ext cx="12047974" cy="676111"/>
          </a:xfrm>
        </p:spPr>
        <p:txBody>
          <a:bodyPr/>
          <a:lstStyle/>
          <a:p>
            <a:r>
              <a:rPr lang="en-GB" sz="3600" dirty="0" smtClean="0"/>
              <a:t>Global </a:t>
            </a:r>
            <a:r>
              <a:rPr lang="en-GB" sz="3600" dirty="0"/>
              <a:t>and European </a:t>
            </a:r>
            <a:r>
              <a:rPr lang="en-GB" sz="3600" dirty="0" smtClean="0"/>
              <a:t>temperature</a:t>
            </a:r>
            <a:r>
              <a:rPr lang="sl-SI" sz="3600" dirty="0" smtClean="0"/>
              <a:t> increase to around 1 </a:t>
            </a:r>
            <a:r>
              <a:rPr lang="sl-SI" sz="3600" baseline="30000" dirty="0" smtClean="0"/>
              <a:t>0</a:t>
            </a:r>
            <a:r>
              <a:rPr lang="sl-SI" sz="3600" dirty="0" smtClean="0"/>
              <a:t>C</a:t>
            </a:r>
            <a:endParaRPr lang="en-GB" sz="3600" dirty="0"/>
          </a:p>
        </p:txBody>
      </p:sp>
      <p:sp>
        <p:nvSpPr>
          <p:cNvPr id="3" name="Content Placeholder 2"/>
          <p:cNvSpPr>
            <a:spLocks noGrp="1"/>
          </p:cNvSpPr>
          <p:nvPr>
            <p:ph sz="quarter" idx="13"/>
          </p:nvPr>
        </p:nvSpPr>
        <p:spPr>
          <a:xfrm>
            <a:off x="468000" y="930480"/>
            <a:ext cx="11245850" cy="3759200"/>
          </a:xfrm>
        </p:spPr>
        <p:txBody>
          <a:bodyPr/>
          <a:lstStyle/>
          <a:p>
            <a:endParaRPr lang="en-US" sz="2400" dirty="0"/>
          </a:p>
          <a:p>
            <a:endParaRPr lang="en-US" sz="2400" dirty="0" smtClean="0"/>
          </a:p>
          <a:p>
            <a:endParaRPr lang="en-US" sz="2400" dirty="0"/>
          </a:p>
          <a:p>
            <a:endParaRPr lang="en-GB" sz="2800" dirty="0"/>
          </a:p>
          <a:p>
            <a:pPr marL="0" indent="0">
              <a:buNone/>
            </a:pPr>
            <a:endParaRPr lang="en-GB" dirty="0"/>
          </a:p>
        </p:txBody>
      </p:sp>
      <p:pic>
        <p:nvPicPr>
          <p:cNvPr id="4" name="Picture 3"/>
          <p:cNvPicPr>
            <a:picLocks noChangeAspect="1"/>
          </p:cNvPicPr>
          <p:nvPr/>
        </p:nvPicPr>
        <p:blipFill rotWithShape="1">
          <a:blip r:embed="rId3"/>
          <a:srcRect t="15836"/>
          <a:stretch/>
        </p:blipFill>
        <p:spPr>
          <a:xfrm>
            <a:off x="-974689" y="1672045"/>
            <a:ext cx="13166690" cy="5101761"/>
          </a:xfrm>
          <a:prstGeom prst="rect">
            <a:avLst/>
          </a:prstGeom>
        </p:spPr>
      </p:pic>
      <p:sp>
        <p:nvSpPr>
          <p:cNvPr id="5" name="TextBox 4"/>
          <p:cNvSpPr txBox="1"/>
          <p:nvPr/>
        </p:nvSpPr>
        <p:spPr>
          <a:xfrm rot="16200000">
            <a:off x="-586453" y="3867564"/>
            <a:ext cx="1739579" cy="369332"/>
          </a:xfrm>
          <a:prstGeom prst="rect">
            <a:avLst/>
          </a:prstGeom>
          <a:noFill/>
        </p:spPr>
        <p:txBody>
          <a:bodyPr wrap="none" rtlCol="0">
            <a:spAutoFit/>
          </a:bodyPr>
          <a:lstStyle/>
          <a:p>
            <a:r>
              <a:rPr lang="en-GB" dirty="0" smtClean="0"/>
              <a:t>Anomaly in  </a:t>
            </a:r>
            <a:r>
              <a:rPr lang="en-GB" baseline="30000" dirty="0" smtClean="0"/>
              <a:t>0</a:t>
            </a:r>
            <a:r>
              <a:rPr lang="en-GB" dirty="0" smtClean="0"/>
              <a:t>C</a:t>
            </a:r>
            <a:endParaRPr lang="en-GB" dirty="0"/>
          </a:p>
        </p:txBody>
      </p:sp>
      <p:pic>
        <p:nvPicPr>
          <p:cNvPr id="6" name="Picture 5"/>
          <p:cNvPicPr>
            <a:picLocks noChangeAspect="1"/>
          </p:cNvPicPr>
          <p:nvPr/>
        </p:nvPicPr>
        <p:blipFill rotWithShape="1">
          <a:blip r:embed="rId4"/>
          <a:srcRect l="20187" t="23053" r="17427" b="19069"/>
          <a:stretch/>
        </p:blipFill>
        <p:spPr>
          <a:xfrm>
            <a:off x="955357" y="1940328"/>
            <a:ext cx="9050791" cy="3944984"/>
          </a:xfrm>
          <a:prstGeom prst="rect">
            <a:avLst/>
          </a:prstGeom>
        </p:spPr>
      </p:pic>
    </p:spTree>
    <p:extLst>
      <p:ext uri="{BB962C8B-B14F-4D97-AF65-F5344CB8AC3E}">
        <p14:creationId xmlns:p14="http://schemas.microsoft.com/office/powerpoint/2010/main" val="431647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16" y="116688"/>
            <a:ext cx="11418277" cy="524395"/>
          </a:xfrm>
        </p:spPr>
        <p:txBody>
          <a:bodyPr/>
          <a:lstStyle/>
          <a:p>
            <a:r>
              <a:rPr lang="en-GB" sz="3000" dirty="0" smtClean="0">
                <a:latin typeface="+mj-lt"/>
              </a:rPr>
              <a:t>Time plan </a:t>
            </a:r>
            <a:endParaRPr lang="en-GB" sz="3000" dirty="0">
              <a:latin typeface="+mj-lt"/>
            </a:endParaRPr>
          </a:p>
        </p:txBody>
      </p:sp>
      <p:sp>
        <p:nvSpPr>
          <p:cNvPr id="4" name="TextBox 3"/>
          <p:cNvSpPr txBox="1"/>
          <p:nvPr/>
        </p:nvSpPr>
        <p:spPr>
          <a:xfrm>
            <a:off x="413661" y="641083"/>
            <a:ext cx="473206" cy="800219"/>
          </a:xfrm>
          <a:prstGeom prst="rect">
            <a:avLst/>
          </a:prstGeom>
          <a:noFill/>
        </p:spPr>
        <p:txBody>
          <a:bodyPr wrap="none" rtlCol="0">
            <a:spAutoFit/>
          </a:bodyPr>
          <a:lstStyle/>
          <a:p>
            <a:pPr marL="285750" indent="-285750">
              <a:buFont typeface="Arial" panose="020B0604020202020204" pitchFamily="34" charset="0"/>
              <a:buChar char="•"/>
            </a:pPr>
            <a:endParaRPr lang="en-GB" smtClean="0"/>
          </a:p>
          <a:p>
            <a:pPr marL="285750" indent="-285750">
              <a:buFont typeface="Arial" panose="020B0604020202020204" pitchFamily="34" charset="0"/>
              <a:buChar char="•"/>
            </a:pPr>
            <a:endParaRPr lang="en-GB" sz="2800" dirty="0">
              <a:solidFill>
                <a:srgbClr val="017567"/>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436696370"/>
              </p:ext>
            </p:extLst>
          </p:nvPr>
        </p:nvGraphicFramePr>
        <p:xfrm>
          <a:off x="161236" y="811161"/>
          <a:ext cx="11121280" cy="5941928"/>
        </p:xfrm>
        <a:graphic>
          <a:graphicData uri="http://schemas.openxmlformats.org/drawingml/2006/table">
            <a:tbl>
              <a:tblPr firstRow="1" firstCol="1" bandRow="1">
                <a:tableStyleId>{5C22544A-7EE6-4342-B048-85BDC9FD1C3A}</a:tableStyleId>
              </a:tblPr>
              <a:tblGrid>
                <a:gridCol w="5561565">
                  <a:extLst>
                    <a:ext uri="{9D8B030D-6E8A-4147-A177-3AD203B41FA5}">
                      <a16:colId xmlns:a16="http://schemas.microsoft.com/office/drawing/2014/main" val="3028398234"/>
                    </a:ext>
                  </a:extLst>
                </a:gridCol>
                <a:gridCol w="5559715">
                  <a:extLst>
                    <a:ext uri="{9D8B030D-6E8A-4147-A177-3AD203B41FA5}">
                      <a16:colId xmlns:a16="http://schemas.microsoft.com/office/drawing/2014/main" val="2060908670"/>
                    </a:ext>
                  </a:extLst>
                </a:gridCol>
              </a:tblGrid>
              <a:tr h="191930">
                <a:tc>
                  <a:txBody>
                    <a:bodyPr/>
                    <a:lstStyle/>
                    <a:p>
                      <a:pPr>
                        <a:lnSpc>
                          <a:spcPct val="107000"/>
                        </a:lnSpc>
                        <a:spcAft>
                          <a:spcPts val="0"/>
                        </a:spcAft>
                      </a:pPr>
                      <a:r>
                        <a:rPr lang="en-GB" sz="1800" b="1" dirty="0">
                          <a:effectLst/>
                        </a:rPr>
                        <a:t>Task</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800" b="1" dirty="0">
                          <a:effectLst/>
                        </a:rPr>
                        <a:t>Date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038868968"/>
                  </a:ext>
                </a:extLst>
              </a:tr>
              <a:tr h="295171">
                <a:tc>
                  <a:txBody>
                    <a:bodyPr/>
                    <a:lstStyle/>
                    <a:p>
                      <a:pPr>
                        <a:lnSpc>
                          <a:spcPct val="107000"/>
                        </a:lnSpc>
                        <a:spcAft>
                          <a:spcPts val="0"/>
                        </a:spcAft>
                      </a:pPr>
                      <a:r>
                        <a:rPr lang="en-GB" sz="1600" b="1" dirty="0" smtClean="0">
                          <a:effectLst/>
                        </a:rPr>
                        <a:t>Final scoping</a:t>
                      </a:r>
                      <a:r>
                        <a:rPr lang="en-GB" sz="1600" b="1" baseline="0" dirty="0" smtClean="0">
                          <a:effectLst/>
                        </a:rPr>
                        <a:t> paper  on agriculture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December 2017</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4032331263"/>
                  </a:ext>
                </a:extLst>
              </a:tr>
              <a:tr h="409643">
                <a:tc>
                  <a:txBody>
                    <a:bodyPr/>
                    <a:lstStyle/>
                    <a:p>
                      <a:pPr>
                        <a:lnSpc>
                          <a:spcPct val="107000"/>
                        </a:lnSpc>
                        <a:spcAft>
                          <a:spcPts val="0"/>
                        </a:spcAft>
                      </a:pPr>
                      <a:r>
                        <a:rPr lang="en-GB" sz="1600" b="1" dirty="0" smtClean="0">
                          <a:effectLst/>
                        </a:rPr>
                        <a:t>Decision on </a:t>
                      </a:r>
                      <a:r>
                        <a:rPr lang="en-GB" sz="1600" b="1" baseline="0" dirty="0" smtClean="0">
                          <a:effectLst/>
                        </a:rPr>
                        <a:t> </a:t>
                      </a:r>
                      <a:r>
                        <a:rPr lang="en-GB" sz="1600" b="1" dirty="0" smtClean="0">
                          <a:effectLst/>
                        </a:rPr>
                        <a:t>the </a:t>
                      </a:r>
                      <a:r>
                        <a:rPr lang="en-GB" sz="1600" b="1" dirty="0">
                          <a:effectLst/>
                        </a:rPr>
                        <a:t>chapters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early January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279275039"/>
                  </a:ext>
                </a:extLst>
              </a:tr>
              <a:tr h="295171">
                <a:tc>
                  <a:txBody>
                    <a:bodyPr/>
                    <a:lstStyle/>
                    <a:p>
                      <a:pPr>
                        <a:lnSpc>
                          <a:spcPct val="107000"/>
                        </a:lnSpc>
                        <a:spcAft>
                          <a:spcPts val="0"/>
                        </a:spcAft>
                      </a:pPr>
                      <a:r>
                        <a:rPr lang="en-GB" sz="1600" b="1" dirty="0">
                          <a:effectLst/>
                        </a:rPr>
                        <a:t>Advisory group meeting</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February/March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325958904"/>
                  </a:ext>
                </a:extLst>
              </a:tr>
              <a:tr h="409643">
                <a:tc>
                  <a:txBody>
                    <a:bodyPr/>
                    <a:lstStyle/>
                    <a:p>
                      <a:pPr>
                        <a:lnSpc>
                          <a:spcPct val="107000"/>
                        </a:lnSpc>
                        <a:spcAft>
                          <a:spcPts val="0"/>
                        </a:spcAft>
                      </a:pPr>
                      <a:r>
                        <a:rPr lang="en-GB" sz="1600" b="1" i="1">
                          <a:solidFill>
                            <a:schemeClr val="bg1"/>
                          </a:solidFill>
                          <a:effectLst/>
                        </a:rPr>
                        <a:t>First draft (w/o mitigation parts)</a:t>
                      </a:r>
                      <a:endParaRPr lang="en-GB" sz="1600"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i="1" dirty="0">
                          <a:solidFill>
                            <a:schemeClr val="tx1"/>
                          </a:solidFill>
                          <a:effectLst/>
                        </a:rPr>
                        <a:t>15 May 2018</a:t>
                      </a:r>
                      <a:endParaRPr lang="en-GB" sz="1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148768319"/>
                  </a:ext>
                </a:extLst>
              </a:tr>
              <a:tr h="409643">
                <a:tc>
                  <a:txBody>
                    <a:bodyPr/>
                    <a:lstStyle/>
                    <a:p>
                      <a:pPr>
                        <a:lnSpc>
                          <a:spcPct val="107000"/>
                        </a:lnSpc>
                        <a:spcAft>
                          <a:spcPts val="0"/>
                        </a:spcAft>
                      </a:pPr>
                      <a:r>
                        <a:rPr lang="en-GB" sz="1600" b="1">
                          <a:effectLst/>
                        </a:rPr>
                        <a:t>Expert review (incl. AG review)</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smtClean="0">
                          <a:effectLst/>
                        </a:rPr>
                        <a:t>15 </a:t>
                      </a:r>
                      <a:r>
                        <a:rPr lang="en-GB" sz="1600" b="1" dirty="0">
                          <a:effectLst/>
                        </a:rPr>
                        <a:t>June  – </a:t>
                      </a:r>
                      <a:r>
                        <a:rPr lang="en-GB" sz="1600" b="1" dirty="0" smtClean="0">
                          <a:effectLst/>
                        </a:rPr>
                        <a:t>15 </a:t>
                      </a:r>
                      <a:r>
                        <a:rPr lang="en-GB" sz="1600" b="1" dirty="0">
                          <a:effectLst/>
                        </a:rPr>
                        <a:t>July 2018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120633314"/>
                  </a:ext>
                </a:extLst>
              </a:tr>
              <a:tr h="619212">
                <a:tc>
                  <a:txBody>
                    <a:bodyPr/>
                    <a:lstStyle/>
                    <a:p>
                      <a:pPr>
                        <a:lnSpc>
                          <a:spcPct val="107000"/>
                        </a:lnSpc>
                        <a:spcAft>
                          <a:spcPts val="0"/>
                        </a:spcAft>
                      </a:pPr>
                      <a:r>
                        <a:rPr lang="en-GB" sz="1600" b="1">
                          <a:effectLst/>
                        </a:rPr>
                        <a:t>Stream 1: Addressing comments from the expert review</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1 July – 30 August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200657945"/>
                  </a:ext>
                </a:extLst>
              </a:tr>
              <a:tr h="409643">
                <a:tc>
                  <a:txBody>
                    <a:bodyPr/>
                    <a:lstStyle/>
                    <a:p>
                      <a:pPr>
                        <a:lnSpc>
                          <a:spcPct val="107000"/>
                        </a:lnSpc>
                        <a:spcAft>
                          <a:spcPts val="0"/>
                        </a:spcAft>
                      </a:pPr>
                      <a:r>
                        <a:rPr lang="en-GB" sz="1600" b="1" dirty="0">
                          <a:effectLst/>
                        </a:rPr>
                        <a:t>Stream 2: Including the sections from the FWC</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10 July – 30 August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609263934"/>
                  </a:ext>
                </a:extLst>
              </a:tr>
              <a:tr h="295171">
                <a:tc>
                  <a:txBody>
                    <a:bodyPr/>
                    <a:lstStyle/>
                    <a:p>
                      <a:pPr>
                        <a:lnSpc>
                          <a:spcPct val="107000"/>
                        </a:lnSpc>
                        <a:spcAft>
                          <a:spcPts val="0"/>
                        </a:spcAft>
                      </a:pPr>
                      <a:r>
                        <a:rPr lang="en-GB" sz="1600" b="1">
                          <a:effectLst/>
                        </a:rPr>
                        <a:t>Second draft (full)</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30 September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537646962"/>
                  </a:ext>
                </a:extLst>
              </a:tr>
              <a:tr h="409643">
                <a:tc>
                  <a:txBody>
                    <a:bodyPr/>
                    <a:lstStyle/>
                    <a:p>
                      <a:pPr>
                        <a:lnSpc>
                          <a:spcPct val="107000"/>
                        </a:lnSpc>
                        <a:spcAft>
                          <a:spcPts val="0"/>
                        </a:spcAft>
                      </a:pPr>
                      <a:r>
                        <a:rPr lang="en-GB" sz="1600" b="1" dirty="0">
                          <a:effectLst/>
                        </a:rPr>
                        <a:t>EIONET </a:t>
                      </a:r>
                      <a:r>
                        <a:rPr lang="en-GB" sz="1600" b="1" dirty="0" smtClean="0">
                          <a:effectLst/>
                        </a:rPr>
                        <a:t>review, NRCs CCA, </a:t>
                      </a:r>
                      <a:r>
                        <a:rPr lang="en-GB" sz="1600" b="1" dirty="0" err="1" smtClean="0">
                          <a:effectLst/>
                        </a:rPr>
                        <a:t>Agri</a:t>
                      </a:r>
                      <a:r>
                        <a:rPr lang="en-GB" sz="1600" b="1" smtClean="0">
                          <a:effectLst/>
                        </a:rPr>
                        <a:t>,</a:t>
                      </a:r>
                      <a:r>
                        <a:rPr lang="en-GB" sz="1600" b="1" baseline="0" smtClean="0">
                          <a:effectLst/>
                        </a:rPr>
                        <a:t> water</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15 October  - </a:t>
                      </a:r>
                      <a:r>
                        <a:rPr lang="en-GB" sz="1600" b="1" dirty="0" smtClean="0">
                          <a:effectLst/>
                        </a:rPr>
                        <a:t>1 December </a:t>
                      </a:r>
                      <a:r>
                        <a:rPr lang="en-GB" sz="1600" b="1" dirty="0">
                          <a:effectLst/>
                        </a:rPr>
                        <a:t>2018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445446984"/>
                  </a:ext>
                </a:extLst>
              </a:tr>
              <a:tr h="409643">
                <a:tc>
                  <a:txBody>
                    <a:bodyPr/>
                    <a:lstStyle/>
                    <a:p>
                      <a:pPr>
                        <a:lnSpc>
                          <a:spcPct val="107000"/>
                        </a:lnSpc>
                        <a:spcAft>
                          <a:spcPts val="0"/>
                        </a:spcAft>
                      </a:pPr>
                      <a:r>
                        <a:rPr lang="en-GB" sz="1600" b="1">
                          <a:effectLst/>
                        </a:rPr>
                        <a:t>Addressing EIONET comments</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smtClean="0">
                          <a:effectLst/>
                        </a:rPr>
                        <a:t>1 December </a:t>
                      </a:r>
                      <a:r>
                        <a:rPr lang="en-GB" sz="1600" b="1" dirty="0">
                          <a:effectLst/>
                        </a:rPr>
                        <a:t>– </a:t>
                      </a:r>
                      <a:r>
                        <a:rPr lang="en-GB" sz="1600" b="1" dirty="0" smtClean="0">
                          <a:effectLst/>
                        </a:rPr>
                        <a:t>end </a:t>
                      </a:r>
                      <a:r>
                        <a:rPr lang="en-GB" sz="1600" b="1" dirty="0">
                          <a:effectLst/>
                        </a:rPr>
                        <a:t>December 2018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362482707"/>
                  </a:ext>
                </a:extLst>
              </a:tr>
              <a:tr h="295171">
                <a:tc>
                  <a:txBody>
                    <a:bodyPr/>
                    <a:lstStyle/>
                    <a:p>
                      <a:pPr>
                        <a:lnSpc>
                          <a:spcPct val="107000"/>
                        </a:lnSpc>
                        <a:spcAft>
                          <a:spcPts val="0"/>
                        </a:spcAft>
                      </a:pPr>
                      <a:r>
                        <a:rPr lang="en-GB" sz="1600" b="1" dirty="0">
                          <a:effectLst/>
                        </a:rPr>
                        <a:t>Final draft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15 December 2018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244060645"/>
                  </a:ext>
                </a:extLst>
              </a:tr>
              <a:tr h="409643">
                <a:tc>
                  <a:txBody>
                    <a:bodyPr/>
                    <a:lstStyle/>
                    <a:p>
                      <a:pPr>
                        <a:lnSpc>
                          <a:spcPct val="107000"/>
                        </a:lnSpc>
                        <a:spcAft>
                          <a:spcPts val="0"/>
                        </a:spcAft>
                      </a:pPr>
                      <a:r>
                        <a:rPr lang="en-GB" sz="1600" b="1">
                          <a:effectLst/>
                        </a:rPr>
                        <a:t>Data for figures,  maps and references ready</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15 June - 15 December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083907229"/>
                  </a:ext>
                </a:extLst>
              </a:tr>
              <a:tr h="409643">
                <a:tc>
                  <a:txBody>
                    <a:bodyPr/>
                    <a:lstStyle/>
                    <a:p>
                      <a:pPr>
                        <a:lnSpc>
                          <a:spcPct val="107000"/>
                        </a:lnSpc>
                        <a:spcAft>
                          <a:spcPts val="0"/>
                        </a:spcAft>
                      </a:pPr>
                      <a:r>
                        <a:rPr lang="en-GB" sz="1600" b="1">
                          <a:effectLst/>
                        </a:rPr>
                        <a:t>Map, graph production</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December 2018-February 2019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784578263"/>
                  </a:ext>
                </a:extLst>
              </a:tr>
              <a:tr h="295171">
                <a:tc>
                  <a:txBody>
                    <a:bodyPr/>
                    <a:lstStyle/>
                    <a:p>
                      <a:pPr>
                        <a:lnSpc>
                          <a:spcPct val="107000"/>
                        </a:lnSpc>
                        <a:spcAft>
                          <a:spcPts val="0"/>
                        </a:spcAft>
                      </a:pPr>
                      <a:r>
                        <a:rPr lang="en-GB" sz="1600" b="1" dirty="0">
                          <a:effectLst/>
                        </a:rPr>
                        <a:t>Layout</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February 2018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526505574"/>
                  </a:ext>
                </a:extLst>
              </a:tr>
              <a:tr h="276220">
                <a:tc>
                  <a:txBody>
                    <a:bodyPr/>
                    <a:lstStyle/>
                    <a:p>
                      <a:pPr>
                        <a:lnSpc>
                          <a:spcPct val="107000"/>
                        </a:lnSpc>
                        <a:spcAft>
                          <a:spcPts val="0"/>
                        </a:spcAft>
                      </a:pPr>
                      <a:r>
                        <a:rPr lang="en-GB" sz="1600" b="1" dirty="0">
                          <a:effectLst/>
                        </a:rPr>
                        <a:t>Publication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March/April 2019</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636264470"/>
                  </a:ext>
                </a:extLst>
              </a:tr>
            </a:tbl>
          </a:graphicData>
        </a:graphic>
      </p:graphicFrame>
      <p:cxnSp>
        <p:nvCxnSpPr>
          <p:cNvPr id="6" name="Straight Connector 5"/>
          <p:cNvCxnSpPr/>
          <p:nvPr/>
        </p:nvCxnSpPr>
        <p:spPr>
          <a:xfrm>
            <a:off x="-239963" y="4201113"/>
            <a:ext cx="11923678" cy="14749"/>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39963" y="4653316"/>
            <a:ext cx="11923678" cy="1474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6543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1466851" y="1041302"/>
            <a:ext cx="937304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b="1" dirty="0">
                <a:solidFill>
                  <a:srgbClr val="006654"/>
                </a:solidFill>
                <a:latin typeface="+mn-lt"/>
                <a:ea typeface="Verdana" panose="020B0604030504040204" pitchFamily="34" charset="0"/>
                <a:cs typeface="Verdana" panose="020B0604030504040204" pitchFamily="34" charset="0"/>
              </a:rPr>
              <a:t>Thank you</a:t>
            </a:r>
          </a:p>
          <a:p>
            <a:pPr eaLnBrk="1" hangingPunct="1">
              <a:spcBef>
                <a:spcPct val="0"/>
              </a:spcBef>
              <a:buFontTx/>
              <a:buNone/>
            </a:pPr>
            <a:endParaRPr lang="en-GB" altLang="en-US" sz="1600" b="1" dirty="0">
              <a:latin typeface="+mj-lt"/>
              <a:ea typeface="Verdana" panose="020B0604030504040204" pitchFamily="34" charset="0"/>
              <a:cs typeface="Verdana" panose="020B0604030504040204" pitchFamily="34" charset="0"/>
            </a:endParaRPr>
          </a:p>
          <a:p>
            <a:pPr>
              <a:spcBef>
                <a:spcPct val="0"/>
              </a:spcBef>
              <a:buNone/>
            </a:pPr>
            <a:r>
              <a:rPr lang="en-GB" altLang="en-US" sz="1600" b="1" dirty="0">
                <a:solidFill>
                  <a:srgbClr val="006654"/>
                </a:solidFill>
                <a:latin typeface="+mj-lt"/>
              </a:rPr>
              <a:t>The 2016 EEA CCIV report is available here:</a:t>
            </a:r>
          </a:p>
          <a:p>
            <a:pPr>
              <a:spcBef>
                <a:spcPts val="600"/>
              </a:spcBef>
              <a:spcAft>
                <a:spcPts val="600"/>
              </a:spcAft>
              <a:buNone/>
            </a:pPr>
            <a:r>
              <a:rPr lang="en-GB" altLang="en-US" sz="1600" b="1" dirty="0">
                <a:latin typeface="+mj-lt"/>
                <a:ea typeface="Verdana" panose="020B0604030504040204" pitchFamily="34" charset="0"/>
                <a:cs typeface="Verdana" panose="020B0604030504040204" pitchFamily="34" charset="0"/>
                <a:hlinkClick r:id="rId3"/>
              </a:rPr>
              <a:t>eea.europa.eu/publications/climate-change-impacts-and-vulnerability-2016</a:t>
            </a:r>
            <a:r>
              <a:rPr lang="en-GB" altLang="en-US" sz="1600" b="1" dirty="0">
                <a:latin typeface="+mj-lt"/>
                <a:ea typeface="Verdana" panose="020B0604030504040204" pitchFamily="34" charset="0"/>
                <a:cs typeface="Verdana" panose="020B0604030504040204" pitchFamily="34" charset="0"/>
              </a:rPr>
              <a:t> </a:t>
            </a:r>
            <a:endParaRPr lang="en-GB" altLang="en-US" sz="1600" b="1" dirty="0" smtClean="0">
              <a:latin typeface="+mj-lt"/>
              <a:ea typeface="Verdana" panose="020B0604030504040204" pitchFamily="34" charset="0"/>
              <a:cs typeface="Verdana" panose="020B0604030504040204" pitchFamily="34" charset="0"/>
            </a:endParaRPr>
          </a:p>
          <a:p>
            <a:pPr>
              <a:spcBef>
                <a:spcPts val="600"/>
              </a:spcBef>
              <a:spcAft>
                <a:spcPts val="600"/>
              </a:spcAft>
              <a:buNone/>
            </a:pPr>
            <a:r>
              <a:rPr lang="en-GB" altLang="en-US" sz="1600" b="1" dirty="0">
                <a:solidFill>
                  <a:srgbClr val="006654"/>
                </a:solidFill>
                <a:latin typeface="+mj-lt"/>
              </a:rPr>
              <a:t>The </a:t>
            </a:r>
            <a:r>
              <a:rPr lang="en-GB" altLang="en-US" sz="1600" b="1" dirty="0" smtClean="0">
                <a:solidFill>
                  <a:srgbClr val="006654"/>
                </a:solidFill>
                <a:latin typeface="+mj-lt"/>
              </a:rPr>
              <a:t>2017 </a:t>
            </a:r>
            <a:r>
              <a:rPr lang="en-GB" altLang="en-US" sz="1600" b="1" dirty="0">
                <a:solidFill>
                  <a:srgbClr val="006654"/>
                </a:solidFill>
                <a:latin typeface="+mj-lt"/>
              </a:rPr>
              <a:t>EEA </a:t>
            </a:r>
            <a:r>
              <a:rPr lang="en-GB" altLang="en-US" sz="1600" b="1" dirty="0" smtClean="0">
                <a:solidFill>
                  <a:srgbClr val="006654"/>
                </a:solidFill>
                <a:latin typeface="+mj-lt"/>
              </a:rPr>
              <a:t>CCA/DRR report </a:t>
            </a:r>
            <a:r>
              <a:rPr lang="en-GB" altLang="en-US" sz="1600" b="1" dirty="0">
                <a:solidFill>
                  <a:srgbClr val="006654"/>
                </a:solidFill>
                <a:latin typeface="+mj-lt"/>
              </a:rPr>
              <a:t>is available </a:t>
            </a:r>
            <a:r>
              <a:rPr lang="en-GB" altLang="en-US" sz="1600" b="1" dirty="0" smtClean="0">
                <a:solidFill>
                  <a:srgbClr val="006654"/>
                </a:solidFill>
                <a:latin typeface="+mj-lt"/>
              </a:rPr>
              <a:t>here:</a:t>
            </a:r>
          </a:p>
          <a:p>
            <a:pPr>
              <a:spcBef>
                <a:spcPts val="600"/>
              </a:spcBef>
              <a:spcAft>
                <a:spcPts val="600"/>
              </a:spcAft>
              <a:buNone/>
            </a:pPr>
            <a:r>
              <a:rPr lang="en-GB" altLang="en-US" sz="1600" b="1" dirty="0" smtClean="0">
                <a:latin typeface="+mj-lt"/>
                <a:ea typeface="Verdana" panose="020B0604030504040204" pitchFamily="34" charset="0"/>
                <a:cs typeface="Verdana" panose="020B0604030504040204" pitchFamily="34" charset="0"/>
                <a:hlinkClick r:id="rId4"/>
              </a:rPr>
              <a:t>eea.europa.eu/publications/climate-change-adaptation-and-disaster</a:t>
            </a:r>
            <a:endParaRPr lang="en-GB" altLang="en-US" sz="1600" b="1" dirty="0">
              <a:latin typeface="+mj-lt"/>
              <a:ea typeface="Verdana" panose="020B0604030504040204" pitchFamily="34" charset="0"/>
              <a:cs typeface="Verdana" panose="020B0604030504040204" pitchFamily="34" charset="0"/>
            </a:endParaRPr>
          </a:p>
          <a:p>
            <a:pPr>
              <a:spcBef>
                <a:spcPct val="0"/>
              </a:spcBef>
              <a:buNone/>
            </a:pPr>
            <a:endParaRPr lang="en-GB" altLang="en-US" sz="1600" b="1" dirty="0">
              <a:solidFill>
                <a:srgbClr val="006654"/>
              </a:solidFill>
              <a:latin typeface="+mj-lt"/>
            </a:endParaRPr>
          </a:p>
          <a:p>
            <a:pPr>
              <a:spcBef>
                <a:spcPct val="0"/>
              </a:spcBef>
              <a:buNone/>
            </a:pPr>
            <a:r>
              <a:rPr lang="en-GB" altLang="en-US" sz="1600" b="1" dirty="0">
                <a:solidFill>
                  <a:srgbClr val="006654"/>
                </a:solidFill>
                <a:latin typeface="+mj-lt"/>
              </a:rPr>
              <a:t>All indicators underlying this report are available online:</a:t>
            </a:r>
          </a:p>
          <a:p>
            <a:pPr>
              <a:spcBef>
                <a:spcPts val="600"/>
              </a:spcBef>
              <a:buNone/>
            </a:pPr>
            <a:r>
              <a:rPr lang="en-GB" altLang="en-US" sz="1600" b="1" dirty="0">
                <a:latin typeface="+mj-lt"/>
                <a:hlinkClick r:id="rId5"/>
              </a:rPr>
              <a:t>eea.europa.eu/data-and-maps/indicators/#c5=climate-change-adaptation</a:t>
            </a:r>
            <a:r>
              <a:rPr lang="en-GB" altLang="en-US" sz="1600" b="1" dirty="0">
                <a:latin typeface="+mj-lt"/>
              </a:rPr>
              <a:t> </a:t>
            </a:r>
          </a:p>
          <a:p>
            <a:pPr>
              <a:spcBef>
                <a:spcPct val="0"/>
              </a:spcBef>
              <a:buNone/>
            </a:pPr>
            <a:endParaRPr lang="en-GB" altLang="en-US" sz="1600" b="1" dirty="0">
              <a:solidFill>
                <a:srgbClr val="006654"/>
              </a:solidFill>
              <a:latin typeface="+mj-lt"/>
            </a:endParaRPr>
          </a:p>
          <a:p>
            <a:pPr>
              <a:spcBef>
                <a:spcPct val="0"/>
              </a:spcBef>
              <a:buNone/>
            </a:pPr>
            <a:r>
              <a:rPr lang="en-GB" altLang="en-US" sz="1600" b="1" dirty="0">
                <a:solidFill>
                  <a:srgbClr val="006654"/>
                </a:solidFill>
                <a:latin typeface="+mj-lt"/>
              </a:rPr>
              <a:t>Further information is available on Climate-ADAPT:</a:t>
            </a:r>
          </a:p>
          <a:p>
            <a:pPr>
              <a:spcBef>
                <a:spcPts val="600"/>
              </a:spcBef>
              <a:buNone/>
            </a:pPr>
            <a:r>
              <a:rPr lang="en-GB" altLang="en-US" sz="1600" b="1" dirty="0">
                <a:latin typeface="+mj-lt"/>
                <a:hlinkClick r:id="rId6"/>
              </a:rPr>
              <a:t>climate-adapt.eea.europa.eu</a:t>
            </a:r>
            <a:r>
              <a:rPr lang="en-GB" altLang="en-US" sz="1600" b="1" dirty="0">
                <a:latin typeface="+mj-lt"/>
              </a:rPr>
              <a:t> </a:t>
            </a:r>
          </a:p>
        </p:txBody>
      </p:sp>
      <p:sp>
        <p:nvSpPr>
          <p:cNvPr id="4" name="Rectangle 6"/>
          <p:cNvSpPr>
            <a:spLocks noChangeArrowheads="1"/>
          </p:cNvSpPr>
          <p:nvPr/>
        </p:nvSpPr>
        <p:spPr bwMode="auto">
          <a:xfrm>
            <a:off x="1466851" y="6321425"/>
            <a:ext cx="201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None/>
            </a:pPr>
            <a:r>
              <a:rPr lang="en-GB" altLang="en-US" sz="1800" dirty="0">
                <a:solidFill>
                  <a:srgbClr val="000000"/>
                </a:solidFill>
                <a:ea typeface="Verdana" panose="020B0604030504040204" pitchFamily="34" charset="0"/>
                <a:cs typeface="Verdana" panose="020B0604030504040204" pitchFamily="34" charset="0"/>
                <a:hlinkClick r:id="rId7"/>
              </a:rPr>
              <a:t>eea.europa.eu</a:t>
            </a:r>
            <a:endParaRPr lang="en-GB" altLang="en-US" sz="1800"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07454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9" y="149675"/>
            <a:ext cx="10972800" cy="500260"/>
          </a:xfrm>
        </p:spPr>
        <p:txBody>
          <a:bodyPr/>
          <a:lstStyle/>
          <a:p>
            <a:pPr algn="l">
              <a:spcBef>
                <a:spcPct val="20000"/>
              </a:spcBef>
            </a:pPr>
            <a:r>
              <a:rPr lang="en-GB" sz="3000" b="1" dirty="0" smtClean="0">
                <a:solidFill>
                  <a:schemeClr val="bg1"/>
                </a:solidFill>
                <a:ea typeface="+mn-ea"/>
                <a:cs typeface="+mn-cs"/>
              </a:rPr>
              <a:t>Policy frameworks for climate change and agriculture</a:t>
            </a:r>
            <a:endParaRPr lang="en-GB" sz="3000" b="1" dirty="0">
              <a:solidFill>
                <a:schemeClr val="bg1"/>
              </a:solidFill>
              <a:ea typeface="+mn-ea"/>
              <a:cs typeface="+mn-cs"/>
            </a:endParaRPr>
          </a:p>
        </p:txBody>
      </p:sp>
      <p:sp>
        <p:nvSpPr>
          <p:cNvPr id="3" name="Rectangle 2"/>
          <p:cNvSpPr/>
          <p:nvPr/>
        </p:nvSpPr>
        <p:spPr>
          <a:xfrm>
            <a:off x="516581" y="3085370"/>
            <a:ext cx="4223342" cy="2431435"/>
          </a:xfrm>
          <a:prstGeom prst="rect">
            <a:avLst/>
          </a:prstGeom>
        </p:spPr>
        <p:txBody>
          <a:bodyPr wrap="square">
            <a:spAutoFit/>
          </a:bodyPr>
          <a:lstStyle/>
          <a:p>
            <a:pPr defTabSz="449263" fontAlgn="base">
              <a:spcAft>
                <a:spcPts val="600"/>
              </a:spcAft>
              <a:buSzPct val="100000"/>
            </a:pPr>
            <a:r>
              <a:rPr lang="en-GB" sz="3200" b="1" dirty="0" smtClean="0">
                <a:solidFill>
                  <a:srgbClr val="006654"/>
                </a:solidFill>
                <a:latin typeface="Calibri" panose="020F0502020204030204" pitchFamily="34" charset="0"/>
              </a:rPr>
              <a:t>Global level </a:t>
            </a:r>
            <a:r>
              <a:rPr lang="en-GB" sz="2000" dirty="0" smtClean="0">
                <a:solidFill>
                  <a:srgbClr val="006666"/>
                </a:solidFill>
                <a:latin typeface="Calibri" panose="020F0502020204030204" pitchFamily="34" charset="0"/>
              </a:rPr>
              <a:t>(2015 agreements)</a:t>
            </a:r>
          </a:p>
          <a:p>
            <a:pPr defTabSz="449263" fontAlgn="base">
              <a:spcAft>
                <a:spcPts val="600"/>
              </a:spcAft>
              <a:buSzPct val="100000"/>
            </a:pPr>
            <a:r>
              <a:rPr lang="en-GB" sz="2000" dirty="0" smtClean="0">
                <a:solidFill>
                  <a:srgbClr val="006666"/>
                </a:solidFill>
                <a:latin typeface="Calibri" panose="020F0502020204030204" pitchFamily="34" charset="0"/>
              </a:rPr>
              <a:t>UNFCCC Paris Agreement</a:t>
            </a:r>
          </a:p>
          <a:p>
            <a:pPr defTabSz="449263" fontAlgn="base">
              <a:spcAft>
                <a:spcPts val="600"/>
              </a:spcAft>
              <a:buSzPct val="100000"/>
            </a:pPr>
            <a:r>
              <a:rPr lang="en-GB" sz="2000" dirty="0" smtClean="0">
                <a:solidFill>
                  <a:srgbClr val="006666"/>
                </a:solidFill>
                <a:latin typeface="Calibri" panose="020F0502020204030204" pitchFamily="34" charset="0"/>
              </a:rPr>
              <a:t>Sendai Framework for Disaster Risk Reduction</a:t>
            </a:r>
          </a:p>
          <a:p>
            <a:pPr defTabSz="449263" fontAlgn="base">
              <a:spcAft>
                <a:spcPts val="600"/>
              </a:spcAft>
              <a:buSzPct val="100000"/>
            </a:pPr>
            <a:r>
              <a:rPr lang="en-GB" sz="2000" dirty="0" smtClean="0">
                <a:solidFill>
                  <a:srgbClr val="006666"/>
                </a:solidFill>
                <a:latin typeface="Calibri" panose="020F0502020204030204" pitchFamily="34" charset="0"/>
              </a:rPr>
              <a:t>Sustainable Development Goals</a:t>
            </a:r>
          </a:p>
          <a:p>
            <a:pPr defTabSz="449263" fontAlgn="base">
              <a:spcAft>
                <a:spcPts val="600"/>
              </a:spcAft>
              <a:buSzPct val="100000"/>
            </a:pPr>
            <a:endParaRPr lang="en-GB" sz="2000" dirty="0" smtClean="0">
              <a:solidFill>
                <a:srgbClr val="006666"/>
              </a:solidFill>
              <a:latin typeface="Calibri" panose="020F0502020204030204" pitchFamily="34" charset="0"/>
            </a:endParaRPr>
          </a:p>
        </p:txBody>
      </p:sp>
      <p:sp>
        <p:nvSpPr>
          <p:cNvPr id="4" name="Rectangle 3"/>
          <p:cNvSpPr/>
          <p:nvPr/>
        </p:nvSpPr>
        <p:spPr>
          <a:xfrm>
            <a:off x="5816207" y="3088303"/>
            <a:ext cx="4591782" cy="3954929"/>
          </a:xfrm>
          <a:prstGeom prst="rect">
            <a:avLst/>
          </a:prstGeom>
        </p:spPr>
        <p:txBody>
          <a:bodyPr wrap="square">
            <a:spAutoFit/>
          </a:bodyPr>
          <a:lstStyle/>
          <a:p>
            <a:pPr defTabSz="449263" fontAlgn="base">
              <a:spcAft>
                <a:spcPts val="600"/>
              </a:spcAft>
              <a:buSzPct val="100000"/>
            </a:pPr>
            <a:r>
              <a:rPr lang="en-GB" sz="3200" b="1" dirty="0" smtClean="0">
                <a:solidFill>
                  <a:srgbClr val="006654"/>
                </a:solidFill>
                <a:latin typeface="Calibri" panose="020F0502020204030204" pitchFamily="34" charset="0"/>
              </a:rPr>
              <a:t>European level</a:t>
            </a:r>
          </a:p>
          <a:p>
            <a:pPr defTabSz="449263" fontAlgn="base">
              <a:spcAft>
                <a:spcPts val="600"/>
              </a:spcAft>
              <a:buSzPct val="100000"/>
            </a:pPr>
            <a:r>
              <a:rPr lang="en-GB" sz="2000" dirty="0" smtClean="0">
                <a:solidFill>
                  <a:srgbClr val="006666"/>
                </a:solidFill>
                <a:latin typeface="Calibri" panose="020F0502020204030204" pitchFamily="34" charset="0"/>
              </a:rPr>
              <a:t>Climate Adaptation Strategy </a:t>
            </a:r>
            <a:endParaRPr lang="en-GB" sz="2000" dirty="0">
              <a:solidFill>
                <a:srgbClr val="006666"/>
              </a:solidFill>
              <a:latin typeface="Calibri" panose="020F0502020204030204" pitchFamily="34" charset="0"/>
            </a:endParaRPr>
          </a:p>
          <a:p>
            <a:pPr defTabSz="449263" fontAlgn="base">
              <a:spcAft>
                <a:spcPts val="600"/>
              </a:spcAft>
              <a:buSzPct val="100000"/>
            </a:pPr>
            <a:r>
              <a:rPr lang="en-GB" sz="2000" dirty="0" smtClean="0">
                <a:solidFill>
                  <a:srgbClr val="006666"/>
                </a:solidFill>
                <a:latin typeface="Calibri" panose="020F0502020204030204" pitchFamily="34" charset="0"/>
              </a:rPr>
              <a:t>The Common Agriculture Policy (CAP)</a:t>
            </a:r>
          </a:p>
          <a:p>
            <a:pPr defTabSz="449263" fontAlgn="base">
              <a:spcAft>
                <a:spcPts val="600"/>
              </a:spcAft>
              <a:buSzPct val="100000"/>
            </a:pPr>
            <a:r>
              <a:rPr lang="en-GB" sz="2000" dirty="0" smtClean="0">
                <a:solidFill>
                  <a:srgbClr val="006666"/>
                </a:solidFill>
                <a:latin typeface="Calibri" panose="020F0502020204030204" pitchFamily="34" charset="0"/>
              </a:rPr>
              <a:t>Land </a:t>
            </a:r>
            <a:r>
              <a:rPr lang="en-GB" sz="2000" dirty="0">
                <a:solidFill>
                  <a:srgbClr val="006666"/>
                </a:solidFill>
                <a:latin typeface="Calibri" panose="020F0502020204030204" pitchFamily="34" charset="0"/>
              </a:rPr>
              <a:t>Use, Land Use Change and Forestry (LULUCF</a:t>
            </a:r>
            <a:r>
              <a:rPr lang="en-GB" sz="2000" dirty="0" smtClean="0">
                <a:solidFill>
                  <a:srgbClr val="006666"/>
                </a:solidFill>
                <a:latin typeface="Calibri" panose="020F0502020204030204" pitchFamily="34" charset="0"/>
              </a:rPr>
              <a:t>) regulation</a:t>
            </a:r>
          </a:p>
          <a:p>
            <a:pPr defTabSz="449263" fontAlgn="base">
              <a:spcAft>
                <a:spcPts val="600"/>
              </a:spcAft>
              <a:buSzPct val="100000"/>
            </a:pPr>
            <a:r>
              <a:rPr lang="en-GB" sz="2000" dirty="0" smtClean="0">
                <a:solidFill>
                  <a:srgbClr val="006666"/>
                </a:solidFill>
                <a:latin typeface="Calibri" panose="020F0502020204030204" pitchFamily="34" charset="0"/>
              </a:rPr>
              <a:t>Governance regulation</a:t>
            </a:r>
          </a:p>
          <a:p>
            <a:pPr defTabSz="449263" fontAlgn="base">
              <a:spcAft>
                <a:spcPts val="600"/>
              </a:spcAft>
              <a:buSzPct val="100000"/>
            </a:pPr>
            <a:r>
              <a:rPr lang="en-GB" sz="2000" dirty="0" smtClean="0">
                <a:solidFill>
                  <a:srgbClr val="006666"/>
                </a:solidFill>
                <a:latin typeface="Calibri" panose="020F0502020204030204" pitchFamily="34" charset="0"/>
              </a:rPr>
              <a:t>EU Floods Directive, EU Green Infrastructure Strategy, etc.</a:t>
            </a:r>
          </a:p>
          <a:p>
            <a:pPr defTabSz="449263" fontAlgn="base">
              <a:spcAft>
                <a:spcPts val="600"/>
              </a:spcAft>
              <a:buSzPct val="100000"/>
            </a:pPr>
            <a:endParaRPr lang="en-GB" sz="2000" dirty="0" smtClean="0">
              <a:solidFill>
                <a:srgbClr val="006666"/>
              </a:solidFill>
              <a:latin typeface="Calibri" panose="020F0502020204030204" pitchFamily="34" charset="0"/>
            </a:endParaRPr>
          </a:p>
          <a:p>
            <a:pPr marL="742950" lvl="1" indent="-285750" defTabSz="449263" fontAlgn="base">
              <a:spcAft>
                <a:spcPts val="600"/>
              </a:spcAft>
              <a:buSzPct val="100000"/>
              <a:buFont typeface="Arial" panose="020B0604020202020204" pitchFamily="34" charset="0"/>
              <a:buChar char="•"/>
            </a:pPr>
            <a:endParaRPr lang="fr-BE" sz="2400" dirty="0" smtClean="0">
              <a:solidFill>
                <a:srgbClr val="006666"/>
              </a:solidFill>
            </a:endParaRPr>
          </a:p>
        </p:txBody>
      </p:sp>
      <p:pic>
        <p:nvPicPr>
          <p:cNvPr id="6" name="Immagine 5"/>
          <p:cNvPicPr>
            <a:picLocks noChangeAspect="1"/>
          </p:cNvPicPr>
          <p:nvPr/>
        </p:nvPicPr>
        <p:blipFill>
          <a:blip r:embed="rId3"/>
          <a:stretch>
            <a:fillRect/>
          </a:stretch>
        </p:blipFill>
        <p:spPr>
          <a:xfrm>
            <a:off x="516581" y="1092635"/>
            <a:ext cx="3007100" cy="1957859"/>
          </a:xfrm>
          <a:prstGeom prst="rect">
            <a:avLst/>
          </a:prstGeom>
        </p:spPr>
      </p:pic>
      <p:pic>
        <p:nvPicPr>
          <p:cNvPr id="8" name="Immagine 7"/>
          <p:cNvPicPr>
            <a:picLocks noChangeAspect="1"/>
          </p:cNvPicPr>
          <p:nvPr/>
        </p:nvPicPr>
        <p:blipFill>
          <a:blip r:embed="rId4"/>
          <a:stretch>
            <a:fillRect/>
          </a:stretch>
        </p:blipFill>
        <p:spPr>
          <a:xfrm>
            <a:off x="5816207" y="1092634"/>
            <a:ext cx="3007100" cy="1957860"/>
          </a:xfrm>
          <a:prstGeom prst="rect">
            <a:avLst/>
          </a:prstGeom>
        </p:spPr>
      </p:pic>
    </p:spTree>
    <p:extLst>
      <p:ext uri="{BB962C8B-B14F-4D97-AF65-F5344CB8AC3E}">
        <p14:creationId xmlns:p14="http://schemas.microsoft.com/office/powerpoint/2010/main" val="45936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16" y="116688"/>
            <a:ext cx="11418277" cy="524395"/>
          </a:xfrm>
        </p:spPr>
        <p:txBody>
          <a:bodyPr/>
          <a:lstStyle/>
          <a:p>
            <a:r>
              <a:rPr lang="en-GB" sz="3000" dirty="0">
                <a:latin typeface="+mj-lt"/>
              </a:rPr>
              <a:t>Data underpinning policies – European contribution</a:t>
            </a:r>
          </a:p>
        </p:txBody>
      </p:sp>
      <p:pic>
        <p:nvPicPr>
          <p:cNvPr id="3" name="Picture 2"/>
          <p:cNvPicPr>
            <a:picLocks noChangeAspect="1"/>
          </p:cNvPicPr>
          <p:nvPr/>
        </p:nvPicPr>
        <p:blipFill>
          <a:blip r:embed="rId3"/>
          <a:stretch>
            <a:fillRect/>
          </a:stretch>
        </p:blipFill>
        <p:spPr>
          <a:xfrm>
            <a:off x="2266579" y="1147066"/>
            <a:ext cx="2516795" cy="1438169"/>
          </a:xfrm>
          <a:prstGeom prst="rect">
            <a:avLst/>
          </a:prstGeom>
        </p:spPr>
      </p:pic>
      <p:pic>
        <p:nvPicPr>
          <p:cNvPr id="7" name="Picture 6"/>
          <p:cNvPicPr>
            <a:picLocks noChangeAspect="1"/>
          </p:cNvPicPr>
          <p:nvPr/>
        </p:nvPicPr>
        <p:blipFill>
          <a:blip r:embed="rId4"/>
          <a:stretch>
            <a:fillRect/>
          </a:stretch>
        </p:blipFill>
        <p:spPr>
          <a:xfrm>
            <a:off x="5016920" y="1077685"/>
            <a:ext cx="1705551" cy="1461884"/>
          </a:xfrm>
          <a:prstGeom prst="rect">
            <a:avLst/>
          </a:prstGeom>
        </p:spPr>
      </p:pic>
      <p:sp>
        <p:nvSpPr>
          <p:cNvPr id="15" name="TextBox 14"/>
          <p:cNvSpPr txBox="1"/>
          <p:nvPr/>
        </p:nvSpPr>
        <p:spPr>
          <a:xfrm>
            <a:off x="279418" y="1331193"/>
            <a:ext cx="1662891" cy="1569660"/>
          </a:xfrm>
          <a:prstGeom prst="rect">
            <a:avLst/>
          </a:prstGeom>
          <a:noFill/>
        </p:spPr>
        <p:txBody>
          <a:bodyPr wrap="none" rtlCol="0">
            <a:spAutoFit/>
          </a:bodyPr>
          <a:lstStyle/>
          <a:p>
            <a:r>
              <a:rPr lang="en-GB" sz="2400" b="1" dirty="0" smtClean="0">
                <a:solidFill>
                  <a:srgbClr val="016357"/>
                </a:solidFill>
              </a:rPr>
              <a:t>Research </a:t>
            </a:r>
          </a:p>
          <a:p>
            <a:r>
              <a:rPr lang="en-GB" sz="2400" b="1" dirty="0">
                <a:solidFill>
                  <a:srgbClr val="016357"/>
                </a:solidFill>
              </a:rPr>
              <a:t>a</a:t>
            </a:r>
            <a:r>
              <a:rPr lang="en-GB" sz="2400" b="1" dirty="0" smtClean="0">
                <a:solidFill>
                  <a:srgbClr val="016357"/>
                </a:solidFill>
              </a:rPr>
              <a:t>nd </a:t>
            </a:r>
          </a:p>
          <a:p>
            <a:r>
              <a:rPr lang="en-GB" sz="2400" b="1" dirty="0" smtClean="0">
                <a:solidFill>
                  <a:srgbClr val="016357"/>
                </a:solidFill>
              </a:rPr>
              <a:t>actions </a:t>
            </a:r>
          </a:p>
          <a:p>
            <a:endParaRPr lang="en-GB" sz="2400" b="1" dirty="0" smtClean="0">
              <a:solidFill>
                <a:srgbClr val="016357"/>
              </a:solidFill>
            </a:endParaRPr>
          </a:p>
        </p:txBody>
      </p:sp>
      <p:sp>
        <p:nvSpPr>
          <p:cNvPr id="16" name="TextBox 15"/>
          <p:cNvSpPr txBox="1"/>
          <p:nvPr/>
        </p:nvSpPr>
        <p:spPr>
          <a:xfrm>
            <a:off x="164131" y="4316404"/>
            <a:ext cx="1893467" cy="461665"/>
          </a:xfrm>
          <a:prstGeom prst="rect">
            <a:avLst/>
          </a:prstGeom>
          <a:noFill/>
        </p:spPr>
        <p:txBody>
          <a:bodyPr wrap="none" rtlCol="0">
            <a:spAutoFit/>
          </a:bodyPr>
          <a:lstStyle/>
          <a:p>
            <a:r>
              <a:rPr lang="en-GB" sz="2400" b="1" dirty="0" smtClean="0">
                <a:solidFill>
                  <a:srgbClr val="016357"/>
                </a:solidFill>
              </a:rPr>
              <a:t>Operational</a:t>
            </a:r>
            <a:endParaRPr lang="en-GB" sz="2400" b="1" dirty="0">
              <a:solidFill>
                <a:srgbClr val="016357"/>
              </a:solidFill>
            </a:endParaRPr>
          </a:p>
        </p:txBody>
      </p:sp>
      <p:pic>
        <p:nvPicPr>
          <p:cNvPr id="12" name="Picture 11"/>
          <p:cNvPicPr>
            <a:picLocks noChangeAspect="1"/>
          </p:cNvPicPr>
          <p:nvPr/>
        </p:nvPicPr>
        <p:blipFill rotWithShape="1">
          <a:blip r:embed="rId5"/>
          <a:srcRect b="24764"/>
          <a:stretch/>
        </p:blipFill>
        <p:spPr>
          <a:xfrm>
            <a:off x="108516" y="5619812"/>
            <a:ext cx="2005716" cy="847301"/>
          </a:xfrm>
          <a:prstGeom prst="rect">
            <a:avLst/>
          </a:prstGeom>
        </p:spPr>
      </p:pic>
      <p:sp>
        <p:nvSpPr>
          <p:cNvPr id="5" name="TextBox 4"/>
          <p:cNvSpPr txBox="1"/>
          <p:nvPr/>
        </p:nvSpPr>
        <p:spPr>
          <a:xfrm>
            <a:off x="2260803" y="3559429"/>
            <a:ext cx="3865161" cy="338554"/>
          </a:xfrm>
          <a:prstGeom prst="rect">
            <a:avLst/>
          </a:prstGeom>
          <a:noFill/>
        </p:spPr>
        <p:txBody>
          <a:bodyPr wrap="none" rtlCol="0">
            <a:spAutoFit/>
          </a:bodyPr>
          <a:lstStyle/>
          <a:p>
            <a:r>
              <a:rPr lang="en-GB" sz="1600" b="1" dirty="0" smtClean="0">
                <a:solidFill>
                  <a:srgbClr val="006654"/>
                </a:solidFill>
              </a:rPr>
              <a:t>Copernicus Land Monitoring Service</a:t>
            </a:r>
            <a:endParaRPr lang="en-GB" sz="1600" b="1" dirty="0">
              <a:solidFill>
                <a:srgbClr val="006654"/>
              </a:solidFill>
            </a:endParaRPr>
          </a:p>
        </p:txBody>
      </p:sp>
      <p:sp>
        <p:nvSpPr>
          <p:cNvPr id="11" name="TextBox 10"/>
          <p:cNvSpPr txBox="1"/>
          <p:nvPr/>
        </p:nvSpPr>
        <p:spPr>
          <a:xfrm>
            <a:off x="6841662" y="3560765"/>
            <a:ext cx="3706464" cy="338554"/>
          </a:xfrm>
          <a:prstGeom prst="rect">
            <a:avLst/>
          </a:prstGeom>
          <a:noFill/>
        </p:spPr>
        <p:txBody>
          <a:bodyPr wrap="none" rtlCol="0">
            <a:spAutoFit/>
          </a:bodyPr>
          <a:lstStyle/>
          <a:p>
            <a:r>
              <a:rPr lang="en-GB" sz="1600" b="1" dirty="0" smtClean="0">
                <a:solidFill>
                  <a:srgbClr val="006654"/>
                </a:solidFill>
              </a:rPr>
              <a:t>Copernicus Climate Change Service</a:t>
            </a:r>
            <a:endParaRPr lang="en-GB" sz="1600" b="1" dirty="0">
              <a:solidFill>
                <a:srgbClr val="006654"/>
              </a:solidFill>
            </a:endParaRPr>
          </a:p>
        </p:txBody>
      </p:sp>
      <p:pic>
        <p:nvPicPr>
          <p:cNvPr id="8" name="Picture 7"/>
          <p:cNvPicPr>
            <a:picLocks noChangeAspect="1"/>
          </p:cNvPicPr>
          <p:nvPr/>
        </p:nvPicPr>
        <p:blipFill>
          <a:blip r:embed="rId6"/>
          <a:stretch>
            <a:fillRect/>
          </a:stretch>
        </p:blipFill>
        <p:spPr>
          <a:xfrm>
            <a:off x="2260803" y="4408202"/>
            <a:ext cx="3167135" cy="1804307"/>
          </a:xfrm>
          <a:prstGeom prst="rect">
            <a:avLst/>
          </a:prstGeom>
        </p:spPr>
      </p:pic>
      <p:pic>
        <p:nvPicPr>
          <p:cNvPr id="9" name="Picture 8"/>
          <p:cNvPicPr>
            <a:picLocks noChangeAspect="1"/>
          </p:cNvPicPr>
          <p:nvPr/>
        </p:nvPicPr>
        <p:blipFill>
          <a:blip r:embed="rId7"/>
          <a:stretch>
            <a:fillRect/>
          </a:stretch>
        </p:blipFill>
        <p:spPr>
          <a:xfrm>
            <a:off x="7580225" y="3947236"/>
            <a:ext cx="2617188" cy="2726237"/>
          </a:xfrm>
          <a:prstGeom prst="rect">
            <a:avLst/>
          </a:prstGeom>
        </p:spPr>
      </p:pic>
      <p:pic>
        <p:nvPicPr>
          <p:cNvPr id="10" name="Picture 9"/>
          <p:cNvPicPr>
            <a:picLocks noChangeAspect="1"/>
          </p:cNvPicPr>
          <p:nvPr/>
        </p:nvPicPr>
        <p:blipFill>
          <a:blip r:embed="rId8"/>
          <a:stretch>
            <a:fillRect/>
          </a:stretch>
        </p:blipFill>
        <p:spPr>
          <a:xfrm>
            <a:off x="6841662" y="1016444"/>
            <a:ext cx="2307497" cy="1672935"/>
          </a:xfrm>
          <a:prstGeom prst="rect">
            <a:avLst/>
          </a:prstGeom>
        </p:spPr>
      </p:pic>
      <p:pic>
        <p:nvPicPr>
          <p:cNvPr id="14" name="Picture 13"/>
          <p:cNvPicPr>
            <a:picLocks noChangeAspect="1"/>
          </p:cNvPicPr>
          <p:nvPr/>
        </p:nvPicPr>
        <p:blipFill>
          <a:blip r:embed="rId9"/>
          <a:stretch>
            <a:fillRect/>
          </a:stretch>
        </p:blipFill>
        <p:spPr>
          <a:xfrm>
            <a:off x="9387541" y="1530273"/>
            <a:ext cx="2321169" cy="756004"/>
          </a:xfrm>
          <a:prstGeom prst="rect">
            <a:avLst/>
          </a:prstGeom>
        </p:spPr>
      </p:pic>
    </p:spTree>
    <p:extLst>
      <p:ext uri="{BB962C8B-B14F-4D97-AF65-F5344CB8AC3E}">
        <p14:creationId xmlns:p14="http://schemas.microsoft.com/office/powerpoint/2010/main" val="113381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1621" y="0"/>
            <a:ext cx="9277350" cy="757646"/>
          </a:xfrm>
        </p:spPr>
        <p:txBody>
          <a:bodyPr anchor="ctr"/>
          <a:lstStyle/>
          <a:p>
            <a:pPr defTabSz="914400">
              <a:spcBef>
                <a:spcPct val="50000"/>
              </a:spcBef>
            </a:pPr>
            <a:r>
              <a:rPr lang="en-GB" sz="2400" dirty="0" smtClean="0">
                <a:solidFill>
                  <a:prstClr val="white"/>
                </a:solidFill>
                <a:latin typeface="+mj-lt"/>
                <a:cs typeface="Verdana"/>
              </a:rPr>
              <a:t>Recent EEA reports on climate change adaptation </a:t>
            </a:r>
            <a:endParaRPr lang="en-GB" altLang="en-US" sz="2400" dirty="0">
              <a:solidFill>
                <a:prstClr val="white"/>
              </a:solidFill>
              <a:latin typeface="+mj-lt"/>
              <a:ea typeface="Verdana" panose="020B0604030504040204" pitchFamily="34" charset="0"/>
              <a:cs typeface="Verdana" panose="020B0604030504040204"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85710" y="1039550"/>
            <a:ext cx="3960000" cy="54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6252859" y="1039550"/>
            <a:ext cx="4053735" cy="54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4479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55549" y="1128455"/>
            <a:ext cx="3103418" cy="2642717"/>
            <a:chOff x="4772621" y="1145512"/>
            <a:chExt cx="3709392" cy="2642717"/>
          </a:xfrm>
        </p:grpSpPr>
        <p:sp>
          <p:nvSpPr>
            <p:cNvPr id="7" name="Rectangle 6"/>
            <p:cNvSpPr/>
            <p:nvPr/>
          </p:nvSpPr>
          <p:spPr>
            <a:xfrm>
              <a:off x="4772621" y="1145512"/>
              <a:ext cx="3632564" cy="26427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901466" y="1154240"/>
              <a:ext cx="3580547" cy="2492990"/>
            </a:xfrm>
            <a:prstGeom prst="rect">
              <a:avLst/>
            </a:prstGeom>
            <a:noFill/>
          </p:spPr>
          <p:txBody>
            <a:bodyPr wrap="square" rtlCol="0">
              <a:spAutoFit/>
            </a:bodyPr>
            <a:lstStyle/>
            <a:p>
              <a:r>
                <a:rPr lang="en-GB" b="1" dirty="0" smtClean="0">
                  <a:solidFill>
                    <a:srgbClr val="008173"/>
                  </a:solidFill>
                </a:rPr>
                <a:t>Climate change impacts</a:t>
              </a:r>
            </a:p>
            <a:p>
              <a:endParaRPr lang="en-GB" b="1" dirty="0" smtClean="0">
                <a:solidFill>
                  <a:srgbClr val="008173"/>
                </a:solidFill>
              </a:endParaRPr>
            </a:p>
            <a:p>
              <a:pPr marL="285750" indent="-285750">
                <a:buFont typeface="Arial" panose="020B0604020202020204" pitchFamily="34" charset="0"/>
                <a:buChar char="•"/>
              </a:pPr>
              <a:r>
                <a:rPr lang="en-GB" sz="1400" dirty="0" smtClean="0">
                  <a:solidFill>
                    <a:srgbClr val="008173"/>
                  </a:solidFill>
                </a:rPr>
                <a:t>Mean and extreme</a:t>
              </a:r>
            </a:p>
            <a:p>
              <a:pPr marL="285750" indent="-285750">
                <a:buFont typeface="Arial" panose="020B0604020202020204" pitchFamily="34" charset="0"/>
                <a:buChar char="•"/>
              </a:pPr>
              <a:r>
                <a:rPr lang="en-GB" sz="1400" dirty="0" smtClean="0">
                  <a:solidFill>
                    <a:srgbClr val="008173"/>
                  </a:solidFill>
                </a:rPr>
                <a:t>Focus on future projections</a:t>
              </a:r>
            </a:p>
            <a:p>
              <a:pPr marL="285750" indent="-285750">
                <a:buFont typeface="Arial" panose="020B0604020202020204" pitchFamily="34" charset="0"/>
                <a:buChar char="•"/>
              </a:pPr>
              <a:r>
                <a:rPr lang="en-GB" sz="1400" dirty="0" smtClean="0">
                  <a:solidFill>
                    <a:srgbClr val="008173"/>
                  </a:solidFill>
                </a:rPr>
                <a:t>Multiple impacts</a:t>
              </a:r>
            </a:p>
            <a:p>
              <a:pPr marL="285750" indent="-285750">
                <a:buFont typeface="Arial" panose="020B0604020202020204" pitchFamily="34" charset="0"/>
                <a:buChar char="•"/>
              </a:pPr>
              <a:r>
                <a:rPr lang="en-GB" sz="1400" dirty="0" smtClean="0">
                  <a:solidFill>
                    <a:srgbClr val="008173"/>
                  </a:solidFill>
                </a:rPr>
                <a:t>Cascading impacts</a:t>
              </a:r>
            </a:p>
            <a:p>
              <a:pPr marL="285750" indent="-285750">
                <a:buFont typeface="Arial" panose="020B0604020202020204" pitchFamily="34" charset="0"/>
                <a:buChar char="•"/>
              </a:pPr>
              <a:r>
                <a:rPr lang="en-GB" sz="1400" dirty="0" smtClean="0">
                  <a:solidFill>
                    <a:srgbClr val="008173"/>
                  </a:solidFill>
                </a:rPr>
                <a:t>Impacts outside Europe</a:t>
              </a:r>
            </a:p>
            <a:p>
              <a:pPr marL="285750" indent="-285750">
                <a:buFont typeface="Arial" panose="020B0604020202020204" pitchFamily="34" charset="0"/>
                <a:buChar char="•"/>
              </a:pPr>
              <a:r>
                <a:rPr lang="en-GB" sz="1400" dirty="0" smtClean="0">
                  <a:solidFill>
                    <a:srgbClr val="008173"/>
                  </a:solidFill>
                </a:rPr>
                <a:t>Regional dependencies</a:t>
              </a:r>
            </a:p>
            <a:p>
              <a:endParaRPr lang="en-GB" dirty="0" smtClean="0"/>
            </a:p>
            <a:p>
              <a:endParaRPr lang="en-GB" dirty="0"/>
            </a:p>
          </p:txBody>
        </p:sp>
      </p:grpSp>
      <p:grpSp>
        <p:nvGrpSpPr>
          <p:cNvPr id="3" name="Group 2"/>
          <p:cNvGrpSpPr/>
          <p:nvPr/>
        </p:nvGrpSpPr>
        <p:grpSpPr>
          <a:xfrm>
            <a:off x="6602515" y="4502724"/>
            <a:ext cx="5451821" cy="2203678"/>
            <a:chOff x="8756971" y="1145512"/>
            <a:chExt cx="3273626" cy="2642718"/>
          </a:xfrm>
        </p:grpSpPr>
        <p:sp>
          <p:nvSpPr>
            <p:cNvPr id="11" name="Rectangle 10"/>
            <p:cNvSpPr/>
            <p:nvPr/>
          </p:nvSpPr>
          <p:spPr>
            <a:xfrm>
              <a:off x="8756971" y="1145512"/>
              <a:ext cx="3273626" cy="2642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891173" y="1145512"/>
              <a:ext cx="2791487" cy="2215991"/>
            </a:xfrm>
            <a:prstGeom prst="rect">
              <a:avLst/>
            </a:prstGeom>
            <a:noFill/>
          </p:spPr>
          <p:txBody>
            <a:bodyPr wrap="square" rtlCol="0">
              <a:spAutoFit/>
            </a:bodyPr>
            <a:lstStyle/>
            <a:p>
              <a:r>
                <a:rPr lang="en-GB" b="1" dirty="0" smtClean="0">
                  <a:solidFill>
                    <a:srgbClr val="008173"/>
                  </a:solidFill>
                </a:rPr>
                <a:t>Adaptation</a:t>
              </a:r>
              <a:endParaRPr lang="sl-SI" b="1" dirty="0" smtClean="0">
                <a:solidFill>
                  <a:srgbClr val="008173"/>
                </a:solidFill>
              </a:endParaRPr>
            </a:p>
            <a:p>
              <a:endParaRPr lang="en-GB" b="1" dirty="0" smtClean="0">
                <a:solidFill>
                  <a:srgbClr val="008173"/>
                </a:solidFill>
              </a:endParaRPr>
            </a:p>
            <a:p>
              <a:pPr marL="285750" indent="-285750">
                <a:buFont typeface="Arial" panose="020B0604020202020204" pitchFamily="34" charset="0"/>
                <a:buChar char="•"/>
              </a:pPr>
              <a:r>
                <a:rPr lang="en-GB" sz="1400" dirty="0" smtClean="0">
                  <a:solidFill>
                    <a:srgbClr val="008173"/>
                  </a:solidFill>
                </a:rPr>
                <a:t>Technical measures</a:t>
              </a:r>
            </a:p>
            <a:p>
              <a:pPr marL="285750" indent="-285750">
                <a:buFont typeface="Arial" panose="020B0604020202020204" pitchFamily="34" charset="0"/>
                <a:buChar char="•"/>
              </a:pPr>
              <a:r>
                <a:rPr lang="en-GB" sz="1400" dirty="0" smtClean="0">
                  <a:solidFill>
                    <a:srgbClr val="008173"/>
                  </a:solidFill>
                </a:rPr>
                <a:t>Supportive measures</a:t>
              </a:r>
            </a:p>
            <a:p>
              <a:pPr marL="285750" indent="-285750">
                <a:buFont typeface="Arial" panose="020B0604020202020204" pitchFamily="34" charset="0"/>
                <a:buChar char="•"/>
              </a:pPr>
              <a:r>
                <a:rPr lang="en-GB" sz="1400" dirty="0" smtClean="0">
                  <a:solidFill>
                    <a:srgbClr val="008173"/>
                  </a:solidFill>
                </a:rPr>
                <a:t>Case studies </a:t>
              </a:r>
            </a:p>
            <a:p>
              <a:pPr marL="285750" indent="-285750">
                <a:buFont typeface="Arial" panose="020B0604020202020204" pitchFamily="34" charset="0"/>
                <a:buChar char="•"/>
              </a:pPr>
              <a:r>
                <a:rPr lang="en-GB" sz="1400" dirty="0" smtClean="0">
                  <a:solidFill>
                    <a:srgbClr val="008173"/>
                  </a:solidFill>
                </a:rPr>
                <a:t>Focus on co-benefits – mitigation and other sectors</a:t>
              </a:r>
            </a:p>
            <a:p>
              <a:endParaRPr lang="en-GB" dirty="0"/>
            </a:p>
          </p:txBody>
        </p:sp>
      </p:grpSp>
      <p:grpSp>
        <p:nvGrpSpPr>
          <p:cNvPr id="5" name="Group 4"/>
          <p:cNvGrpSpPr/>
          <p:nvPr/>
        </p:nvGrpSpPr>
        <p:grpSpPr>
          <a:xfrm>
            <a:off x="8991600" y="1142315"/>
            <a:ext cx="3064850" cy="2645913"/>
            <a:chOff x="6735116" y="4421530"/>
            <a:chExt cx="5295481" cy="2298447"/>
          </a:xfrm>
        </p:grpSpPr>
        <p:sp>
          <p:nvSpPr>
            <p:cNvPr id="13" name="Rectangle 12"/>
            <p:cNvSpPr/>
            <p:nvPr/>
          </p:nvSpPr>
          <p:spPr>
            <a:xfrm>
              <a:off x="6735117" y="4421530"/>
              <a:ext cx="5295480" cy="229844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735116" y="4483397"/>
              <a:ext cx="5295481" cy="1938992"/>
            </a:xfrm>
            <a:prstGeom prst="rect">
              <a:avLst/>
            </a:prstGeom>
            <a:noFill/>
          </p:spPr>
          <p:txBody>
            <a:bodyPr wrap="square" rtlCol="0">
              <a:spAutoFit/>
            </a:bodyPr>
            <a:lstStyle/>
            <a:p>
              <a:r>
                <a:rPr lang="sl-SI" b="1" dirty="0" smtClean="0">
                  <a:solidFill>
                    <a:srgbClr val="008173"/>
                  </a:solidFill>
                </a:rPr>
                <a:t>Emission from the sector</a:t>
              </a:r>
              <a:endParaRPr lang="en-GB" b="1" dirty="0" smtClean="0">
                <a:solidFill>
                  <a:srgbClr val="008173"/>
                </a:solidFill>
              </a:endParaRPr>
            </a:p>
            <a:p>
              <a:endParaRPr lang="sl-SI" sz="1400" dirty="0" smtClean="0">
                <a:solidFill>
                  <a:srgbClr val="008173"/>
                </a:solidFill>
              </a:endParaRPr>
            </a:p>
            <a:p>
              <a:pPr marL="285750" indent="-285750">
                <a:buFont typeface="Arial" panose="020B0604020202020204" pitchFamily="34" charset="0"/>
                <a:buChar char="•"/>
              </a:pPr>
              <a:r>
                <a:rPr lang="en-GB" sz="1400" dirty="0" smtClean="0">
                  <a:solidFill>
                    <a:srgbClr val="008173"/>
                  </a:solidFill>
                </a:rPr>
                <a:t>Analysing trends (and</a:t>
              </a:r>
              <a:r>
                <a:rPr lang="sl-SI" sz="1400" dirty="0" smtClean="0">
                  <a:solidFill>
                    <a:srgbClr val="008173"/>
                  </a:solidFill>
                </a:rPr>
                <a:t> </a:t>
              </a:r>
              <a:r>
                <a:rPr lang="en-GB" sz="1400" dirty="0" smtClean="0">
                  <a:solidFill>
                    <a:srgbClr val="008173"/>
                  </a:solidFill>
                </a:rPr>
                <a:t>projections) </a:t>
              </a:r>
              <a:r>
                <a:rPr lang="sl-SI" sz="1400" dirty="0" smtClean="0">
                  <a:solidFill>
                    <a:srgbClr val="008173"/>
                  </a:solidFill>
                </a:rPr>
                <a:t>in GHGs </a:t>
              </a:r>
              <a:r>
                <a:rPr lang="en-GB" sz="1400" dirty="0" smtClean="0">
                  <a:solidFill>
                    <a:srgbClr val="008173"/>
                  </a:solidFill>
                </a:rPr>
                <a:t>in Europe</a:t>
              </a:r>
            </a:p>
            <a:p>
              <a:pPr marL="285750" indent="-285750">
                <a:buFont typeface="Arial" panose="020B0604020202020204" pitchFamily="34" charset="0"/>
                <a:buChar char="•"/>
              </a:pPr>
              <a:r>
                <a:rPr lang="en-GB" sz="1400" dirty="0" smtClean="0">
                  <a:solidFill>
                    <a:srgbClr val="008173"/>
                  </a:solidFill>
                </a:rPr>
                <a:t>Case studies</a:t>
              </a:r>
            </a:p>
            <a:p>
              <a:pPr marL="285750" indent="-285750">
                <a:buFont typeface="Arial" panose="020B0604020202020204" pitchFamily="34" charset="0"/>
                <a:buChar char="•"/>
              </a:pPr>
              <a:r>
                <a:rPr lang="en-GB" sz="1400" dirty="0" smtClean="0">
                  <a:solidFill>
                    <a:srgbClr val="008173"/>
                  </a:solidFill>
                </a:rPr>
                <a:t>Regional differences</a:t>
              </a:r>
              <a:r>
                <a:rPr lang="sl-SI" sz="1400" dirty="0" smtClean="0">
                  <a:solidFill>
                    <a:srgbClr val="008173"/>
                  </a:solidFill>
                </a:rPr>
                <a:t> in emissions</a:t>
              </a:r>
              <a:endParaRPr lang="en-GB" sz="1400" dirty="0" smtClean="0">
                <a:solidFill>
                  <a:srgbClr val="008173"/>
                </a:solidFill>
              </a:endParaRPr>
            </a:p>
            <a:p>
              <a:pPr marL="285750" indent="-285750">
                <a:buFont typeface="Arial" panose="020B0604020202020204" pitchFamily="34" charset="0"/>
                <a:buChar char="•"/>
              </a:pPr>
              <a:r>
                <a:rPr lang="en-GB" sz="1400" dirty="0" smtClean="0">
                  <a:solidFill>
                    <a:srgbClr val="008173"/>
                  </a:solidFill>
                </a:rPr>
                <a:t>Co-benefiting approaches (</a:t>
              </a:r>
              <a:r>
                <a:rPr lang="sl-SI" sz="1400" dirty="0" smtClean="0">
                  <a:solidFill>
                    <a:srgbClr val="008173"/>
                  </a:solidFill>
                </a:rPr>
                <a:t>with </a:t>
              </a:r>
              <a:r>
                <a:rPr lang="en-GB" sz="1400" dirty="0" smtClean="0">
                  <a:solidFill>
                    <a:srgbClr val="008173"/>
                  </a:solidFill>
                </a:rPr>
                <a:t>adaptation+ other sectors)</a:t>
              </a:r>
            </a:p>
            <a:p>
              <a:endParaRPr lang="en-GB" dirty="0"/>
            </a:p>
          </p:txBody>
        </p:sp>
      </p:grpSp>
      <p:grpSp>
        <p:nvGrpSpPr>
          <p:cNvPr id="4" name="Group 3"/>
          <p:cNvGrpSpPr/>
          <p:nvPr/>
        </p:nvGrpSpPr>
        <p:grpSpPr>
          <a:xfrm>
            <a:off x="796049" y="1128455"/>
            <a:ext cx="3734663" cy="2645913"/>
            <a:chOff x="333855" y="4421531"/>
            <a:chExt cx="6117187" cy="2313359"/>
          </a:xfrm>
        </p:grpSpPr>
        <p:sp>
          <p:nvSpPr>
            <p:cNvPr id="15" name="Rectangle 14"/>
            <p:cNvSpPr/>
            <p:nvPr/>
          </p:nvSpPr>
          <p:spPr>
            <a:xfrm>
              <a:off x="333855" y="4421531"/>
              <a:ext cx="6117187" cy="2298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472635" y="4549676"/>
              <a:ext cx="5405651" cy="2185214"/>
            </a:xfrm>
            <a:prstGeom prst="rect">
              <a:avLst/>
            </a:prstGeom>
            <a:noFill/>
          </p:spPr>
          <p:txBody>
            <a:bodyPr wrap="square" rtlCol="0">
              <a:spAutoFit/>
            </a:bodyPr>
            <a:lstStyle/>
            <a:p>
              <a:r>
                <a:rPr lang="en-GB" sz="1600" b="1" dirty="0" smtClean="0">
                  <a:solidFill>
                    <a:srgbClr val="008173"/>
                  </a:solidFill>
                </a:rPr>
                <a:t>Economic effects and consequences of climate change</a:t>
              </a:r>
              <a:endParaRPr lang="sl-SI" sz="1600" b="1" dirty="0" smtClean="0">
                <a:solidFill>
                  <a:srgbClr val="008173"/>
                </a:solidFill>
              </a:endParaRPr>
            </a:p>
            <a:p>
              <a:endParaRPr lang="en-GB" sz="1600" b="1" dirty="0" smtClean="0">
                <a:solidFill>
                  <a:srgbClr val="008173"/>
                </a:solidFill>
              </a:endParaRPr>
            </a:p>
            <a:p>
              <a:pPr marL="285750" indent="-285750">
                <a:buFont typeface="Arial" panose="020B0604020202020204" pitchFamily="34" charset="0"/>
                <a:buChar char="•"/>
              </a:pPr>
              <a:r>
                <a:rPr lang="en-GB" sz="1400" dirty="0" smtClean="0">
                  <a:solidFill>
                    <a:srgbClr val="008173"/>
                  </a:solidFill>
                </a:rPr>
                <a:t>Trade</a:t>
              </a:r>
            </a:p>
            <a:p>
              <a:pPr marL="285750" indent="-285750">
                <a:buFont typeface="Arial" panose="020B0604020202020204" pitchFamily="34" charset="0"/>
                <a:buChar char="•"/>
              </a:pPr>
              <a:r>
                <a:rPr lang="en-GB" sz="1400" dirty="0" smtClean="0">
                  <a:solidFill>
                    <a:srgbClr val="008173"/>
                  </a:solidFill>
                </a:rPr>
                <a:t>Food security</a:t>
              </a:r>
            </a:p>
            <a:p>
              <a:pPr marL="285750" indent="-285750">
                <a:buFont typeface="Arial" panose="020B0604020202020204" pitchFamily="34" charset="0"/>
                <a:buChar char="•"/>
              </a:pPr>
              <a:r>
                <a:rPr lang="en-GB" sz="1400" dirty="0" smtClean="0">
                  <a:solidFill>
                    <a:srgbClr val="008173"/>
                  </a:solidFill>
                </a:rPr>
                <a:t>Effects on welfare and income</a:t>
              </a:r>
            </a:p>
            <a:p>
              <a:pPr marL="285750" indent="-285750">
                <a:buFont typeface="Arial" panose="020B0604020202020204" pitchFamily="34" charset="0"/>
                <a:buChar char="•"/>
              </a:pPr>
              <a:r>
                <a:rPr lang="en-GB" sz="1400" dirty="0" smtClean="0">
                  <a:solidFill>
                    <a:srgbClr val="008173"/>
                  </a:solidFill>
                </a:rPr>
                <a:t>Economic consequences of extreme events outside Europe</a:t>
              </a:r>
            </a:p>
            <a:p>
              <a:endParaRPr lang="en-GB" sz="1600" b="1" dirty="0" smtClean="0">
                <a:solidFill>
                  <a:srgbClr val="008173"/>
                </a:solidFill>
              </a:endParaRPr>
            </a:p>
            <a:p>
              <a:pPr algn="ctr"/>
              <a:r>
                <a:rPr lang="en-GB" sz="1600" b="1" dirty="0" smtClean="0">
                  <a:solidFill>
                    <a:srgbClr val="008173"/>
                  </a:solidFill>
                </a:rPr>
                <a:t> </a:t>
              </a:r>
              <a:endParaRPr lang="en-GB" sz="1600" b="1" dirty="0">
                <a:solidFill>
                  <a:srgbClr val="008173"/>
                </a:solidFill>
              </a:endParaRPr>
            </a:p>
          </p:txBody>
        </p:sp>
      </p:grpSp>
      <p:sp>
        <p:nvSpPr>
          <p:cNvPr id="21" name="Text Placeholder 1"/>
          <p:cNvSpPr txBox="1">
            <a:spLocks/>
          </p:cNvSpPr>
          <p:nvPr/>
        </p:nvSpPr>
        <p:spPr>
          <a:xfrm>
            <a:off x="338574" y="70627"/>
            <a:ext cx="12014200" cy="82853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600" dirty="0" smtClean="0">
                <a:solidFill>
                  <a:schemeClr val="bg1"/>
                </a:solidFill>
                <a:latin typeface="+mj-lt"/>
              </a:rPr>
              <a:t>Climate change and agriculture in Europe report (key building blocks)</a:t>
            </a:r>
            <a:endParaRPr lang="en-GB" sz="2600" dirty="0">
              <a:solidFill>
                <a:schemeClr val="bg1"/>
              </a:solidFill>
              <a:latin typeface="+mj-lt"/>
            </a:endParaRPr>
          </a:p>
        </p:txBody>
      </p:sp>
      <p:grpSp>
        <p:nvGrpSpPr>
          <p:cNvPr id="18" name="Group 17"/>
          <p:cNvGrpSpPr/>
          <p:nvPr/>
        </p:nvGrpSpPr>
        <p:grpSpPr>
          <a:xfrm>
            <a:off x="820890" y="4502724"/>
            <a:ext cx="5203245" cy="2203678"/>
            <a:chOff x="338573" y="4350327"/>
            <a:chExt cx="5203245" cy="2203678"/>
          </a:xfrm>
        </p:grpSpPr>
        <p:grpSp>
          <p:nvGrpSpPr>
            <p:cNvPr id="9" name="Group 8"/>
            <p:cNvGrpSpPr/>
            <p:nvPr/>
          </p:nvGrpSpPr>
          <p:grpSpPr>
            <a:xfrm>
              <a:off x="338573" y="4350327"/>
              <a:ext cx="5203245" cy="2203678"/>
              <a:chOff x="333855" y="1154240"/>
              <a:chExt cx="4016645" cy="2633990"/>
            </a:xfrm>
          </p:grpSpPr>
          <p:sp>
            <p:nvSpPr>
              <p:cNvPr id="6" name="Rectangle 5"/>
              <p:cNvSpPr/>
              <p:nvPr/>
            </p:nvSpPr>
            <p:spPr>
              <a:xfrm>
                <a:off x="333855" y="1154242"/>
                <a:ext cx="4016645" cy="2633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33855" y="1154240"/>
                <a:ext cx="3994856" cy="2244044"/>
              </a:xfrm>
              <a:prstGeom prst="rect">
                <a:avLst/>
              </a:prstGeom>
              <a:noFill/>
            </p:spPr>
            <p:txBody>
              <a:bodyPr wrap="square" rtlCol="0">
                <a:spAutoFit/>
              </a:bodyPr>
              <a:lstStyle/>
              <a:p>
                <a:r>
                  <a:rPr lang="en-GB" b="1" dirty="0" smtClean="0">
                    <a:solidFill>
                      <a:srgbClr val="008173"/>
                    </a:solidFill>
                  </a:rPr>
                  <a:t>Policies</a:t>
                </a:r>
                <a:endParaRPr lang="en-GB" b="1" dirty="0">
                  <a:solidFill>
                    <a:srgbClr val="008173"/>
                  </a:solidFill>
                </a:endParaRPr>
              </a:p>
              <a:p>
                <a:endParaRPr lang="en-GB" sz="1400" dirty="0" smtClean="0">
                  <a:solidFill>
                    <a:srgbClr val="008173"/>
                  </a:solidFill>
                </a:endParaRPr>
              </a:p>
              <a:p>
                <a:r>
                  <a:rPr lang="en-GB" sz="1400" dirty="0" smtClean="0">
                    <a:solidFill>
                      <a:srgbClr val="008173"/>
                    </a:solidFill>
                  </a:rPr>
                  <a:t>Topics:      </a:t>
                </a:r>
              </a:p>
              <a:p>
                <a:pPr marL="285750" indent="-285750">
                  <a:buFont typeface="Arial" panose="020B0604020202020204" pitchFamily="34" charset="0"/>
                  <a:buChar char="•"/>
                </a:pPr>
                <a:r>
                  <a:rPr lang="en-GB" sz="1400" dirty="0" smtClean="0">
                    <a:solidFill>
                      <a:srgbClr val="008173"/>
                    </a:solidFill>
                  </a:rPr>
                  <a:t>Agriculture</a:t>
                </a:r>
              </a:p>
              <a:p>
                <a:pPr marL="285750" indent="-285750">
                  <a:buFont typeface="Arial" panose="020B0604020202020204" pitchFamily="34" charset="0"/>
                  <a:buChar char="•"/>
                </a:pPr>
                <a:r>
                  <a:rPr lang="en-GB" sz="1400" dirty="0" smtClean="0">
                    <a:solidFill>
                      <a:srgbClr val="008173"/>
                    </a:solidFill>
                  </a:rPr>
                  <a:t>Climate change adaptation</a:t>
                </a:r>
              </a:p>
              <a:p>
                <a:pPr marL="285750" indent="-285750">
                  <a:buFont typeface="Arial" panose="020B0604020202020204" pitchFamily="34" charset="0"/>
                  <a:buChar char="•"/>
                </a:pPr>
                <a:r>
                  <a:rPr lang="en-GB" sz="1400" dirty="0" smtClean="0">
                    <a:solidFill>
                      <a:srgbClr val="008173"/>
                    </a:solidFill>
                  </a:rPr>
                  <a:t>Environment</a:t>
                </a:r>
              </a:p>
              <a:p>
                <a:pPr marL="285750" indent="-285750">
                  <a:buFontTx/>
                  <a:buChar char="-"/>
                </a:pPr>
                <a:endParaRPr lang="en-GB" sz="1400" dirty="0" smtClean="0">
                  <a:solidFill>
                    <a:srgbClr val="008173"/>
                  </a:solidFill>
                </a:endParaRPr>
              </a:p>
              <a:p>
                <a:endParaRPr lang="en-GB" sz="1400" dirty="0" smtClean="0">
                  <a:solidFill>
                    <a:srgbClr val="008173"/>
                  </a:solidFill>
                </a:endParaRPr>
              </a:p>
            </p:txBody>
          </p:sp>
        </p:grpSp>
        <p:sp>
          <p:nvSpPr>
            <p:cNvPr id="17" name="Rectangle 16"/>
            <p:cNvSpPr/>
            <p:nvPr/>
          </p:nvSpPr>
          <p:spPr>
            <a:xfrm>
              <a:off x="3092078" y="4759667"/>
              <a:ext cx="2421514" cy="1384995"/>
            </a:xfrm>
            <a:prstGeom prst="rect">
              <a:avLst/>
            </a:prstGeom>
          </p:spPr>
          <p:txBody>
            <a:bodyPr wrap="square">
              <a:spAutoFit/>
            </a:bodyPr>
            <a:lstStyle/>
            <a:p>
              <a:r>
                <a:rPr lang="en-GB" sz="1400" dirty="0">
                  <a:solidFill>
                    <a:srgbClr val="008173"/>
                  </a:solidFill>
                </a:rPr>
                <a:t>Levels:</a:t>
              </a:r>
            </a:p>
            <a:p>
              <a:pPr marL="285750" indent="-285750">
                <a:buFont typeface="Arial" panose="020B0604020202020204" pitchFamily="34" charset="0"/>
                <a:buChar char="•"/>
              </a:pPr>
              <a:r>
                <a:rPr lang="en-GB" sz="1400" dirty="0">
                  <a:solidFill>
                    <a:srgbClr val="008173"/>
                  </a:solidFill>
                </a:rPr>
                <a:t>Globe</a:t>
              </a:r>
            </a:p>
            <a:p>
              <a:pPr marL="285750" indent="-285750">
                <a:buFont typeface="Arial" panose="020B0604020202020204" pitchFamily="34" charset="0"/>
                <a:buChar char="•"/>
              </a:pPr>
              <a:r>
                <a:rPr lang="en-GB" sz="1400" dirty="0">
                  <a:solidFill>
                    <a:srgbClr val="008173"/>
                  </a:solidFill>
                </a:rPr>
                <a:t>Europe </a:t>
              </a:r>
            </a:p>
            <a:p>
              <a:pPr marL="285750" indent="-285750">
                <a:buFont typeface="Arial" panose="020B0604020202020204" pitchFamily="34" charset="0"/>
                <a:buChar char="•"/>
              </a:pPr>
              <a:r>
                <a:rPr lang="en-GB" sz="1400" dirty="0">
                  <a:solidFill>
                    <a:srgbClr val="008173"/>
                  </a:solidFill>
                </a:rPr>
                <a:t>Regions</a:t>
              </a:r>
            </a:p>
            <a:p>
              <a:pPr marL="285750" indent="-285750">
                <a:buFont typeface="Arial" panose="020B0604020202020204" pitchFamily="34" charset="0"/>
                <a:buChar char="•"/>
              </a:pPr>
              <a:r>
                <a:rPr lang="en-GB" sz="1400" dirty="0">
                  <a:solidFill>
                    <a:srgbClr val="008173"/>
                  </a:solidFill>
                </a:rPr>
                <a:t>Member countries </a:t>
              </a:r>
              <a:endParaRPr lang="en-GB" sz="1400" dirty="0" smtClean="0">
                <a:solidFill>
                  <a:srgbClr val="008173"/>
                </a:solidFill>
              </a:endParaRPr>
            </a:p>
            <a:p>
              <a:r>
                <a:rPr lang="en-GB" sz="1400" dirty="0">
                  <a:solidFill>
                    <a:srgbClr val="008173"/>
                  </a:solidFill>
                </a:rPr>
                <a:t> </a:t>
              </a:r>
              <a:r>
                <a:rPr lang="en-GB" sz="1400" dirty="0" smtClean="0">
                  <a:solidFill>
                    <a:srgbClr val="008173"/>
                  </a:solidFill>
                </a:rPr>
                <a:t>     (examples)</a:t>
              </a:r>
              <a:endParaRPr lang="en-GB" sz="1400" dirty="0"/>
            </a:p>
          </p:txBody>
        </p:sp>
      </p:grpSp>
      <p:sp>
        <p:nvSpPr>
          <p:cNvPr id="19" name="TextBox 18"/>
          <p:cNvSpPr txBox="1"/>
          <p:nvPr/>
        </p:nvSpPr>
        <p:spPr>
          <a:xfrm rot="16200000">
            <a:off x="-946681" y="2144928"/>
            <a:ext cx="2621230" cy="369332"/>
          </a:xfrm>
          <a:prstGeom prst="rect">
            <a:avLst/>
          </a:prstGeom>
          <a:noFill/>
        </p:spPr>
        <p:txBody>
          <a:bodyPr wrap="none" rtlCol="0">
            <a:spAutoFit/>
          </a:bodyPr>
          <a:lstStyle/>
          <a:p>
            <a:r>
              <a:rPr lang="en-GB" dirty="0" smtClean="0">
                <a:solidFill>
                  <a:srgbClr val="017567"/>
                </a:solidFill>
              </a:rPr>
              <a:t>Addressing the problem</a:t>
            </a:r>
            <a:endParaRPr lang="en-GB" dirty="0">
              <a:solidFill>
                <a:srgbClr val="017567"/>
              </a:solidFill>
            </a:endParaRPr>
          </a:p>
        </p:txBody>
      </p:sp>
      <p:sp>
        <p:nvSpPr>
          <p:cNvPr id="22" name="TextBox 21"/>
          <p:cNvSpPr txBox="1"/>
          <p:nvPr/>
        </p:nvSpPr>
        <p:spPr>
          <a:xfrm rot="16200000">
            <a:off x="-757694" y="5341757"/>
            <a:ext cx="2262158" cy="369332"/>
          </a:xfrm>
          <a:prstGeom prst="rect">
            <a:avLst/>
          </a:prstGeom>
          <a:noFill/>
        </p:spPr>
        <p:txBody>
          <a:bodyPr wrap="none" rtlCol="0">
            <a:spAutoFit/>
          </a:bodyPr>
          <a:lstStyle/>
          <a:p>
            <a:r>
              <a:rPr lang="en-GB" dirty="0" smtClean="0">
                <a:solidFill>
                  <a:srgbClr val="017567"/>
                </a:solidFill>
              </a:rPr>
              <a:t>Presenting solutions</a:t>
            </a:r>
            <a:endParaRPr lang="en-GB" dirty="0">
              <a:solidFill>
                <a:srgbClr val="017567"/>
              </a:solidFill>
            </a:endParaRPr>
          </a:p>
        </p:txBody>
      </p:sp>
    </p:spTree>
    <p:extLst>
      <p:ext uri="{BB962C8B-B14F-4D97-AF65-F5344CB8AC3E}">
        <p14:creationId xmlns:p14="http://schemas.microsoft.com/office/powerpoint/2010/main" val="514138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16" y="116688"/>
            <a:ext cx="11418277" cy="524395"/>
          </a:xfrm>
        </p:spPr>
        <p:txBody>
          <a:bodyPr/>
          <a:lstStyle/>
          <a:p>
            <a:r>
              <a:rPr lang="en-GB" sz="3000" dirty="0" smtClean="0">
                <a:latin typeface="+mj-lt"/>
              </a:rPr>
              <a:t>Time plan </a:t>
            </a:r>
            <a:endParaRPr lang="en-GB" sz="3000" dirty="0">
              <a:latin typeface="+mj-lt"/>
            </a:endParaRPr>
          </a:p>
        </p:txBody>
      </p:sp>
      <p:sp>
        <p:nvSpPr>
          <p:cNvPr id="4" name="TextBox 3"/>
          <p:cNvSpPr txBox="1"/>
          <p:nvPr/>
        </p:nvSpPr>
        <p:spPr>
          <a:xfrm>
            <a:off x="413661" y="641083"/>
            <a:ext cx="473206" cy="800219"/>
          </a:xfrm>
          <a:prstGeom prst="rect">
            <a:avLst/>
          </a:prstGeom>
          <a:noFill/>
        </p:spPr>
        <p:txBody>
          <a:bodyPr wrap="none" rtlCol="0">
            <a:spAutoFit/>
          </a:bodyPr>
          <a:lstStyle/>
          <a:p>
            <a:pPr marL="285750" indent="-285750">
              <a:buFont typeface="Arial" panose="020B0604020202020204" pitchFamily="34" charset="0"/>
              <a:buChar char="•"/>
            </a:pPr>
            <a:endParaRPr lang="en-GB" smtClean="0"/>
          </a:p>
          <a:p>
            <a:pPr marL="285750" indent="-285750">
              <a:buFont typeface="Arial" panose="020B0604020202020204" pitchFamily="34" charset="0"/>
              <a:buChar char="•"/>
            </a:pPr>
            <a:endParaRPr lang="en-GB" sz="2800" dirty="0">
              <a:solidFill>
                <a:srgbClr val="017567"/>
              </a:solidFill>
            </a:endParaRPr>
          </a:p>
        </p:txBody>
      </p:sp>
      <p:graphicFrame>
        <p:nvGraphicFramePr>
          <p:cNvPr id="3" name="Table 2"/>
          <p:cNvGraphicFramePr>
            <a:graphicFrameLocks noGrp="1"/>
          </p:cNvGraphicFramePr>
          <p:nvPr>
            <p:extLst/>
          </p:nvPr>
        </p:nvGraphicFramePr>
        <p:xfrm>
          <a:off x="161236" y="811161"/>
          <a:ext cx="11121280" cy="5941928"/>
        </p:xfrm>
        <a:graphic>
          <a:graphicData uri="http://schemas.openxmlformats.org/drawingml/2006/table">
            <a:tbl>
              <a:tblPr firstRow="1" firstCol="1" bandRow="1">
                <a:tableStyleId>{5C22544A-7EE6-4342-B048-85BDC9FD1C3A}</a:tableStyleId>
              </a:tblPr>
              <a:tblGrid>
                <a:gridCol w="5561565">
                  <a:extLst>
                    <a:ext uri="{9D8B030D-6E8A-4147-A177-3AD203B41FA5}">
                      <a16:colId xmlns:a16="http://schemas.microsoft.com/office/drawing/2014/main" val="3028398234"/>
                    </a:ext>
                  </a:extLst>
                </a:gridCol>
                <a:gridCol w="5559715">
                  <a:extLst>
                    <a:ext uri="{9D8B030D-6E8A-4147-A177-3AD203B41FA5}">
                      <a16:colId xmlns:a16="http://schemas.microsoft.com/office/drawing/2014/main" val="2060908670"/>
                    </a:ext>
                  </a:extLst>
                </a:gridCol>
              </a:tblGrid>
              <a:tr h="191930">
                <a:tc>
                  <a:txBody>
                    <a:bodyPr/>
                    <a:lstStyle/>
                    <a:p>
                      <a:pPr>
                        <a:lnSpc>
                          <a:spcPct val="107000"/>
                        </a:lnSpc>
                        <a:spcAft>
                          <a:spcPts val="0"/>
                        </a:spcAft>
                      </a:pPr>
                      <a:r>
                        <a:rPr lang="en-GB" sz="1800" b="1" dirty="0">
                          <a:effectLst/>
                        </a:rPr>
                        <a:t>Task</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800" b="1" dirty="0">
                          <a:effectLst/>
                        </a:rPr>
                        <a:t>Date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038868968"/>
                  </a:ext>
                </a:extLst>
              </a:tr>
              <a:tr h="295171">
                <a:tc>
                  <a:txBody>
                    <a:bodyPr/>
                    <a:lstStyle/>
                    <a:p>
                      <a:pPr>
                        <a:lnSpc>
                          <a:spcPct val="107000"/>
                        </a:lnSpc>
                        <a:spcAft>
                          <a:spcPts val="0"/>
                        </a:spcAft>
                      </a:pPr>
                      <a:r>
                        <a:rPr lang="en-GB" sz="1600" b="1" dirty="0" smtClean="0">
                          <a:effectLst/>
                        </a:rPr>
                        <a:t>Final scoping</a:t>
                      </a:r>
                      <a:r>
                        <a:rPr lang="en-GB" sz="1600" b="1" baseline="0" dirty="0" smtClean="0">
                          <a:effectLst/>
                        </a:rPr>
                        <a:t> paper  on agriculture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December 2017</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4032331263"/>
                  </a:ext>
                </a:extLst>
              </a:tr>
              <a:tr h="409643">
                <a:tc>
                  <a:txBody>
                    <a:bodyPr/>
                    <a:lstStyle/>
                    <a:p>
                      <a:pPr>
                        <a:lnSpc>
                          <a:spcPct val="107000"/>
                        </a:lnSpc>
                        <a:spcAft>
                          <a:spcPts val="0"/>
                        </a:spcAft>
                      </a:pPr>
                      <a:r>
                        <a:rPr lang="en-GB" sz="1600" b="1" dirty="0" smtClean="0">
                          <a:effectLst/>
                        </a:rPr>
                        <a:t>Decision on </a:t>
                      </a:r>
                      <a:r>
                        <a:rPr lang="en-GB" sz="1600" b="1" baseline="0" dirty="0" smtClean="0">
                          <a:effectLst/>
                        </a:rPr>
                        <a:t> </a:t>
                      </a:r>
                      <a:r>
                        <a:rPr lang="en-GB" sz="1600" b="1" dirty="0" smtClean="0">
                          <a:effectLst/>
                        </a:rPr>
                        <a:t>the </a:t>
                      </a:r>
                      <a:r>
                        <a:rPr lang="en-GB" sz="1600" b="1" dirty="0">
                          <a:effectLst/>
                        </a:rPr>
                        <a:t>chapters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early January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279275039"/>
                  </a:ext>
                </a:extLst>
              </a:tr>
              <a:tr h="295171">
                <a:tc>
                  <a:txBody>
                    <a:bodyPr/>
                    <a:lstStyle/>
                    <a:p>
                      <a:pPr>
                        <a:lnSpc>
                          <a:spcPct val="107000"/>
                        </a:lnSpc>
                        <a:spcAft>
                          <a:spcPts val="0"/>
                        </a:spcAft>
                      </a:pPr>
                      <a:r>
                        <a:rPr lang="en-GB" sz="1600" b="1" dirty="0">
                          <a:effectLst/>
                        </a:rPr>
                        <a:t>Advisory group meeting</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February/March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325958904"/>
                  </a:ext>
                </a:extLst>
              </a:tr>
              <a:tr h="409643">
                <a:tc>
                  <a:txBody>
                    <a:bodyPr/>
                    <a:lstStyle/>
                    <a:p>
                      <a:pPr>
                        <a:lnSpc>
                          <a:spcPct val="107000"/>
                        </a:lnSpc>
                        <a:spcAft>
                          <a:spcPts val="0"/>
                        </a:spcAft>
                      </a:pPr>
                      <a:r>
                        <a:rPr lang="en-GB" sz="1600" b="1" i="1" dirty="0">
                          <a:solidFill>
                            <a:schemeClr val="bg1"/>
                          </a:solidFill>
                          <a:effectLst/>
                        </a:rPr>
                        <a:t>First draft (w/o mitigation parts)</a:t>
                      </a:r>
                      <a:endParaRPr lang="en-GB"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i="1" dirty="0">
                          <a:solidFill>
                            <a:schemeClr val="tx1"/>
                          </a:solidFill>
                          <a:effectLst/>
                        </a:rPr>
                        <a:t>15 May 2018</a:t>
                      </a:r>
                      <a:endParaRPr lang="en-GB" sz="1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148768319"/>
                  </a:ext>
                </a:extLst>
              </a:tr>
              <a:tr h="409643">
                <a:tc>
                  <a:txBody>
                    <a:bodyPr/>
                    <a:lstStyle/>
                    <a:p>
                      <a:pPr>
                        <a:lnSpc>
                          <a:spcPct val="107000"/>
                        </a:lnSpc>
                        <a:spcAft>
                          <a:spcPts val="0"/>
                        </a:spcAft>
                      </a:pPr>
                      <a:r>
                        <a:rPr lang="en-GB" sz="1600" b="1">
                          <a:effectLst/>
                        </a:rPr>
                        <a:t>Expert review (incl. AG review)</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smtClean="0">
                          <a:effectLst/>
                        </a:rPr>
                        <a:t>15 </a:t>
                      </a:r>
                      <a:r>
                        <a:rPr lang="en-GB" sz="1600" b="1" dirty="0">
                          <a:effectLst/>
                        </a:rPr>
                        <a:t>June  – </a:t>
                      </a:r>
                      <a:r>
                        <a:rPr lang="en-GB" sz="1600" b="1" dirty="0" smtClean="0">
                          <a:effectLst/>
                        </a:rPr>
                        <a:t>15 </a:t>
                      </a:r>
                      <a:r>
                        <a:rPr lang="en-GB" sz="1600" b="1" dirty="0">
                          <a:effectLst/>
                        </a:rPr>
                        <a:t>July 2018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120633314"/>
                  </a:ext>
                </a:extLst>
              </a:tr>
              <a:tr h="619212">
                <a:tc>
                  <a:txBody>
                    <a:bodyPr/>
                    <a:lstStyle/>
                    <a:p>
                      <a:pPr>
                        <a:lnSpc>
                          <a:spcPct val="107000"/>
                        </a:lnSpc>
                        <a:spcAft>
                          <a:spcPts val="0"/>
                        </a:spcAft>
                      </a:pPr>
                      <a:r>
                        <a:rPr lang="en-GB" sz="1600" b="1">
                          <a:effectLst/>
                        </a:rPr>
                        <a:t>Stream 1: Addressing comments from the expert review</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1 July – 30 August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200657945"/>
                  </a:ext>
                </a:extLst>
              </a:tr>
              <a:tr h="409643">
                <a:tc>
                  <a:txBody>
                    <a:bodyPr/>
                    <a:lstStyle/>
                    <a:p>
                      <a:pPr>
                        <a:lnSpc>
                          <a:spcPct val="107000"/>
                        </a:lnSpc>
                        <a:spcAft>
                          <a:spcPts val="0"/>
                        </a:spcAft>
                      </a:pPr>
                      <a:r>
                        <a:rPr lang="en-GB" sz="1600" b="1" dirty="0">
                          <a:effectLst/>
                        </a:rPr>
                        <a:t>Stream 2: Including the sections from the FWC</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10 July – 30 August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609263934"/>
                  </a:ext>
                </a:extLst>
              </a:tr>
              <a:tr h="295171">
                <a:tc>
                  <a:txBody>
                    <a:bodyPr/>
                    <a:lstStyle/>
                    <a:p>
                      <a:pPr>
                        <a:lnSpc>
                          <a:spcPct val="107000"/>
                        </a:lnSpc>
                        <a:spcAft>
                          <a:spcPts val="0"/>
                        </a:spcAft>
                      </a:pPr>
                      <a:r>
                        <a:rPr lang="en-GB" sz="1600" b="1">
                          <a:effectLst/>
                        </a:rPr>
                        <a:t>Second draft (full)</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30 September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537646962"/>
                  </a:ext>
                </a:extLst>
              </a:tr>
              <a:tr h="409643">
                <a:tc>
                  <a:txBody>
                    <a:bodyPr/>
                    <a:lstStyle/>
                    <a:p>
                      <a:pPr>
                        <a:lnSpc>
                          <a:spcPct val="107000"/>
                        </a:lnSpc>
                        <a:spcAft>
                          <a:spcPts val="0"/>
                        </a:spcAft>
                      </a:pPr>
                      <a:r>
                        <a:rPr lang="en-GB" sz="1600" b="1">
                          <a:effectLst/>
                        </a:rPr>
                        <a:t>EIONET review</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15 October  - </a:t>
                      </a:r>
                      <a:r>
                        <a:rPr lang="en-GB" sz="1600" b="1" dirty="0" smtClean="0">
                          <a:effectLst/>
                        </a:rPr>
                        <a:t>1 December </a:t>
                      </a:r>
                      <a:r>
                        <a:rPr lang="en-GB" sz="1600" b="1" dirty="0">
                          <a:effectLst/>
                        </a:rPr>
                        <a:t>2018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445446984"/>
                  </a:ext>
                </a:extLst>
              </a:tr>
              <a:tr h="409643">
                <a:tc>
                  <a:txBody>
                    <a:bodyPr/>
                    <a:lstStyle/>
                    <a:p>
                      <a:pPr>
                        <a:lnSpc>
                          <a:spcPct val="107000"/>
                        </a:lnSpc>
                        <a:spcAft>
                          <a:spcPts val="0"/>
                        </a:spcAft>
                      </a:pPr>
                      <a:r>
                        <a:rPr lang="en-GB" sz="1600" b="1">
                          <a:effectLst/>
                        </a:rPr>
                        <a:t>Addressing EIONET comments</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smtClean="0">
                          <a:effectLst/>
                        </a:rPr>
                        <a:t>1 December </a:t>
                      </a:r>
                      <a:r>
                        <a:rPr lang="en-GB" sz="1600" b="1" dirty="0">
                          <a:effectLst/>
                        </a:rPr>
                        <a:t>– </a:t>
                      </a:r>
                      <a:r>
                        <a:rPr lang="en-GB" sz="1600" b="1" dirty="0" smtClean="0">
                          <a:effectLst/>
                        </a:rPr>
                        <a:t>end </a:t>
                      </a:r>
                      <a:r>
                        <a:rPr lang="en-GB" sz="1600" b="1" dirty="0">
                          <a:effectLst/>
                        </a:rPr>
                        <a:t>December 2018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362482707"/>
                  </a:ext>
                </a:extLst>
              </a:tr>
              <a:tr h="295171">
                <a:tc>
                  <a:txBody>
                    <a:bodyPr/>
                    <a:lstStyle/>
                    <a:p>
                      <a:pPr>
                        <a:lnSpc>
                          <a:spcPct val="107000"/>
                        </a:lnSpc>
                        <a:spcAft>
                          <a:spcPts val="0"/>
                        </a:spcAft>
                      </a:pPr>
                      <a:r>
                        <a:rPr lang="en-GB" sz="1600" b="1" dirty="0">
                          <a:effectLst/>
                        </a:rPr>
                        <a:t>Final draft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15 December 2018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244060645"/>
                  </a:ext>
                </a:extLst>
              </a:tr>
              <a:tr h="409643">
                <a:tc>
                  <a:txBody>
                    <a:bodyPr/>
                    <a:lstStyle/>
                    <a:p>
                      <a:pPr>
                        <a:lnSpc>
                          <a:spcPct val="107000"/>
                        </a:lnSpc>
                        <a:spcAft>
                          <a:spcPts val="0"/>
                        </a:spcAft>
                      </a:pPr>
                      <a:r>
                        <a:rPr lang="en-GB" sz="1600" b="1">
                          <a:effectLst/>
                        </a:rPr>
                        <a:t>Data for figures,  maps and references ready</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a:effectLst/>
                        </a:rPr>
                        <a:t>15 June - 15 December 2018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083907229"/>
                  </a:ext>
                </a:extLst>
              </a:tr>
              <a:tr h="409643">
                <a:tc>
                  <a:txBody>
                    <a:bodyPr/>
                    <a:lstStyle/>
                    <a:p>
                      <a:pPr>
                        <a:lnSpc>
                          <a:spcPct val="107000"/>
                        </a:lnSpc>
                        <a:spcAft>
                          <a:spcPts val="0"/>
                        </a:spcAft>
                      </a:pPr>
                      <a:r>
                        <a:rPr lang="en-GB" sz="1600" b="1">
                          <a:effectLst/>
                        </a:rPr>
                        <a:t>Map, graph production</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December 2018-February 2019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784578263"/>
                  </a:ext>
                </a:extLst>
              </a:tr>
              <a:tr h="295171">
                <a:tc>
                  <a:txBody>
                    <a:bodyPr/>
                    <a:lstStyle/>
                    <a:p>
                      <a:pPr>
                        <a:lnSpc>
                          <a:spcPct val="107000"/>
                        </a:lnSpc>
                        <a:spcAft>
                          <a:spcPts val="0"/>
                        </a:spcAft>
                      </a:pPr>
                      <a:r>
                        <a:rPr lang="en-GB" sz="1600" b="1" dirty="0">
                          <a:effectLst/>
                        </a:rPr>
                        <a:t>Layout</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February 2018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526505574"/>
                  </a:ext>
                </a:extLst>
              </a:tr>
              <a:tr h="276220">
                <a:tc>
                  <a:txBody>
                    <a:bodyPr/>
                    <a:lstStyle/>
                    <a:p>
                      <a:pPr>
                        <a:lnSpc>
                          <a:spcPct val="107000"/>
                        </a:lnSpc>
                        <a:spcAft>
                          <a:spcPts val="0"/>
                        </a:spcAft>
                      </a:pPr>
                      <a:r>
                        <a:rPr lang="en-GB" sz="1600" b="1" dirty="0">
                          <a:effectLst/>
                        </a:rPr>
                        <a:t>Publication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nSpc>
                          <a:spcPct val="107000"/>
                        </a:lnSpc>
                        <a:spcAft>
                          <a:spcPts val="0"/>
                        </a:spcAft>
                      </a:pPr>
                      <a:r>
                        <a:rPr lang="en-GB" sz="1600" b="1" dirty="0">
                          <a:effectLst/>
                        </a:rPr>
                        <a:t>March/April 2019</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636264470"/>
                  </a:ext>
                </a:extLst>
              </a:tr>
            </a:tbl>
          </a:graphicData>
        </a:graphic>
      </p:graphicFrame>
      <p:cxnSp>
        <p:nvCxnSpPr>
          <p:cNvPr id="7" name="Straight Connector 6"/>
          <p:cNvCxnSpPr/>
          <p:nvPr/>
        </p:nvCxnSpPr>
        <p:spPr>
          <a:xfrm>
            <a:off x="-239963" y="2539703"/>
            <a:ext cx="11923678" cy="1474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0922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115043"/>
            <a:ext cx="11954327" cy="524395"/>
          </a:xfrm>
        </p:spPr>
        <p:txBody>
          <a:bodyPr/>
          <a:lstStyle/>
          <a:p>
            <a:r>
              <a:rPr lang="en-GB" sz="2000" dirty="0" smtClean="0">
                <a:latin typeface="+mj-lt"/>
              </a:rPr>
              <a:t>Reported number of extreme events between 1980 and 2013 increased</a:t>
            </a:r>
            <a:endParaRPr lang="en-GB" sz="2000" dirty="0">
              <a:solidFill>
                <a:srgbClr val="FF0000"/>
              </a:solidFill>
              <a:latin typeface="+mj-lt"/>
            </a:endParaRPr>
          </a:p>
        </p:txBody>
      </p:sp>
      <p:pic>
        <p:nvPicPr>
          <p:cNvPr id="3" name="Picture 2"/>
          <p:cNvPicPr>
            <a:picLocks noChangeAspect="1"/>
          </p:cNvPicPr>
          <p:nvPr/>
        </p:nvPicPr>
        <p:blipFill>
          <a:blip r:embed="rId3"/>
          <a:stretch>
            <a:fillRect/>
          </a:stretch>
        </p:blipFill>
        <p:spPr>
          <a:xfrm>
            <a:off x="110837" y="1293173"/>
            <a:ext cx="11103734" cy="5057660"/>
          </a:xfrm>
          <a:prstGeom prst="rect">
            <a:avLst/>
          </a:prstGeom>
        </p:spPr>
      </p:pic>
    </p:spTree>
    <p:extLst>
      <p:ext uri="{BB962C8B-B14F-4D97-AF65-F5344CB8AC3E}">
        <p14:creationId xmlns:p14="http://schemas.microsoft.com/office/powerpoint/2010/main" val="2595244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115043"/>
            <a:ext cx="11954327" cy="524395"/>
          </a:xfrm>
        </p:spPr>
        <p:txBody>
          <a:bodyPr/>
          <a:lstStyle/>
          <a:p>
            <a:r>
              <a:rPr lang="en-GB" sz="2000" dirty="0">
                <a:latin typeface="+mj-lt"/>
              </a:rPr>
              <a:t>E</a:t>
            </a:r>
            <a:r>
              <a:rPr lang="en-GB" sz="2000" dirty="0" smtClean="0">
                <a:latin typeface="+mj-lt"/>
              </a:rPr>
              <a:t>conomic losses between 1980 and 2016 in Europe</a:t>
            </a:r>
            <a:r>
              <a:rPr lang="sl-SI" sz="2000" dirty="0" smtClean="0">
                <a:latin typeface="+mj-lt"/>
              </a:rPr>
              <a:t> </a:t>
            </a:r>
            <a:r>
              <a:rPr lang="en-GB" sz="2000" dirty="0" smtClean="0">
                <a:latin typeface="+mj-lt"/>
              </a:rPr>
              <a:t>vary</a:t>
            </a:r>
            <a:endParaRPr lang="en-GB" sz="2000" dirty="0">
              <a:solidFill>
                <a:srgbClr val="FF0000"/>
              </a:solidFill>
              <a:latin typeface="+mj-lt"/>
            </a:endParaRPr>
          </a:p>
        </p:txBody>
      </p:sp>
      <p:pic>
        <p:nvPicPr>
          <p:cNvPr id="4" name="Picture 3"/>
          <p:cNvPicPr>
            <a:picLocks noChangeAspect="1"/>
          </p:cNvPicPr>
          <p:nvPr/>
        </p:nvPicPr>
        <p:blipFill rotWithShape="1">
          <a:blip r:embed="rId3"/>
          <a:srcRect b="305"/>
          <a:stretch/>
        </p:blipFill>
        <p:spPr>
          <a:xfrm>
            <a:off x="87460" y="1108364"/>
            <a:ext cx="11765980" cy="4530436"/>
          </a:xfrm>
          <a:prstGeom prst="rect">
            <a:avLst/>
          </a:prstGeom>
        </p:spPr>
      </p:pic>
      <p:sp>
        <p:nvSpPr>
          <p:cNvPr id="15" name="TextBox 14"/>
          <p:cNvSpPr txBox="1"/>
          <p:nvPr/>
        </p:nvSpPr>
        <p:spPr>
          <a:xfrm>
            <a:off x="8950927" y="1241711"/>
            <a:ext cx="2319866" cy="1107996"/>
          </a:xfrm>
          <a:prstGeom prst="rect">
            <a:avLst/>
          </a:prstGeom>
          <a:noFill/>
        </p:spPr>
        <p:txBody>
          <a:bodyPr wrap="none" rtlCol="0">
            <a:spAutoFit/>
          </a:bodyPr>
          <a:lstStyle/>
          <a:p>
            <a:pPr algn="ctr"/>
            <a:r>
              <a:rPr lang="en-GB" sz="2200" dirty="0" smtClean="0"/>
              <a:t>Total loss</a:t>
            </a:r>
          </a:p>
          <a:p>
            <a:pPr algn="ctr"/>
            <a:r>
              <a:rPr lang="en-GB" sz="2200" dirty="0" smtClean="0"/>
              <a:t>EUR 436 billion</a:t>
            </a:r>
          </a:p>
          <a:p>
            <a:pPr algn="ctr"/>
            <a:r>
              <a:rPr lang="en-GB" sz="2200" dirty="0" smtClean="0"/>
              <a:t>Only 1/3 insured </a:t>
            </a:r>
            <a:endParaRPr lang="en-GB" sz="2200" dirty="0"/>
          </a:p>
        </p:txBody>
      </p:sp>
      <p:sp>
        <p:nvSpPr>
          <p:cNvPr id="18" name="TextBox 4"/>
          <p:cNvSpPr txBox="1"/>
          <p:nvPr/>
        </p:nvSpPr>
        <p:spPr>
          <a:xfrm>
            <a:off x="4637268" y="5176448"/>
            <a:ext cx="2927314" cy="646331"/>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dirty="0">
                <a:solidFill>
                  <a:srgbClr val="006654"/>
                </a:solidFill>
              </a:rPr>
              <a:t>River </a:t>
            </a:r>
            <a:r>
              <a:rPr lang="en-GB" sz="1800" dirty="0" smtClean="0">
                <a:solidFill>
                  <a:srgbClr val="006654"/>
                </a:solidFill>
              </a:rPr>
              <a:t>floods, landslides, avalanches</a:t>
            </a:r>
            <a:endParaRPr lang="en-GB" sz="1800" dirty="0">
              <a:solidFill>
                <a:srgbClr val="006654"/>
              </a:solidFill>
            </a:endParaRPr>
          </a:p>
        </p:txBody>
      </p:sp>
      <p:sp>
        <p:nvSpPr>
          <p:cNvPr id="19" name="TextBox 4"/>
          <p:cNvSpPr txBox="1"/>
          <p:nvPr/>
        </p:nvSpPr>
        <p:spPr>
          <a:xfrm>
            <a:off x="1136306" y="5130281"/>
            <a:ext cx="3112802" cy="646331"/>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dirty="0" smtClean="0">
                <a:solidFill>
                  <a:srgbClr val="006654"/>
                </a:solidFill>
              </a:rPr>
              <a:t>Heatwaves, droughts, </a:t>
            </a:r>
          </a:p>
          <a:p>
            <a:r>
              <a:rPr lang="en-GB" sz="1800" dirty="0" smtClean="0">
                <a:solidFill>
                  <a:srgbClr val="006654"/>
                </a:solidFill>
              </a:rPr>
              <a:t>forest </a:t>
            </a:r>
            <a:r>
              <a:rPr lang="en-GB" sz="1800" dirty="0">
                <a:solidFill>
                  <a:srgbClr val="006654"/>
                </a:solidFill>
              </a:rPr>
              <a:t>fires</a:t>
            </a:r>
          </a:p>
        </p:txBody>
      </p:sp>
      <p:sp>
        <p:nvSpPr>
          <p:cNvPr id="20" name="TextBox 4"/>
          <p:cNvSpPr txBox="1"/>
          <p:nvPr/>
        </p:nvSpPr>
        <p:spPr>
          <a:xfrm>
            <a:off x="7952742" y="5130281"/>
            <a:ext cx="3614999" cy="369332"/>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dirty="0">
                <a:solidFill>
                  <a:srgbClr val="006654"/>
                </a:solidFill>
              </a:rPr>
              <a:t>Storms, heavy precipitation, </a:t>
            </a:r>
            <a:r>
              <a:rPr lang="en-GB" sz="1800" dirty="0" smtClean="0">
                <a:solidFill>
                  <a:srgbClr val="006654"/>
                </a:solidFill>
              </a:rPr>
              <a:t>hail</a:t>
            </a:r>
            <a:endParaRPr lang="en-GB" sz="1800" dirty="0">
              <a:solidFill>
                <a:srgbClr val="006654"/>
              </a:solidFill>
            </a:endParaRPr>
          </a:p>
        </p:txBody>
      </p:sp>
    </p:spTree>
    <p:extLst>
      <p:ext uri="{BB962C8B-B14F-4D97-AF65-F5344CB8AC3E}">
        <p14:creationId xmlns:p14="http://schemas.microsoft.com/office/powerpoint/2010/main" val="101199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T_template_2_2015_4x3_format [Read-Only]" id="{E0C218DD-5E1F-42BA-A1AD-D0FF7C3402A5}" vid="{E8400FEF-6AB1-4311-90B4-5C6FACAF02B8}"/>
    </a:ext>
  </a:extLst>
</a:theme>
</file>

<file path=ppt/theme/theme2.xml><?xml version="1.0" encoding="utf-8"?>
<a:theme xmlns:a="http://schemas.openxmlformats.org/drawingml/2006/main" name="17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T_template_2_2015_4x3_format [Read-Only]" id="{E0C218DD-5E1F-42BA-A1AD-D0FF7C3402A5}" vid="{E8400FEF-6AB1-4311-90B4-5C6FACAF02B8}"/>
    </a:ext>
  </a:extLst>
</a:theme>
</file>

<file path=ppt/theme/theme3.xml><?xml version="1.0" encoding="utf-8"?>
<a:theme xmlns:a="http://schemas.openxmlformats.org/drawingml/2006/main" name="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ver">
  <a:themeElements>
    <a:clrScheme name="Personnalisée 1">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2_4x3_white background" id="{F2E2C89E-AB0C-4D56-8679-2F48603914E1}" vid="{871D1D54-0666-420E-A068-79459AD295CD}"/>
    </a:ext>
  </a:extLst>
</a:theme>
</file>

<file path=ppt/theme/theme5.xml><?xml version="1.0" encoding="utf-8"?>
<a:theme xmlns:a="http://schemas.openxmlformats.org/drawingml/2006/main" name="51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T_template_2_2015_4x3_format [Read-Only]" id="{E0C218DD-5E1F-42BA-A1AD-D0FF7C3402A5}" vid="{E8400FEF-6AB1-4311-90B4-5C6FACAF02B8}"/>
    </a:ext>
  </a:extLst>
</a:theme>
</file>

<file path=ppt/theme/theme7.xml><?xml version="1.0" encoding="utf-8"?>
<a:theme xmlns:a="http://schemas.openxmlformats.org/drawingml/2006/main" name="18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T_template_2_2015_4x3_format [Read-Only]" id="{E0C218DD-5E1F-42BA-A1AD-D0FF7C3402A5}" vid="{E8400FEF-6AB1-4311-90B4-5C6FACAF02B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7F15DE60A8BF499B02750A5595B614" ma:contentTypeVersion="" ma:contentTypeDescription="Create a new document." ma:contentTypeScope="" ma:versionID="f237e1672e1561b80923898a2b9c95f4">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16AAB9-57EC-4BF5-8C3B-853AB3FB7F27}">
  <ds:schemaRefs>
    <ds:schemaRef ds:uri="http://schemas.microsoft.com/sharepoint/v3/contenttype/forms"/>
  </ds:schemaRefs>
</ds:datastoreItem>
</file>

<file path=customXml/itemProps2.xml><?xml version="1.0" encoding="utf-8"?>
<ds:datastoreItem xmlns:ds="http://schemas.openxmlformats.org/officeDocument/2006/customXml" ds:itemID="{3D3F4151-8780-49DF-B86D-A335ABAF7571}">
  <ds:schemaRefs>
    <ds:schemaRef ds:uri="http://purl.org/dc/elements/1.1/"/>
    <ds:schemaRef ds:uri="http://purl.org/dc/term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690C57F-9DC3-4C49-9C69-96EF5B928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EEA_PPT_template_2_2015_4x3_format</Template>
  <TotalTime>17943</TotalTime>
  <Words>2120</Words>
  <Application>Microsoft Office PowerPoint</Application>
  <PresentationFormat>Widescreen</PresentationFormat>
  <Paragraphs>381</Paragraphs>
  <Slides>21</Slides>
  <Notes>21</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21</vt:i4>
      </vt:variant>
    </vt:vector>
  </HeadingPairs>
  <TitlesOfParts>
    <vt:vector size="36" baseType="lpstr">
      <vt:lpstr>Arial</vt:lpstr>
      <vt:lpstr>Calibri</vt:lpstr>
      <vt:lpstr>Open Sans</vt:lpstr>
      <vt:lpstr>Open Sans Extrabold</vt:lpstr>
      <vt:lpstr>Open Sans Semibold</vt:lpstr>
      <vt:lpstr>Times New Roman</vt:lpstr>
      <vt:lpstr>Verdana</vt:lpstr>
      <vt:lpstr>Wingdings</vt:lpstr>
      <vt:lpstr>16_Sections</vt:lpstr>
      <vt:lpstr>17_Sections</vt:lpstr>
      <vt:lpstr>6_Sections</vt:lpstr>
      <vt:lpstr>1_Cover</vt:lpstr>
      <vt:lpstr>51_Sections</vt:lpstr>
      <vt:lpstr>22_Sections</vt:lpstr>
      <vt:lpstr>18_Sections</vt:lpstr>
      <vt:lpstr>PowerPoint Presentation</vt:lpstr>
      <vt:lpstr>PowerPoint Presentation</vt:lpstr>
      <vt:lpstr>Policy frameworks for climate change and agriculture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European Environment Agency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Patrick McMullan</dc:creator>
  <cp:keywords/>
  <dc:description/>
  <cp:lastModifiedBy>Blaz Kurnik</cp:lastModifiedBy>
  <cp:revision>708</cp:revision>
  <cp:lastPrinted>2018-05-16T13:10:49Z</cp:lastPrinted>
  <dcterms:created xsi:type="dcterms:W3CDTF">2015-08-03T11:49:52Z</dcterms:created>
  <dcterms:modified xsi:type="dcterms:W3CDTF">2018-06-15T05:55:27Z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0x010100977F15DE60A8BF499B02750A5595B614</vt:lpwstr>
  </property>
</Properties>
</file>