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12" r:id="rId2"/>
    <p:sldId id="296" r:id="rId3"/>
    <p:sldId id="304" r:id="rId4"/>
    <p:sldId id="299" r:id="rId5"/>
    <p:sldId id="301" r:id="rId6"/>
    <p:sldId id="309" r:id="rId7"/>
    <p:sldId id="314" r:id="rId8"/>
    <p:sldId id="300" r:id="rId9"/>
    <p:sldId id="298" r:id="rId10"/>
    <p:sldId id="303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>
      <p:cViewPr varScale="1">
        <p:scale>
          <a:sx n="96" d="100"/>
          <a:sy n="96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A5CDE12-E519-4A6D-A88C-F59B7721BD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9966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D830DA-4FD2-4F97-8846-D79F21F770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92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830DA-4FD2-4F97-8846-D79F21F77018}" type="slidenum">
              <a:rPr lang="cs-CZ" altLang="en-US" smtClean="0"/>
              <a:pPr>
                <a:defRPr/>
              </a:pPr>
              <a:t>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3122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830DA-4FD2-4F97-8846-D79F21F77018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159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830DA-4FD2-4F97-8846-D79F21F77018}" type="slidenum">
              <a:rPr lang="cs-CZ" altLang="en-US" smtClean="0"/>
              <a:pPr>
                <a:defRPr/>
              </a:pPr>
              <a:t>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6786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06450"/>
            <a:ext cx="83169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565400"/>
            <a:ext cx="8316912" cy="3168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7950" y="6381750"/>
            <a:ext cx="477838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2A0883E-ADAD-4AFC-8E34-D23621B10B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Event/ date:  Freshwater-</a:t>
            </a:r>
            <a:r>
              <a:rPr lang="en-US" altLang="en-US" dirty="0" err="1" smtClean="0"/>
              <a:t>Eionet</a:t>
            </a:r>
            <a:r>
              <a:rPr lang="en-US" altLang="en-US" dirty="0" smtClean="0"/>
              <a:t> workshop 14-15 June 2018</a:t>
            </a:r>
          </a:p>
          <a:p>
            <a:pPr>
              <a:defRPr/>
            </a:pPr>
            <a:r>
              <a:rPr lang="en-US" altLang="en-US" dirty="0" smtClean="0"/>
              <a:t>Author: Trine Christiansen/Mathias </a:t>
            </a:r>
            <a:r>
              <a:rPr lang="en-US" altLang="en-US" dirty="0" err="1" smtClean="0"/>
              <a:t>Scholz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2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1628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5963" y="260350"/>
            <a:ext cx="2078037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260350"/>
            <a:ext cx="60864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240630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Freshwater-Eionet workshop 14-15 June 2018</a:t>
            </a:r>
          </a:p>
        </p:txBody>
      </p:sp>
    </p:spTree>
    <p:extLst>
      <p:ext uri="{BB962C8B-B14F-4D97-AF65-F5344CB8AC3E}">
        <p14:creationId xmlns:p14="http://schemas.microsoft.com/office/powerpoint/2010/main" val="35314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421582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40814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600200"/>
            <a:ext cx="40830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32313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414295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22435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222949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14607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</p:spTree>
    <p:extLst>
      <p:ext uri="{BB962C8B-B14F-4D97-AF65-F5344CB8AC3E}">
        <p14:creationId xmlns:p14="http://schemas.microsoft.com/office/powerpoint/2010/main" val="60675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60350"/>
            <a:ext cx="83169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316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237288"/>
            <a:ext cx="5400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 altLang="en-US"/>
              <a:t>Event/ date:</a:t>
            </a:r>
          </a:p>
          <a:p>
            <a:pPr>
              <a:defRPr/>
            </a:pPr>
            <a:r>
              <a:rPr lang="cs-CZ" altLang="en-US"/>
              <a:t>Author: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7950" y="6381750"/>
            <a:ext cx="47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58E97AE-4797-4852-B4CC-E9E220BEC2B3}" type="slidenum">
              <a:rPr lang="cs-CZ" altLang="en-US" sz="1400" smtClean="0"/>
              <a:pPr algn="r" eaLnBrk="1" hangingPunct="1">
                <a:defRPr/>
              </a:pPr>
              <a:t>‹#›</a:t>
            </a:fld>
            <a:endParaRPr lang="cs-CZ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806451"/>
            <a:ext cx="8316912" cy="606326"/>
          </a:xfrm>
        </p:spPr>
        <p:txBody>
          <a:bodyPr/>
          <a:lstStyle/>
          <a:p>
            <a:r>
              <a:rPr lang="en-US" altLang="en-US" dirty="0"/>
              <a:t>Floodplain ecosystems and floods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344" y="806451"/>
            <a:ext cx="8316912" cy="3168650"/>
          </a:xfrm>
        </p:spPr>
        <p:txBody>
          <a:bodyPr/>
          <a:lstStyle/>
          <a:p>
            <a:r>
              <a:rPr lang="en-US" altLang="en-US" sz="1600" dirty="0"/>
              <a:t>Trine </a:t>
            </a:r>
            <a:r>
              <a:rPr lang="en-US" altLang="en-US" sz="1600" dirty="0" smtClean="0"/>
              <a:t>Christiansen (EEA)</a:t>
            </a:r>
          </a:p>
          <a:p>
            <a:r>
              <a:rPr lang="en-GB" sz="1600" b="1" dirty="0" smtClean="0"/>
              <a:t>ETC/ICM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/>
              <a:t>Mathias Scholz, Christiane </a:t>
            </a:r>
            <a:r>
              <a:rPr lang="en-GB" sz="1600" dirty="0" smtClean="0"/>
              <a:t>Schulz-Zunkel </a:t>
            </a:r>
            <a:r>
              <a:rPr lang="en-GB" sz="1600" dirty="0"/>
              <a:t>&amp; Klaus Henle (UFZ)</a:t>
            </a:r>
          </a:p>
          <a:p>
            <a:r>
              <a:rPr lang="en-GB" sz="1600" dirty="0" err="1"/>
              <a:t>Lidija</a:t>
            </a:r>
            <a:r>
              <a:rPr lang="en-GB" sz="1600" dirty="0"/>
              <a:t> </a:t>
            </a:r>
            <a:r>
              <a:rPr lang="en-GB" sz="1600" dirty="0" err="1"/>
              <a:t>Globevnik</a:t>
            </a:r>
            <a:r>
              <a:rPr lang="en-GB" sz="1600" dirty="0"/>
              <a:t> &amp; Luka Snoj (TC </a:t>
            </a:r>
            <a:r>
              <a:rPr lang="en-GB" sz="1600" dirty="0" err="1"/>
              <a:t>Vode</a:t>
            </a:r>
            <a:r>
              <a:rPr lang="en-GB" sz="1600" dirty="0"/>
              <a:t>)</a:t>
            </a:r>
            <a:br>
              <a:rPr lang="en-GB" sz="1600" dirty="0"/>
            </a:br>
            <a:r>
              <a:rPr lang="en-GB" sz="1600" dirty="0"/>
              <a:t>Ursula Schmedtje (UBA</a:t>
            </a:r>
            <a:r>
              <a:rPr lang="en-GB" sz="1600" dirty="0" smtClean="0"/>
              <a:t>)</a:t>
            </a:r>
          </a:p>
          <a:p>
            <a:r>
              <a:rPr lang="da-DK" sz="1600" dirty="0" smtClean="0"/>
              <a:t>Eleftheria Kampa (Ecologic)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237312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  <p:grpSp>
        <p:nvGrpSpPr>
          <p:cNvPr id="5" name="Gruppieren 2"/>
          <p:cNvGrpSpPr/>
          <p:nvPr/>
        </p:nvGrpSpPr>
        <p:grpSpPr>
          <a:xfrm>
            <a:off x="2320366" y="2708920"/>
            <a:ext cx="5330356" cy="3269615"/>
            <a:chOff x="1115616" y="2708920"/>
            <a:chExt cx="5330356" cy="3269615"/>
          </a:xfrm>
        </p:grpSpPr>
        <p:pic>
          <p:nvPicPr>
            <p:cNvPr id="6" name="Pictur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708920"/>
              <a:ext cx="5140960" cy="3269615"/>
            </a:xfrm>
            <a:prstGeom prst="rect">
              <a:avLst/>
            </a:prstGeom>
          </p:spPr>
        </p:pic>
        <p:sp>
          <p:nvSpPr>
            <p:cNvPr id="7" name="Textfeld 1"/>
            <p:cNvSpPr txBox="1"/>
            <p:nvPr/>
          </p:nvSpPr>
          <p:spPr>
            <a:xfrm>
              <a:off x="4176204" y="5715497"/>
              <a:ext cx="22697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solidFill>
                    <a:schemeClr val="bg1"/>
                  </a:solidFill>
                </a:rPr>
                <a:t>Photo</a:t>
              </a:r>
              <a:r>
                <a:rPr lang="de-DE" sz="1100" dirty="0" smtClean="0">
                  <a:solidFill>
                    <a:schemeClr val="bg1"/>
                  </a:solidFill>
                </a:rPr>
                <a:t>: UFZ - A </a:t>
              </a:r>
              <a:r>
                <a:rPr lang="de-DE" sz="1100" dirty="0" err="1" smtClean="0">
                  <a:solidFill>
                    <a:schemeClr val="bg1"/>
                  </a:solidFill>
                </a:rPr>
                <a:t>Künzelmann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01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kasperid\Desktop\2014 EFUF Lausanne\Hochwasser_03_04_Juni13_CSeele\P10406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22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17062" y="488866"/>
            <a:ext cx="9269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1pPr>
            <a:lvl2pPr marL="742950" indent="-28575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marL="11430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marL="16002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marL="20574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Thank you for your attention</a:t>
            </a:r>
          </a:p>
        </p:txBody>
      </p:sp>
      <p:pic>
        <p:nvPicPr>
          <p:cNvPr id="1946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636">
            <a:off x="594151" y="2304621"/>
            <a:ext cx="611308" cy="5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29" y="3318183"/>
            <a:ext cx="5889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1134"/>
            <a:ext cx="522262" cy="4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6"/>
          <a:stretch>
            <a:fillRect/>
          </a:stretch>
        </p:blipFill>
        <p:spPr bwMode="auto">
          <a:xfrm rot="-560564">
            <a:off x="8380413" y="3149600"/>
            <a:ext cx="3746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432" flipH="1">
            <a:off x="7461250" y="215900"/>
            <a:ext cx="2746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41390" y="6771884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Photo: </a:t>
            </a:r>
            <a:r>
              <a:rPr lang="en-GB" sz="2800" b="1" dirty="0" err="1" smtClean="0">
                <a:solidFill>
                  <a:schemeClr val="bg1"/>
                </a:solidFill>
              </a:rPr>
              <a:t>Carolin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Seele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404713"/>
            <a:ext cx="8316912" cy="1008063"/>
          </a:xfrm>
        </p:spPr>
        <p:txBody>
          <a:bodyPr/>
          <a:lstStyle/>
          <a:p>
            <a:r>
              <a:rPr lang="de-DE" dirty="0" smtClean="0"/>
              <a:t>Why</a:t>
            </a:r>
            <a:r>
              <a:rPr lang="de-DE" baseline="0" dirty="0" smtClean="0"/>
              <a:t> f</a:t>
            </a:r>
            <a:r>
              <a:rPr lang="de-DE" dirty="0" smtClean="0"/>
              <a:t>loodplain ecosystems?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445989"/>
            <a:ext cx="6553224" cy="4205064"/>
          </a:xfrm>
        </p:spPr>
        <p:txBody>
          <a:bodyPr/>
          <a:lstStyle/>
          <a:p>
            <a:r>
              <a:rPr lang="en-US" sz="2000" dirty="0"/>
              <a:t>Floodplains are part of Europe’s natural capital, covering 3-5% of Europe’s area, and 50-60% of Europe’s Natura 2000 sites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Depending on country, 2-20% of the population</a:t>
            </a:r>
            <a:r>
              <a:rPr lang="en-US" sz="2000" baseline="0" dirty="0" smtClean="0"/>
              <a:t> lives in flood</a:t>
            </a:r>
            <a:r>
              <a:rPr lang="en-US" sz="2000" dirty="0" smtClean="0"/>
              <a:t> prone areas</a:t>
            </a:r>
            <a:r>
              <a:rPr lang="en-US" sz="2000" dirty="0"/>
              <a:t> </a:t>
            </a:r>
            <a:r>
              <a:rPr lang="en-US" sz="2000" dirty="0" smtClean="0"/>
              <a:t>(based on statistics from 9 countries) </a:t>
            </a:r>
            <a:r>
              <a:rPr lang="en-US" sz="2000" baseline="0" dirty="0" smtClean="0"/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Natural </a:t>
            </a:r>
            <a:r>
              <a:rPr lang="en-US" sz="2000" dirty="0"/>
              <a:t>and restored floodplains provide </a:t>
            </a:r>
            <a:r>
              <a:rPr lang="en-US" sz="2000" dirty="0" smtClean="0"/>
              <a:t>important ecosystem services like </a:t>
            </a:r>
          </a:p>
          <a:p>
            <a:pPr lvl="1"/>
            <a:r>
              <a:rPr lang="en-US" sz="1600" dirty="0" smtClean="0"/>
              <a:t>water purification </a:t>
            </a:r>
          </a:p>
          <a:p>
            <a:pPr lvl="1"/>
            <a:r>
              <a:rPr lang="en-US" sz="1600" dirty="0" smtClean="0"/>
              <a:t>nutrient retention </a:t>
            </a:r>
          </a:p>
          <a:p>
            <a:pPr lvl="1"/>
            <a:r>
              <a:rPr lang="en-US" sz="1600" dirty="0" smtClean="0"/>
              <a:t>improved </a:t>
            </a:r>
            <a:r>
              <a:rPr lang="en-US" sz="1600" dirty="0"/>
              <a:t>conditions for biodiversity </a:t>
            </a:r>
            <a:r>
              <a:rPr lang="en-US" sz="1600" dirty="0" smtClean="0"/>
              <a:t>conservation</a:t>
            </a:r>
          </a:p>
          <a:p>
            <a:pPr lvl="1"/>
            <a:r>
              <a:rPr lang="en-US" sz="1600" dirty="0" smtClean="0"/>
              <a:t>recreational value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 smtClean="0">
                <a:solidFill>
                  <a:schemeClr val="hlink"/>
                </a:solidFill>
                <a:effectLst/>
              </a:rPr>
              <a:t>Scientific estimate suggests 80-90% of the floodplain area is ecologically degraded. </a:t>
            </a:r>
            <a:endParaRPr lang="en-GB" sz="2000" dirty="0" smtClean="0">
              <a:effectLst/>
            </a:endParaRPr>
          </a:p>
        </p:txBody>
      </p:sp>
      <p:pic>
        <p:nvPicPr>
          <p:cNvPr id="5" name="Picture 8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308002"/>
            <a:ext cx="12557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73189"/>
            <a:ext cx="1255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35202"/>
            <a:ext cx="12969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 descr="Recreation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00389"/>
            <a:ext cx="12969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445989"/>
            <a:ext cx="1257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workshop 14-15 June 2018</a:t>
            </a:r>
          </a:p>
        </p:txBody>
      </p:sp>
    </p:spTree>
    <p:extLst>
      <p:ext uri="{BB962C8B-B14F-4D97-AF65-F5344CB8AC3E}">
        <p14:creationId xmlns:p14="http://schemas.microsoft.com/office/powerpoint/2010/main" val="1280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134" y="291250"/>
            <a:ext cx="8712448" cy="10080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Conservation status of floodplain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habitats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982202" y="3609020"/>
            <a:ext cx="54006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en-US" sz="1400" b="0" i="1" dirty="0" smtClean="0">
                <a:solidFill>
                  <a:srgbClr val="0070C0"/>
                </a:solidFill>
              </a:rPr>
              <a:t>Data source</a:t>
            </a:r>
            <a:r>
              <a:rPr lang="de-DE" altLang="en-US" sz="1400" b="0" i="1" dirty="0" smtClean="0">
                <a:solidFill>
                  <a:srgbClr val="0070C0"/>
                </a:solidFill>
              </a:rPr>
              <a:t>: NATURA2000 database 2013</a:t>
            </a:r>
            <a:endParaRPr lang="cs-CZ" altLang="en-US" sz="1400" b="0" i="1" dirty="0" smtClean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681028"/>
            <a:ext cx="2736304" cy="20522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383" y="1268623"/>
            <a:ext cx="2785081" cy="20883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41390" y="5547748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Photo: Mathias Scholz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08304" y="3243492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Photo: André </a:t>
            </a:r>
            <a:r>
              <a:rPr lang="en-GB" sz="2800" b="1" dirty="0" err="1" smtClean="0">
                <a:solidFill>
                  <a:schemeClr val="bg1"/>
                </a:solidFill>
              </a:rPr>
              <a:t>künzelmann</a:t>
            </a:r>
            <a:r>
              <a:rPr lang="en-GB" sz="2800" b="1" dirty="0" smtClean="0">
                <a:solidFill>
                  <a:schemeClr val="bg1"/>
                </a:solidFill>
              </a:rPr>
              <a:t>, UFZ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88287" y="3953983"/>
            <a:ext cx="4826631" cy="2592288"/>
          </a:xfrm>
        </p:spPr>
        <p:txBody>
          <a:bodyPr/>
          <a:lstStyle/>
          <a:p>
            <a:r>
              <a:rPr lang="da-DK" dirty="0" smtClean="0"/>
              <a:t>49 floodplain habitats assessed</a:t>
            </a:r>
          </a:p>
          <a:p>
            <a:pPr lvl="1"/>
            <a:r>
              <a:rPr lang="da-DK" dirty="0"/>
              <a:t>9</a:t>
            </a:r>
            <a:r>
              <a:rPr lang="da-DK" dirty="0" smtClean="0"/>
              <a:t> floodplain forest habitats</a:t>
            </a:r>
          </a:p>
          <a:p>
            <a:pPr lvl="1"/>
            <a:r>
              <a:rPr lang="da-DK" dirty="0" smtClean="0"/>
              <a:t>9 </a:t>
            </a:r>
            <a:r>
              <a:rPr lang="da-DK" dirty="0"/>
              <a:t>floodplain </a:t>
            </a:r>
            <a:r>
              <a:rPr lang="da-DK" dirty="0" smtClean="0"/>
              <a:t>grassland habitats</a:t>
            </a:r>
          </a:p>
          <a:p>
            <a:pPr lvl="1"/>
            <a:r>
              <a:rPr lang="da-DK" dirty="0" smtClean="0"/>
              <a:t>19 </a:t>
            </a:r>
            <a:r>
              <a:rPr lang="da-DK" dirty="0"/>
              <a:t>aquatic floodplain </a:t>
            </a:r>
            <a:r>
              <a:rPr lang="da-DK" dirty="0" smtClean="0"/>
              <a:t>habitats</a:t>
            </a:r>
          </a:p>
          <a:p>
            <a:pPr lvl="1"/>
            <a:r>
              <a:rPr lang="da-DK" dirty="0"/>
              <a:t>12 bog and mire habitats  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8" y="1299313"/>
            <a:ext cx="5752684" cy="24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734" y="1237933"/>
            <a:ext cx="1503404" cy="1127858"/>
          </a:xfrm>
          <a:prstGeom prst="rect">
            <a:avLst/>
          </a:prstGeom>
        </p:spPr>
      </p:pic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2" y="6308146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workshop 14-15 June 2018</a:t>
            </a:r>
          </a:p>
        </p:txBody>
      </p:sp>
    </p:spTree>
    <p:extLst>
      <p:ext uri="{BB962C8B-B14F-4D97-AF65-F5344CB8AC3E}">
        <p14:creationId xmlns:p14="http://schemas.microsoft.com/office/powerpoint/2010/main" val="4198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145950"/>
            <a:ext cx="8316912" cy="1008063"/>
          </a:xfrm>
        </p:spPr>
        <p:txBody>
          <a:bodyPr/>
          <a:lstStyle/>
          <a:p>
            <a:r>
              <a:rPr lang="de-DE" dirty="0" smtClean="0"/>
              <a:t>Policy context: our licence to operate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268760"/>
            <a:ext cx="8316912" cy="434975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loodplains are part of Europe’s natural capital and deliver ecosystem services in support of: </a:t>
            </a:r>
          </a:p>
          <a:p>
            <a:pPr lvl="1"/>
            <a:r>
              <a:rPr lang="en-US" dirty="0" smtClean="0"/>
              <a:t>Water Framework Directive Objectives – Good Ecological Status</a:t>
            </a:r>
          </a:p>
          <a:p>
            <a:pPr lvl="1"/>
            <a:r>
              <a:rPr lang="en-US" dirty="0" smtClean="0"/>
              <a:t>Birds and Habitats Directive Objectives – </a:t>
            </a:r>
            <a:r>
              <a:rPr lang="en-US" dirty="0" err="1" smtClean="0"/>
              <a:t>Favourable</a:t>
            </a:r>
            <a:r>
              <a:rPr lang="en-US" dirty="0" smtClean="0"/>
              <a:t> Conservation status</a:t>
            </a:r>
          </a:p>
          <a:p>
            <a:r>
              <a:rPr lang="en-US" dirty="0" smtClean="0"/>
              <a:t>Restoration measures are promoted in</a:t>
            </a:r>
          </a:p>
          <a:p>
            <a:pPr lvl="1"/>
            <a:r>
              <a:rPr lang="en-US" dirty="0" smtClean="0"/>
              <a:t>15% restoration target of Biodiversity Strategy 2020 (target 2)</a:t>
            </a:r>
          </a:p>
          <a:p>
            <a:pPr lvl="1"/>
            <a:r>
              <a:rPr lang="en-US" dirty="0" smtClean="0"/>
              <a:t>Floods Directive </a:t>
            </a:r>
          </a:p>
          <a:p>
            <a:pPr lvl="1"/>
            <a:r>
              <a:rPr lang="en-US" dirty="0" smtClean="0"/>
              <a:t>Green Infrastructure – enhancing Europe’s </a:t>
            </a:r>
          </a:p>
          <a:p>
            <a:pPr lvl="1"/>
            <a:r>
              <a:rPr lang="en-US" dirty="0" smtClean="0"/>
              <a:t>Climate change adaptation. 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</p:spTree>
    <p:extLst>
      <p:ext uri="{BB962C8B-B14F-4D97-AF65-F5344CB8AC3E}">
        <p14:creationId xmlns:p14="http://schemas.microsoft.com/office/powerpoint/2010/main" val="1475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00" y="4207740"/>
            <a:ext cx="2664183" cy="188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85" y="4207740"/>
            <a:ext cx="2705029" cy="18765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1008063"/>
          </a:xfrm>
        </p:spPr>
        <p:txBody>
          <a:bodyPr/>
          <a:lstStyle/>
          <a:p>
            <a:r>
              <a:rPr lang="de-DE" dirty="0" smtClean="0"/>
              <a:t>Copernicus Riparian Zone</a:t>
            </a:r>
            <a:br>
              <a:rPr lang="de-DE" dirty="0" smtClean="0"/>
            </a:b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2669" y="1008063"/>
            <a:ext cx="3689331" cy="432048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iparian zone delineation and habitat mapping based on MAES classification up to </a:t>
            </a:r>
            <a:r>
              <a:rPr lang="en-GB" dirty="0" err="1" smtClean="0"/>
              <a:t>Strahler</a:t>
            </a:r>
            <a:r>
              <a:rPr lang="en-GB" dirty="0" smtClean="0"/>
              <a:t> level 3 rivers in Europe.</a:t>
            </a:r>
          </a:p>
          <a:p>
            <a:r>
              <a:rPr lang="da-DK" dirty="0" smtClean="0"/>
              <a:t>Analysis at catchment scale (functional elemental catchments (FEC) ~50-100km2)</a:t>
            </a:r>
          </a:p>
          <a:p>
            <a:endParaRPr lang="en-GB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12" y="646028"/>
            <a:ext cx="3840813" cy="195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212" y="2263108"/>
            <a:ext cx="3819475" cy="19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973138" y="17463"/>
            <a:ext cx="73993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3600" b="1" dirty="0">
                <a:solidFill>
                  <a:srgbClr val="00589C"/>
                </a:solidFill>
              </a:rPr>
              <a:t>Status of German </a:t>
            </a:r>
            <a:r>
              <a:rPr lang="en-US" altLang="de-DE" sz="3600" b="1" dirty="0" smtClean="0">
                <a:solidFill>
                  <a:srgbClr val="00589C"/>
                </a:solidFill>
              </a:rPr>
              <a:t>floodplains</a:t>
            </a:r>
            <a:endParaRPr lang="de-DE" altLang="de-DE" sz="3600" b="1" i="1" dirty="0">
              <a:solidFill>
                <a:srgbClr val="00589C"/>
              </a:solidFill>
            </a:endParaRPr>
          </a:p>
        </p:txBody>
      </p:sp>
      <p:pic>
        <p:nvPicPr>
          <p:cNvPr id="7172" name="Picture 6" descr="Flussauen_Laender_Zustand rezente A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52" y="831850"/>
            <a:ext cx="42214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39007" y="1992312"/>
            <a:ext cx="5156881" cy="2938463"/>
            <a:chOff x="1297" y="1226"/>
            <a:chExt cx="4115" cy="1851"/>
          </a:xfrm>
        </p:grpSpPr>
        <p:pic>
          <p:nvPicPr>
            <p:cNvPr id="717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1356"/>
              <a:ext cx="2494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1297" y="2619"/>
              <a:ext cx="3110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e-DE" sz="1800" b="1" dirty="0">
                  <a:solidFill>
                    <a:srgbClr val="00589C"/>
                  </a:solidFill>
                </a:rPr>
                <a:t>Status of </a:t>
              </a:r>
              <a:r>
                <a:rPr lang="en-US" altLang="de-DE" sz="1800" b="1" dirty="0" smtClean="0">
                  <a:solidFill>
                    <a:srgbClr val="00589C"/>
                  </a:solidFill>
                </a:rPr>
                <a:t>active floodplains</a:t>
              </a:r>
              <a:endParaRPr lang="de-DE" altLang="de-DE" sz="1800" b="1" dirty="0">
                <a:solidFill>
                  <a:srgbClr val="00589C"/>
                </a:solidFill>
              </a:endParaRPr>
            </a:p>
          </p:txBody>
        </p:sp>
        <p:grpSp>
          <p:nvGrpSpPr>
            <p:cNvPr id="7181" name="Group 10"/>
            <p:cNvGrpSpPr>
              <a:grpSpLocks/>
            </p:cNvGrpSpPr>
            <p:nvPr/>
          </p:nvGrpSpPr>
          <p:grpSpPr bwMode="auto">
            <a:xfrm>
              <a:off x="3936" y="1226"/>
              <a:ext cx="1476" cy="1810"/>
              <a:chOff x="3936" y="1226"/>
              <a:chExt cx="1476" cy="1810"/>
            </a:xfrm>
          </p:grpSpPr>
          <p:sp>
            <p:nvSpPr>
              <p:cNvPr id="7182" name="Rectangle 11"/>
              <p:cNvSpPr>
                <a:spLocks noChangeArrowheads="1"/>
              </p:cNvSpPr>
              <p:nvPr/>
            </p:nvSpPr>
            <p:spPr bwMode="auto">
              <a:xfrm>
                <a:off x="3936" y="1242"/>
                <a:ext cx="1476" cy="17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600"/>
              </a:p>
            </p:txBody>
          </p:sp>
          <p:grpSp>
            <p:nvGrpSpPr>
              <p:cNvPr id="7183" name="Group 12"/>
              <p:cNvGrpSpPr>
                <a:grpSpLocks/>
              </p:cNvGrpSpPr>
              <p:nvPr/>
            </p:nvGrpSpPr>
            <p:grpSpPr bwMode="auto">
              <a:xfrm>
                <a:off x="3944" y="1226"/>
                <a:ext cx="1399" cy="1784"/>
                <a:chOff x="3746" y="1388"/>
                <a:chExt cx="1399" cy="1784"/>
              </a:xfrm>
            </p:grpSpPr>
            <p:pic>
              <p:nvPicPr>
                <p:cNvPr id="7184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1813"/>
                  <a:ext cx="363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8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16" y="1790"/>
                  <a:ext cx="60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/>
                    <a:t>Very low</a:t>
                  </a:r>
                </a:p>
              </p:txBody>
            </p:sp>
            <p:sp>
              <p:nvSpPr>
                <p:cNvPr id="718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16" y="1586"/>
                  <a:ext cx="929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600" b="1" dirty="0">
                      <a:solidFill>
                        <a:srgbClr val="00589C"/>
                      </a:solidFill>
                    </a:rPr>
                    <a:t>modification</a:t>
                  </a:r>
                  <a:r>
                    <a:rPr lang="de-DE" altLang="de-DE" sz="1600" b="1" dirty="0" smtClean="0"/>
                    <a:t>:</a:t>
                  </a:r>
                  <a:endParaRPr lang="de-DE" altLang="de-DE" sz="1600" b="1" dirty="0"/>
                </a:p>
              </p:txBody>
            </p:sp>
            <p:sp>
              <p:nvSpPr>
                <p:cNvPr id="718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16" y="2017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/>
                    <a:t>low</a:t>
                  </a:r>
                </a:p>
              </p:txBody>
            </p:sp>
            <p:sp>
              <p:nvSpPr>
                <p:cNvPr id="71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16" y="2244"/>
                  <a:ext cx="57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/>
                    <a:t>medium</a:t>
                  </a:r>
                </a:p>
              </p:txBody>
            </p:sp>
            <p:sp>
              <p:nvSpPr>
                <p:cNvPr id="718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16" y="2471"/>
                  <a:ext cx="35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/>
                    <a:t>high</a:t>
                  </a:r>
                </a:p>
              </p:txBody>
            </p:sp>
            <p:sp>
              <p:nvSpPr>
                <p:cNvPr id="7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16" y="2697"/>
                  <a:ext cx="65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/>
                    <a:t>Very high</a:t>
                  </a:r>
                </a:p>
              </p:txBody>
            </p:sp>
            <p:sp>
              <p:nvSpPr>
                <p:cNvPr id="719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16" y="2960"/>
                  <a:ext cx="89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600"/>
                    <a:t>Not assessed</a:t>
                  </a:r>
                </a:p>
              </p:txBody>
            </p:sp>
            <p:pic>
              <p:nvPicPr>
                <p:cNvPr id="7192" name="Picture 2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2040"/>
                  <a:ext cx="363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3" name="Picture 2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2267"/>
                  <a:ext cx="363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4" name="Picture 2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2493"/>
                  <a:ext cx="363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5" name="Picture 2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2720"/>
                  <a:ext cx="363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6" name="Picture 2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3" y="2983"/>
                  <a:ext cx="356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9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746" y="1388"/>
                  <a:ext cx="131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600" b="1">
                      <a:solidFill>
                        <a:srgbClr val="00589C"/>
                      </a:solidFill>
                    </a:rPr>
                    <a:t>Status of floodplain</a:t>
                  </a:r>
                </a:p>
              </p:txBody>
            </p:sp>
          </p:grpSp>
        </p:grpSp>
      </p:grpSp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7" y="2573194"/>
            <a:ext cx="1076400" cy="1527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2641601" y="5469860"/>
            <a:ext cx="423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i="1" dirty="0">
                <a:solidFill>
                  <a:srgbClr val="00589C"/>
                </a:solidFill>
              </a:rPr>
              <a:t>Source: </a:t>
            </a:r>
            <a:r>
              <a:rPr lang="en-GB" altLang="de-DE" sz="1000" i="1" dirty="0" err="1">
                <a:solidFill>
                  <a:srgbClr val="00589C"/>
                </a:solidFill>
              </a:rPr>
              <a:t>Brunotte</a:t>
            </a:r>
            <a:r>
              <a:rPr lang="en-GB" altLang="de-DE" sz="1000" i="1" dirty="0">
                <a:solidFill>
                  <a:srgbClr val="00589C"/>
                </a:solidFill>
              </a:rPr>
              <a:t> et al. </a:t>
            </a:r>
            <a:r>
              <a:rPr lang="en-GB" altLang="de-DE" sz="1000" i="1" dirty="0" smtClean="0">
                <a:solidFill>
                  <a:srgbClr val="00589C"/>
                </a:solidFill>
              </a:rPr>
              <a:t>2009:</a:t>
            </a:r>
            <a:r>
              <a:rPr lang="en-GB" altLang="de-DE" sz="1000" i="1" dirty="0">
                <a:solidFill>
                  <a:srgbClr val="00589C"/>
                </a:solidFill>
              </a:rPr>
              <a:t> </a:t>
            </a:r>
            <a:r>
              <a:rPr lang="en-GB" altLang="de-DE" sz="1000" i="1" dirty="0" err="1" smtClean="0">
                <a:solidFill>
                  <a:srgbClr val="00589C"/>
                </a:solidFill>
              </a:rPr>
              <a:t>BfN</a:t>
            </a:r>
            <a:r>
              <a:rPr lang="en-GB" altLang="de-DE" sz="1000" i="1" dirty="0" smtClean="0">
                <a:solidFill>
                  <a:srgbClr val="00589C"/>
                </a:solidFill>
              </a:rPr>
              <a:t> &amp; BMU 2009</a:t>
            </a:r>
            <a:endParaRPr lang="de-DE" altLang="de-DE" sz="1000" i="1" dirty="0">
              <a:solidFill>
                <a:srgbClr val="00589C"/>
              </a:solidFill>
            </a:endParaRPr>
          </a:p>
        </p:txBody>
      </p:sp>
      <p:pic>
        <p:nvPicPr>
          <p:cNvPr id="460828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1" y="4343996"/>
            <a:ext cx="1077912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5"/>
          <p:cNvSpPr>
            <a:spLocks/>
          </p:cNvSpPr>
          <p:nvPr/>
        </p:nvSpPr>
        <p:spPr bwMode="auto">
          <a:xfrm>
            <a:off x="1972103" y="978693"/>
            <a:ext cx="5272088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13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de-DE" sz="2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altLang="de-DE" sz="2400" b="1" dirty="0">
                <a:solidFill>
                  <a:schemeClr val="accent5">
                    <a:lumMod val="50000"/>
                  </a:schemeClr>
                </a:solidFill>
                <a:sym typeface="Arial" pitchFamily="34" charset="0"/>
              </a:rPr>
              <a:t>O</a:t>
            </a:r>
            <a:r>
              <a:rPr lang="en-US" altLang="de-DE" sz="2400" b="1" dirty="0" smtClean="0">
                <a:solidFill>
                  <a:schemeClr val="accent5">
                    <a:lumMod val="50000"/>
                  </a:schemeClr>
                </a:solidFill>
                <a:sym typeface="Arial" pitchFamily="34" charset="0"/>
              </a:rPr>
              <a:t>nly</a:t>
            </a:r>
            <a:r>
              <a:rPr lang="en-US" altLang="de-DE" sz="2400" dirty="0" smtClean="0">
                <a:solidFill>
                  <a:schemeClr val="accent5">
                    <a:lumMod val="50000"/>
                  </a:schemeClr>
                </a:solidFill>
                <a:sym typeface="Arial" pitchFamily="34" charset="0"/>
              </a:rPr>
              <a:t> </a:t>
            </a:r>
            <a:r>
              <a:rPr lang="en-US" altLang="de-DE" sz="2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>~ 10 % of active floodplains reach a good or very good status</a:t>
            </a:r>
          </a:p>
        </p:txBody>
      </p:sp>
      <p:pic>
        <p:nvPicPr>
          <p:cNvPr id="30" name="Grafik 7" descr="logo_bfn_en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0" b="4974"/>
          <a:stretch>
            <a:fillRect/>
          </a:stretch>
        </p:blipFill>
        <p:spPr bwMode="auto">
          <a:xfrm>
            <a:off x="0" y="144801"/>
            <a:ext cx="827584" cy="7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</p:spTree>
    <p:extLst>
      <p:ext uri="{BB962C8B-B14F-4D97-AF65-F5344CB8AC3E}">
        <p14:creationId xmlns:p14="http://schemas.microsoft.com/office/powerpoint/2010/main" val="27741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5942006" y="0"/>
            <a:ext cx="3201994" cy="92547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33708" y="655356"/>
            <a:ext cx="8511560" cy="5184876"/>
            <a:chOff x="236728" y="1366655"/>
            <a:chExt cx="8726297" cy="5374713"/>
          </a:xfrm>
        </p:grpSpPr>
        <p:sp>
          <p:nvSpPr>
            <p:cNvPr id="326659" name="Text Box 3"/>
            <p:cNvSpPr txBox="1">
              <a:spLocks noChangeArrowheads="1"/>
            </p:cNvSpPr>
            <p:nvPr/>
          </p:nvSpPr>
          <p:spPr bwMode="auto">
            <a:xfrm>
              <a:off x="1057766" y="1366655"/>
              <a:ext cx="2766764" cy="66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0000"/>
                  </a:solidFill>
                  <a:latin typeface="Arial" charset="0"/>
                </a:rPr>
                <a:t>Possible parameters  </a:t>
              </a:r>
              <a:r>
                <a:rPr lang="en-US" altLang="en-US" b="1" dirty="0" smtClean="0">
                  <a:solidFill>
                    <a:srgbClr val="000000"/>
                  </a:solidFill>
                  <a:latin typeface="Arial" charset="0"/>
                </a:rPr>
                <a:t>summarized in  FECs</a:t>
              </a:r>
              <a:endParaRPr lang="en-US" altLang="en-US" sz="18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60" name="Rectangle 4"/>
            <p:cNvSpPr>
              <a:spLocks noChangeArrowheads="1"/>
            </p:cNvSpPr>
            <p:nvPr/>
          </p:nvSpPr>
          <p:spPr bwMode="auto">
            <a:xfrm>
              <a:off x="2627313" y="2872830"/>
              <a:ext cx="2052637" cy="1659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Clr>
                  <a:srgbClr val="333399"/>
                </a:buClr>
                <a:buFont typeface="Arial" charset="0"/>
                <a:buChar char="↑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water</a:t>
              </a:r>
            </a:p>
            <a:p>
              <a:pPr>
                <a:buClr>
                  <a:srgbClr val="333399"/>
                </a:buClr>
                <a:buFont typeface="Arial" charset="0"/>
                <a:buChar char="↑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wetlands</a:t>
              </a:r>
              <a:endParaRPr lang="en-US" altLang="en-US" sz="1400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333399"/>
                </a:buClr>
                <a:buFont typeface="Arial" charset="0"/>
                <a:buChar char="↑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forest</a:t>
              </a:r>
              <a:endParaRPr lang="en-US" altLang="en-US" sz="1400" b="1" dirty="0">
                <a:solidFill>
                  <a:srgbClr val="000000"/>
                </a:solidFill>
                <a:latin typeface="Arial" charset="0"/>
              </a:endParaRPr>
            </a:p>
            <a:p>
              <a:pPr marL="174625" indent="-174625">
                <a:buClr>
                  <a:srgbClr val="333399"/>
                </a:buClr>
                <a:buFont typeface="Symbol" panose="05050102010706020507" pitchFamily="18" charset="2"/>
                <a:buChar char="-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grassland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FF0000"/>
                </a:buClr>
                <a:buFont typeface="Arial" charset="0"/>
                <a:buChar char="↓"/>
              </a:pP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arable land use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FF0000"/>
                </a:buClr>
                <a:buFont typeface="Arial" charset="0"/>
                <a:buChar char="↓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settlements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FF0000"/>
                </a:buClr>
                <a:buFont typeface="Arial" charset="0"/>
                <a:buChar char="↓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others</a:t>
              </a:r>
            </a:p>
          </p:txBody>
        </p:sp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2731312" y="4585942"/>
              <a:ext cx="688932" cy="765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333399"/>
                </a:buClr>
                <a:buFont typeface="Arial" charset="0"/>
                <a:buChar char="↑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yes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333399"/>
                </a:buClr>
                <a:buFont typeface="Arial" charset="0"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FF0000"/>
                </a:buClr>
                <a:buFont typeface="Arial" charset="0"/>
                <a:buChar char="↓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not</a:t>
              </a:r>
            </a:p>
          </p:txBody>
        </p:sp>
        <p:sp>
          <p:nvSpPr>
            <p:cNvPr id="326663" name="Rectangle 7"/>
            <p:cNvSpPr>
              <a:spLocks noChangeArrowheads="1"/>
            </p:cNvSpPr>
            <p:nvPr/>
          </p:nvSpPr>
          <p:spPr bwMode="auto">
            <a:xfrm>
              <a:off x="2763252" y="5671748"/>
              <a:ext cx="769461" cy="765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333399"/>
                </a:buClr>
                <a:buFont typeface="Arial" charset="0"/>
                <a:buChar char="↑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high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333399"/>
                </a:buClr>
                <a:buFont typeface="Arial" charset="0"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FF0000"/>
                </a:buClr>
                <a:buFont typeface="Arial" charset="0"/>
                <a:buChar char="↓"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  low</a:t>
              </a:r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851275" y="3632498"/>
              <a:ext cx="14398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599656" y="5057285"/>
              <a:ext cx="13668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563143" y="6218859"/>
              <a:ext cx="14398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69" name="Text Box 13"/>
            <p:cNvSpPr txBox="1">
              <a:spLocks noChangeArrowheads="1"/>
            </p:cNvSpPr>
            <p:nvPr/>
          </p:nvSpPr>
          <p:spPr bwMode="auto">
            <a:xfrm>
              <a:off x="3490912" y="4646478"/>
              <a:ext cx="2160588" cy="31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% in 5 classes</a:t>
              </a:r>
            </a:p>
          </p:txBody>
        </p:sp>
        <p:sp>
          <p:nvSpPr>
            <p:cNvPr id="326670" name="Text Box 14"/>
            <p:cNvSpPr txBox="1">
              <a:spLocks noChangeArrowheads="1"/>
            </p:cNvSpPr>
            <p:nvPr/>
          </p:nvSpPr>
          <p:spPr bwMode="auto">
            <a:xfrm>
              <a:off x="3563143" y="5845636"/>
              <a:ext cx="1008063" cy="31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Yes / no</a:t>
              </a:r>
            </a:p>
          </p:txBody>
        </p:sp>
        <p:sp>
          <p:nvSpPr>
            <p:cNvPr id="326671" name="Text Box 15"/>
            <p:cNvSpPr txBox="1">
              <a:spLocks noChangeArrowheads="1"/>
            </p:cNvSpPr>
            <p:nvPr/>
          </p:nvSpPr>
          <p:spPr bwMode="auto">
            <a:xfrm>
              <a:off x="6156325" y="4064298"/>
              <a:ext cx="1511300" cy="38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 charset="0"/>
                </a:rPr>
                <a:t>Algorithm</a:t>
              </a:r>
            </a:p>
          </p:txBody>
        </p:sp>
        <p:grpSp>
          <p:nvGrpSpPr>
            <p:cNvPr id="326672" name="Group 16"/>
            <p:cNvGrpSpPr>
              <a:grpSpLocks/>
            </p:cNvGrpSpPr>
            <p:nvPr/>
          </p:nvGrpSpPr>
          <p:grpSpPr bwMode="auto">
            <a:xfrm>
              <a:off x="7667625" y="3373740"/>
              <a:ext cx="1295400" cy="1874840"/>
              <a:chOff x="4876" y="1416"/>
              <a:chExt cx="816" cy="1181"/>
            </a:xfrm>
          </p:grpSpPr>
          <p:sp>
            <p:nvSpPr>
              <p:cNvPr id="326673" name="Text Box 17"/>
              <p:cNvSpPr txBox="1">
                <a:spLocks noChangeArrowheads="1"/>
              </p:cNvSpPr>
              <p:nvPr/>
            </p:nvSpPr>
            <p:spPr bwMode="auto">
              <a:xfrm>
                <a:off x="4876" y="1416"/>
                <a:ext cx="816" cy="24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Arial" charset="0"/>
                  </a:rPr>
                  <a:t>very high</a:t>
                </a:r>
              </a:p>
            </p:txBody>
          </p:sp>
          <p:sp>
            <p:nvSpPr>
              <p:cNvPr id="326674" name="Text Box 18"/>
              <p:cNvSpPr txBox="1">
                <a:spLocks noChangeArrowheads="1"/>
              </p:cNvSpPr>
              <p:nvPr/>
            </p:nvSpPr>
            <p:spPr bwMode="auto">
              <a:xfrm>
                <a:off x="4876" y="1657"/>
                <a:ext cx="816" cy="24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Arial" charset="0"/>
                  </a:rPr>
                  <a:t>high</a:t>
                </a:r>
              </a:p>
            </p:txBody>
          </p:sp>
          <p:sp>
            <p:nvSpPr>
              <p:cNvPr id="326675" name="Text Box 19"/>
              <p:cNvSpPr txBox="1">
                <a:spLocks noChangeArrowheads="1"/>
              </p:cNvSpPr>
              <p:nvPr/>
            </p:nvSpPr>
            <p:spPr bwMode="auto">
              <a:xfrm>
                <a:off x="4876" y="1897"/>
                <a:ext cx="816" cy="24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Arial" charset="0"/>
                  </a:rPr>
                  <a:t>medium</a:t>
                </a:r>
              </a:p>
            </p:txBody>
          </p:sp>
          <p:sp>
            <p:nvSpPr>
              <p:cNvPr id="326676" name="Text Box 20"/>
              <p:cNvSpPr txBox="1">
                <a:spLocks noChangeArrowheads="1"/>
              </p:cNvSpPr>
              <p:nvPr/>
            </p:nvSpPr>
            <p:spPr bwMode="auto">
              <a:xfrm>
                <a:off x="4876" y="2115"/>
                <a:ext cx="816" cy="24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Arial" charset="0"/>
                  </a:rPr>
                  <a:t> low</a:t>
                </a:r>
              </a:p>
            </p:txBody>
          </p:sp>
          <p:sp>
            <p:nvSpPr>
              <p:cNvPr id="326677" name="Text Box 21"/>
              <p:cNvSpPr txBox="1">
                <a:spLocks noChangeArrowheads="1"/>
              </p:cNvSpPr>
              <p:nvPr/>
            </p:nvSpPr>
            <p:spPr bwMode="auto">
              <a:xfrm>
                <a:off x="4876" y="2356"/>
                <a:ext cx="816" cy="2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Arial" charset="0"/>
                  </a:rPr>
                  <a:t>very low</a:t>
                </a:r>
              </a:p>
            </p:txBody>
          </p:sp>
        </p:grpSp>
        <p:sp>
          <p:nvSpPr>
            <p:cNvPr id="326678" name="AutoShape 22"/>
            <p:cNvSpPr>
              <a:spLocks/>
            </p:cNvSpPr>
            <p:nvPr/>
          </p:nvSpPr>
          <p:spPr bwMode="auto">
            <a:xfrm>
              <a:off x="5508625" y="2048173"/>
              <a:ext cx="439738" cy="4321175"/>
            </a:xfrm>
            <a:prstGeom prst="rightBrace">
              <a:avLst>
                <a:gd name="adj1" fmla="val 81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79" name="AutoShape 23"/>
            <p:cNvSpPr>
              <a:spLocks/>
            </p:cNvSpPr>
            <p:nvPr/>
          </p:nvSpPr>
          <p:spPr bwMode="auto">
            <a:xfrm>
              <a:off x="7380288" y="3992861"/>
              <a:ext cx="215900" cy="576262"/>
            </a:xfrm>
            <a:prstGeom prst="rightBrace">
              <a:avLst>
                <a:gd name="adj1" fmla="val 222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0" name="AutoShape 24"/>
            <p:cNvSpPr>
              <a:spLocks/>
            </p:cNvSpPr>
            <p:nvPr/>
          </p:nvSpPr>
          <p:spPr bwMode="auto">
            <a:xfrm>
              <a:off x="6084888" y="3992861"/>
              <a:ext cx="152400" cy="503237"/>
            </a:xfrm>
            <a:prstGeom prst="leftBrace">
              <a:avLst>
                <a:gd name="adj1" fmla="val 275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1" name="Text Box 25"/>
            <p:cNvSpPr txBox="1">
              <a:spLocks noChangeArrowheads="1"/>
            </p:cNvSpPr>
            <p:nvPr/>
          </p:nvSpPr>
          <p:spPr bwMode="auto">
            <a:xfrm>
              <a:off x="3944447" y="3233080"/>
              <a:ext cx="1661319" cy="35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000000"/>
                  </a:solidFill>
                  <a:latin typeface="Arial" charset="0"/>
                </a:rPr>
                <a:t>in 5 classes</a:t>
              </a:r>
            </a:p>
          </p:txBody>
        </p:sp>
        <p:sp>
          <p:nvSpPr>
            <p:cNvPr id="326682" name="Text Box 26"/>
            <p:cNvSpPr txBox="1">
              <a:spLocks noChangeArrowheads="1"/>
            </p:cNvSpPr>
            <p:nvPr/>
          </p:nvSpPr>
          <p:spPr bwMode="auto">
            <a:xfrm>
              <a:off x="302614" y="3284836"/>
              <a:ext cx="2239162" cy="633412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rgbClr val="FFCC99"/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5778" tIns="136800" rIns="55778" bIns="27889"/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) Land uses intensity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3" name="Text Box 27"/>
            <p:cNvSpPr txBox="1">
              <a:spLocks noChangeArrowheads="1"/>
            </p:cNvSpPr>
            <p:nvPr/>
          </p:nvSpPr>
          <p:spPr bwMode="auto">
            <a:xfrm>
              <a:off x="236728" y="2226444"/>
              <a:ext cx="2305050" cy="633413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rgbClr val="92D050"/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5778" tIns="136800" rIns="55778" bIns="27889"/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) Natura2000-sites 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4" name="Text Box 28"/>
            <p:cNvSpPr txBox="1">
              <a:spLocks noChangeArrowheads="1"/>
            </p:cNvSpPr>
            <p:nvPr/>
          </p:nvSpPr>
          <p:spPr bwMode="auto">
            <a:xfrm>
              <a:off x="302615" y="4569122"/>
              <a:ext cx="2312987" cy="63341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5778" tIns="136800" rIns="55778" bIns="27889"/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) Wetness </a:t>
              </a:r>
            </a:p>
            <a:p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(if quality of data allow)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5" name="Text Box 29"/>
            <p:cNvSpPr txBox="1">
              <a:spLocks noChangeArrowheads="1"/>
            </p:cNvSpPr>
            <p:nvPr/>
          </p:nvSpPr>
          <p:spPr bwMode="auto">
            <a:xfrm>
              <a:off x="302615" y="5759748"/>
              <a:ext cx="2428696" cy="82683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5778" tIns="136800" rIns="55778" bIns="27889"/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) 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charset="0"/>
                </a:rPr>
                <a:t>nthropogenic pressures (dams &amp; population)</a:t>
              </a:r>
              <a:endParaRPr lang="en-US" altLang="en-US" sz="1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6" name="Text Box 30"/>
            <p:cNvSpPr txBox="1">
              <a:spLocks noChangeArrowheads="1"/>
            </p:cNvSpPr>
            <p:nvPr/>
          </p:nvSpPr>
          <p:spPr bwMode="auto">
            <a:xfrm>
              <a:off x="6876256" y="5504706"/>
              <a:ext cx="1900237" cy="309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Data source:</a:t>
              </a:r>
              <a:endParaRPr lang="en-US" altLang="en-US" sz="12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7" name="Text Box 31"/>
            <p:cNvSpPr txBox="1">
              <a:spLocks noChangeArrowheads="1"/>
            </p:cNvSpPr>
            <p:nvPr/>
          </p:nvSpPr>
          <p:spPr bwMode="auto">
            <a:xfrm>
              <a:off x="6876256" y="5814268"/>
              <a:ext cx="1900237" cy="307975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5778" tIns="27889" rIns="55778" bIns="27889" anchor="ctr"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RZ, Spatial data</a:t>
              </a:r>
              <a:endParaRPr lang="en-US" altLang="en-US" sz="12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8" name="Text Box 32"/>
            <p:cNvSpPr txBox="1">
              <a:spLocks noChangeArrowheads="1"/>
            </p:cNvSpPr>
            <p:nvPr/>
          </p:nvSpPr>
          <p:spPr bwMode="auto">
            <a:xfrm>
              <a:off x="6876256" y="6122243"/>
              <a:ext cx="1900237" cy="3095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5778" tIns="27889" rIns="55778" bIns="27889" anchor="ctr"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NATURA2000</a:t>
              </a:r>
              <a:endParaRPr lang="en-US" altLang="en-US" sz="12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89" name="Text Box 33"/>
            <p:cNvSpPr txBox="1">
              <a:spLocks noChangeArrowheads="1"/>
            </p:cNvSpPr>
            <p:nvPr/>
          </p:nvSpPr>
          <p:spPr bwMode="auto">
            <a:xfrm>
              <a:off x="6876256" y="6431806"/>
              <a:ext cx="1901825" cy="3095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55778" tIns="27889" rIns="55778" bIns="27889" anchor="ctr"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CORINE LC, </a:t>
              </a:r>
              <a:r>
                <a:rPr lang="en-US" altLang="en-US" sz="1200" b="1" dirty="0" err="1" smtClean="0">
                  <a:solidFill>
                    <a:srgbClr val="000000"/>
                  </a:solidFill>
                  <a:latin typeface="Arial" charset="0"/>
                </a:rPr>
                <a:t>Copenicus</a:t>
              </a:r>
              <a:endParaRPr lang="en-US" altLang="en-US" sz="12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90" name="AutoShape 34"/>
            <p:cNvSpPr>
              <a:spLocks noChangeAspect="1" noChangeArrowheads="1"/>
            </p:cNvSpPr>
            <p:nvPr/>
          </p:nvSpPr>
          <p:spPr bwMode="auto">
            <a:xfrm>
              <a:off x="5867400" y="4496098"/>
              <a:ext cx="165735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2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92" name="Line 36"/>
            <p:cNvSpPr>
              <a:spLocks noChangeShapeType="1"/>
            </p:cNvSpPr>
            <p:nvPr/>
          </p:nvSpPr>
          <p:spPr bwMode="auto">
            <a:xfrm>
              <a:off x="6454486" y="4858048"/>
              <a:ext cx="6992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693" name="Text Box 37"/>
            <p:cNvSpPr txBox="1">
              <a:spLocks noChangeArrowheads="1"/>
            </p:cNvSpPr>
            <p:nvPr/>
          </p:nvSpPr>
          <p:spPr bwMode="auto">
            <a:xfrm>
              <a:off x="5652121" y="4691360"/>
              <a:ext cx="818617" cy="4048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Index =</a:t>
              </a:r>
            </a:p>
          </p:txBody>
        </p:sp>
        <p:sp>
          <p:nvSpPr>
            <p:cNvPr id="326694" name="Text Box 38"/>
            <p:cNvSpPr txBox="1">
              <a:spLocks noChangeArrowheads="1"/>
            </p:cNvSpPr>
            <p:nvPr/>
          </p:nvSpPr>
          <p:spPr bwMode="auto">
            <a:xfrm>
              <a:off x="6223000" y="4574734"/>
              <a:ext cx="12954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∑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 (A+B+C)</a:t>
              </a:r>
            </a:p>
          </p:txBody>
        </p:sp>
        <p:sp>
          <p:nvSpPr>
            <p:cNvPr id="326695" name="Text Box 39"/>
            <p:cNvSpPr txBox="1">
              <a:spLocks noChangeArrowheads="1"/>
            </p:cNvSpPr>
            <p:nvPr/>
          </p:nvSpPr>
          <p:spPr bwMode="auto">
            <a:xfrm>
              <a:off x="7164388" y="4711998"/>
              <a:ext cx="503237" cy="2397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 b="1" dirty="0" smtClean="0">
                  <a:solidFill>
                    <a:srgbClr val="000000"/>
                  </a:solidFill>
                  <a:latin typeface="Arial" charset="0"/>
                </a:rPr>
                <a:t>-- D</a:t>
              </a:r>
            </a:p>
          </p:txBody>
        </p:sp>
      </p:grpSp>
      <p:sp>
        <p:nvSpPr>
          <p:cNvPr id="40" name="Titel 1"/>
          <p:cNvSpPr txBox="1">
            <a:spLocks/>
          </p:cNvSpPr>
          <p:nvPr/>
        </p:nvSpPr>
        <p:spPr bwMode="auto">
          <a:xfrm>
            <a:off x="1063626" y="147376"/>
            <a:ext cx="7251725" cy="9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89C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/>
              <a:t>Exploring a European assessment for floodplain condition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679087" y="1562544"/>
            <a:ext cx="800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333399"/>
              </a:buClr>
              <a:buFont typeface="Arial" charset="0"/>
              <a:buChar char="↑"/>
            </a:pP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  high </a:t>
            </a:r>
            <a:endParaRPr lang="en-US" alt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FF0000"/>
              </a:buClr>
              <a:buFont typeface="Arial" charset="0"/>
              <a:buChar char="↓"/>
            </a:pPr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  low</a:t>
            </a: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3851971" y="2420888"/>
            <a:ext cx="133320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710933" y="1421142"/>
            <a:ext cx="210742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</a:rPr>
              <a:t>% in 5 classes,</a:t>
            </a:r>
          </a:p>
          <a:p>
            <a:pPr>
              <a:spcBef>
                <a:spcPct val="5000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Coverage of N2 area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 presence of habitats</a:t>
            </a:r>
          </a:p>
        </p:txBody>
      </p:sp>
      <p:sp>
        <p:nvSpPr>
          <p:cNvPr id="5" name="Rechteck 4"/>
          <p:cNvSpPr/>
          <p:nvPr/>
        </p:nvSpPr>
        <p:spPr>
          <a:xfrm>
            <a:off x="6227415" y="1780342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/>
              <a:t>Possible assessment </a:t>
            </a:r>
          </a:p>
          <a:p>
            <a:r>
              <a:rPr lang="en-US" altLang="en-US" b="1" dirty="0" smtClean="0"/>
              <a:t>classes </a:t>
            </a:r>
            <a:endParaRPr lang="de-DE" dirty="0"/>
          </a:p>
        </p:txBody>
      </p:sp>
      <p:sp>
        <p:nvSpPr>
          <p:cNvPr id="4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50995" y="6407803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401" y="3969296"/>
            <a:ext cx="283465" cy="30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08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2504" y="108837"/>
            <a:ext cx="8316912" cy="871892"/>
          </a:xfrm>
        </p:spPr>
        <p:txBody>
          <a:bodyPr/>
          <a:lstStyle/>
          <a:p>
            <a:r>
              <a:rPr lang="en-US" sz="2400" dirty="0" smtClean="0"/>
              <a:t>2019 EEA publication on floodplains </a:t>
            </a:r>
            <a:br>
              <a:rPr lang="en-US" sz="2400" dirty="0" smtClean="0"/>
            </a:br>
            <a:r>
              <a:rPr lang="en-US" sz="2400" dirty="0" smtClean="0"/>
              <a:t>(possible Eionet review Q4, 2018)</a:t>
            </a:r>
            <a:r>
              <a:rPr lang="en-US" sz="2400" dirty="0"/>
              <a:t/>
            </a:r>
            <a:br>
              <a:rPr lang="en-US" sz="2400" dirty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2120" y="980729"/>
            <a:ext cx="6121176" cy="504056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/>
              <a:t>Report </a:t>
            </a:r>
            <a:r>
              <a:rPr lang="en-GB" sz="2200" dirty="0"/>
              <a:t>o</a:t>
            </a:r>
            <a:r>
              <a:rPr lang="en-GB" sz="2200" dirty="0" smtClean="0"/>
              <a:t>bjectives</a:t>
            </a:r>
            <a:r>
              <a:rPr lang="en-GB" sz="2200" dirty="0"/>
              <a:t>:</a:t>
            </a:r>
            <a:endParaRPr lang="de-DE" sz="2200" dirty="0"/>
          </a:p>
          <a:p>
            <a:pPr lvl="0"/>
            <a:r>
              <a:rPr lang="en-GB" sz="2200" dirty="0"/>
              <a:t>Increase awareness of the role of floodplain ecosystems for meeting WFD objectives and for nature conservation and biodiversity targets</a:t>
            </a:r>
            <a:r>
              <a:rPr lang="en-GB" sz="2200" dirty="0" smtClean="0"/>
              <a:t>;</a:t>
            </a:r>
          </a:p>
          <a:p>
            <a:pPr lvl="0"/>
            <a:r>
              <a:rPr lang="da-DK" sz="2200" dirty="0" smtClean="0"/>
              <a:t>Highlight the current condition of floodplain ecosystems;</a:t>
            </a:r>
            <a:endParaRPr lang="de-DE" sz="2200" dirty="0"/>
          </a:p>
          <a:p>
            <a:pPr lvl="0"/>
            <a:r>
              <a:rPr lang="en-GB" sz="2200" dirty="0"/>
              <a:t>Increase awareness of synergies</a:t>
            </a:r>
            <a:r>
              <a:rPr lang="en-GB" sz="2200" b="1" dirty="0"/>
              <a:t> </a:t>
            </a:r>
            <a:r>
              <a:rPr lang="en-GB" sz="2200" dirty="0"/>
              <a:t>between</a:t>
            </a:r>
            <a:r>
              <a:rPr lang="en-GB" sz="2200" b="1" dirty="0"/>
              <a:t> </a:t>
            </a:r>
            <a:r>
              <a:rPr lang="en-GB" sz="2200" dirty="0"/>
              <a:t>floodplain land use and flood risk management </a:t>
            </a:r>
            <a:r>
              <a:rPr lang="en-GB" sz="2200" dirty="0" smtClean="0"/>
              <a:t>in achieving environmental policy targets;</a:t>
            </a:r>
            <a:endParaRPr lang="de-DE" sz="2200" dirty="0" smtClean="0"/>
          </a:p>
          <a:p>
            <a:pPr lvl="0"/>
            <a:r>
              <a:rPr lang="en-GB" sz="2200" dirty="0" smtClean="0"/>
              <a:t>Highlight challenges and opportunities in the planning and implementation of floodplain management.</a:t>
            </a:r>
            <a:endParaRPr lang="de-DE" sz="2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  <p:pic>
        <p:nvPicPr>
          <p:cNvPr id="8" name="fancybox-img" descr="http://wilde-mulde.de/wp-content/gallery/2-mulde-fluss-tag-mit-flussfilmabend/mft1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296" y="3250675"/>
            <a:ext cx="2195736" cy="146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85" b="8449"/>
          <a:stretch/>
        </p:blipFill>
        <p:spPr bwMode="auto">
          <a:xfrm>
            <a:off x="6949166" y="4869136"/>
            <a:ext cx="218115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7380312" y="2714208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Photo: Mathias Scholz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52627" y="4485378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Photo: C. Schulz-</a:t>
            </a:r>
            <a:r>
              <a:rPr lang="en-GB" sz="2800" b="1" dirty="0" err="1" smtClean="0">
                <a:solidFill>
                  <a:schemeClr val="bg1"/>
                </a:solidFill>
              </a:rPr>
              <a:t>Zunkel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04" y="469734"/>
            <a:ext cx="2391728" cy="142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4" b="-15068"/>
          <a:stretch/>
        </p:blipFill>
        <p:spPr>
          <a:xfrm>
            <a:off x="6838328" y="1909962"/>
            <a:ext cx="2195736" cy="13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565" y="0"/>
            <a:ext cx="8316912" cy="1008063"/>
          </a:xfrm>
        </p:spPr>
        <p:txBody>
          <a:bodyPr/>
          <a:lstStyle/>
          <a:p>
            <a:r>
              <a:rPr lang="de-DE" dirty="0" smtClean="0"/>
              <a:t>Possible key messages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2736" y="958273"/>
            <a:ext cx="6239481" cy="434975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egraded </a:t>
            </a:r>
            <a:r>
              <a:rPr lang="en-US" dirty="0"/>
              <a:t>floodplain ecosystems is due to </a:t>
            </a:r>
            <a:r>
              <a:rPr lang="en-US" dirty="0" smtClean="0"/>
              <a:t>many </a:t>
            </a:r>
            <a:r>
              <a:rPr lang="en-US" dirty="0"/>
              <a:t>structural measures that have been put in </a:t>
            </a:r>
            <a:r>
              <a:rPr lang="en-US" dirty="0" smtClean="0"/>
              <a:t>place to </a:t>
            </a:r>
            <a:r>
              <a:rPr lang="en-US" dirty="0"/>
              <a:t>provide flood </a:t>
            </a:r>
            <a:r>
              <a:rPr lang="en-US" dirty="0" smtClean="0"/>
              <a:t>protection.</a:t>
            </a:r>
          </a:p>
          <a:p>
            <a:r>
              <a:rPr lang="en-US" dirty="0" smtClean="0"/>
              <a:t>Shifting </a:t>
            </a:r>
            <a:r>
              <a:rPr lang="en-US" dirty="0"/>
              <a:t>management focus </a:t>
            </a:r>
            <a:r>
              <a:rPr lang="en-US" dirty="0" smtClean="0"/>
              <a:t>towards </a:t>
            </a:r>
            <a:r>
              <a:rPr lang="en-US" dirty="0"/>
              <a:t>natural retention measures represents a transition towards broader consideration of management objectives. </a:t>
            </a:r>
            <a:endParaRPr lang="en-US" dirty="0" smtClean="0"/>
          </a:p>
          <a:p>
            <a:r>
              <a:rPr lang="en-US" dirty="0" smtClean="0"/>
              <a:t>Restoration requires public support, investments, and time.</a:t>
            </a:r>
          </a:p>
          <a:p>
            <a:r>
              <a:rPr lang="en-US" dirty="0" smtClean="0"/>
              <a:t>It will remain a priority to provide adequate flood protection of people, but perhaps it can be done smarter. 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237288"/>
            <a:ext cx="54006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Freshwater Eionet </a:t>
            </a:r>
            <a:r>
              <a:rPr lang="en-US" altLang="en-US" dirty="0" smtClean="0"/>
              <a:t>workshop 14-15 June 2018</a:t>
            </a:r>
          </a:p>
        </p:txBody>
      </p:sp>
      <p:pic>
        <p:nvPicPr>
          <p:cNvPr id="1026" name="Grafik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19" y="2852936"/>
            <a:ext cx="2091705" cy="138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14" y="1280356"/>
            <a:ext cx="2150686" cy="14285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218" y="4437112"/>
            <a:ext cx="2111781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32219" y="5699856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Photo: UFZ – A. </a:t>
            </a:r>
            <a:r>
              <a:rPr lang="en-GB" sz="2800" b="1" dirty="0" err="1" smtClean="0">
                <a:solidFill>
                  <a:schemeClr val="bg1"/>
                </a:solidFill>
              </a:rPr>
              <a:t>Kuenzelmann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40352" y="4053143"/>
            <a:ext cx="1383572" cy="188816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Photo: Mathias Scholz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80312" y="2520105"/>
            <a:ext cx="1728192" cy="18550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Photo: Mathias Scholz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 final">
  <a:themeElements>
    <a:clrScheme name="sablona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blona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lona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667</Words>
  <Application>Microsoft Office PowerPoint</Application>
  <PresentationFormat>On-screen Show (4:3)</PresentationFormat>
  <Paragraphs>122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Geneva</vt:lpstr>
      <vt:lpstr>Symbol</vt:lpstr>
      <vt:lpstr>Wingdings</vt:lpstr>
      <vt:lpstr>sablona final</vt:lpstr>
      <vt:lpstr>Floodplain ecosystems and floods   </vt:lpstr>
      <vt:lpstr>Why floodplain ecosystems? </vt:lpstr>
      <vt:lpstr>Conservation status of floodplain habitats</vt:lpstr>
      <vt:lpstr>Policy context: our licence to operate</vt:lpstr>
      <vt:lpstr>Copernicus Riparian Zone </vt:lpstr>
      <vt:lpstr>PowerPoint Presentation</vt:lpstr>
      <vt:lpstr>PowerPoint Presentation</vt:lpstr>
      <vt:lpstr>2019 EEA publication on floodplains  (possible Eionet review Q4, 2018) </vt:lpstr>
      <vt:lpstr>Possible key messages</vt:lpstr>
      <vt:lpstr>PowerPoint Presentation</vt:lpstr>
    </vt:vector>
  </TitlesOfParts>
  <Company>Cenia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hana.spevakova</dc:creator>
  <cp:lastModifiedBy>Trine Christiansen</cp:lastModifiedBy>
  <cp:revision>128</cp:revision>
  <dcterms:created xsi:type="dcterms:W3CDTF">2011-01-12T09:29:46Z</dcterms:created>
  <dcterms:modified xsi:type="dcterms:W3CDTF">2018-06-14T10:09:37Z</dcterms:modified>
</cp:coreProperties>
</file>