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6"/>
  </p:notesMasterIdLst>
  <p:handoutMasterIdLst>
    <p:handoutMasterId r:id="rId27"/>
  </p:handoutMasterIdLst>
  <p:sldIdLst>
    <p:sldId id="384" r:id="rId3"/>
    <p:sldId id="373" r:id="rId4"/>
    <p:sldId id="385" r:id="rId5"/>
    <p:sldId id="386" r:id="rId6"/>
    <p:sldId id="388" r:id="rId7"/>
    <p:sldId id="387" r:id="rId8"/>
    <p:sldId id="327" r:id="rId9"/>
    <p:sldId id="346" r:id="rId10"/>
    <p:sldId id="400" r:id="rId11"/>
    <p:sldId id="401" r:id="rId12"/>
    <p:sldId id="402" r:id="rId13"/>
    <p:sldId id="403" r:id="rId14"/>
    <p:sldId id="404" r:id="rId15"/>
    <p:sldId id="397" r:id="rId16"/>
    <p:sldId id="376" r:id="rId17"/>
    <p:sldId id="399" r:id="rId18"/>
    <p:sldId id="369" r:id="rId19"/>
    <p:sldId id="317" r:id="rId20"/>
    <p:sldId id="330" r:id="rId21"/>
    <p:sldId id="389" r:id="rId22"/>
    <p:sldId id="344" r:id="rId23"/>
    <p:sldId id="395" r:id="rId24"/>
    <p:sldId id="396" r:id="rId2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3F5418"/>
    <a:srgbClr val="BF2D05"/>
    <a:srgbClr val="FEDDD4"/>
    <a:srgbClr val="FCA6F0"/>
    <a:srgbClr val="DCE105"/>
    <a:srgbClr val="CE18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79171" autoAdjust="0"/>
  </p:normalViewPr>
  <p:slideViewPr>
    <p:cSldViewPr snapToGrid="0">
      <p:cViewPr varScale="1">
        <p:scale>
          <a:sx n="115" d="100"/>
          <a:sy n="115" d="100"/>
        </p:scale>
        <p:origin x="372" y="10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9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3174ACA-608B-4710-8247-97DBEBE677C5}" type="datetimeFigureOut">
              <a:rPr lang="en-GB" smtClean="0"/>
              <a:t>14/06/2018</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106CDB3D-81E6-47CF-ABA9-07C1AFD9729D}" type="slidenum">
              <a:rPr lang="en-GB" smtClean="0"/>
              <a:t>‹#›</a:t>
            </a:fld>
            <a:endParaRPr lang="en-GB"/>
          </a:p>
        </p:txBody>
      </p:sp>
    </p:spTree>
    <p:extLst>
      <p:ext uri="{BB962C8B-B14F-4D97-AF65-F5344CB8AC3E}">
        <p14:creationId xmlns:p14="http://schemas.microsoft.com/office/powerpoint/2010/main" val="3425357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A1C016E-F212-4226-BDEA-6254AD1E7A53}" type="datetimeFigureOut">
              <a:rPr lang="en-GB" smtClean="0"/>
              <a:t>14/06/2018</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DA7EFC1-7EEA-4708-9332-8EFD92F6F365}" type="slidenum">
              <a:rPr lang="en-GB" smtClean="0"/>
              <a:t>‹#›</a:t>
            </a:fld>
            <a:endParaRPr lang="en-GB"/>
          </a:p>
        </p:txBody>
      </p:sp>
    </p:spTree>
    <p:extLst>
      <p:ext uri="{BB962C8B-B14F-4D97-AF65-F5344CB8AC3E}">
        <p14:creationId xmlns:p14="http://schemas.microsoft.com/office/powerpoint/2010/main" val="347420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A7EFC1-7EEA-4708-9332-8EFD92F6F365}" type="slidenum">
              <a:rPr lang="en-GB" smtClean="0"/>
              <a:t>7</a:t>
            </a:fld>
            <a:endParaRPr lang="en-GB"/>
          </a:p>
        </p:txBody>
      </p:sp>
    </p:spTree>
    <p:extLst>
      <p:ext uri="{BB962C8B-B14F-4D97-AF65-F5344CB8AC3E}">
        <p14:creationId xmlns:p14="http://schemas.microsoft.com/office/powerpoint/2010/main" val="1573042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A7EFC1-7EEA-4708-9332-8EFD92F6F365}" type="slidenum">
              <a:rPr lang="en-GB" smtClean="0"/>
              <a:t>16</a:t>
            </a:fld>
            <a:endParaRPr lang="en-GB"/>
          </a:p>
        </p:txBody>
      </p:sp>
    </p:spTree>
    <p:extLst>
      <p:ext uri="{BB962C8B-B14F-4D97-AF65-F5344CB8AC3E}">
        <p14:creationId xmlns:p14="http://schemas.microsoft.com/office/powerpoint/2010/main" val="2218658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A7EFC1-7EEA-4708-9332-8EFD92F6F365}" type="slidenum">
              <a:rPr lang="en-GB" smtClean="0"/>
              <a:t>17</a:t>
            </a:fld>
            <a:endParaRPr lang="en-GB"/>
          </a:p>
        </p:txBody>
      </p:sp>
    </p:spTree>
    <p:extLst>
      <p:ext uri="{BB962C8B-B14F-4D97-AF65-F5344CB8AC3E}">
        <p14:creationId xmlns:p14="http://schemas.microsoft.com/office/powerpoint/2010/main" val="261749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A7EFC1-7EEA-4708-9332-8EFD92F6F365}" type="slidenum">
              <a:rPr lang="en-GB" smtClean="0"/>
              <a:t>19</a:t>
            </a:fld>
            <a:endParaRPr lang="en-GB"/>
          </a:p>
        </p:txBody>
      </p:sp>
    </p:spTree>
    <p:extLst>
      <p:ext uri="{BB962C8B-B14F-4D97-AF65-F5344CB8AC3E}">
        <p14:creationId xmlns:p14="http://schemas.microsoft.com/office/powerpoint/2010/main" val="3038819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A7EFC1-7EEA-4708-9332-8EFD92F6F365}" type="slidenum">
              <a:rPr lang="en-GB" smtClean="0"/>
              <a:t>20</a:t>
            </a:fld>
            <a:endParaRPr lang="en-GB"/>
          </a:p>
        </p:txBody>
      </p:sp>
    </p:spTree>
    <p:extLst>
      <p:ext uri="{BB962C8B-B14F-4D97-AF65-F5344CB8AC3E}">
        <p14:creationId xmlns:p14="http://schemas.microsoft.com/office/powerpoint/2010/main" val="227041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A7EFC1-7EEA-4708-9332-8EFD92F6F365}" type="slidenum">
              <a:rPr lang="en-GB" smtClean="0"/>
              <a:t>8</a:t>
            </a:fld>
            <a:endParaRPr lang="en-GB"/>
          </a:p>
        </p:txBody>
      </p:sp>
    </p:spTree>
    <p:extLst>
      <p:ext uri="{BB962C8B-B14F-4D97-AF65-F5344CB8AC3E}">
        <p14:creationId xmlns:p14="http://schemas.microsoft.com/office/powerpoint/2010/main" val="407636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A7EFC1-7EEA-4708-9332-8EFD92F6F365}" type="slidenum">
              <a:rPr lang="en-GB" smtClean="0"/>
              <a:t>9</a:t>
            </a:fld>
            <a:endParaRPr lang="en-GB"/>
          </a:p>
        </p:txBody>
      </p:sp>
    </p:spTree>
    <p:extLst>
      <p:ext uri="{BB962C8B-B14F-4D97-AF65-F5344CB8AC3E}">
        <p14:creationId xmlns:p14="http://schemas.microsoft.com/office/powerpoint/2010/main" val="4043635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A7EFC1-7EEA-4708-9332-8EFD92F6F365}" type="slidenum">
              <a:rPr lang="en-GB" smtClean="0"/>
              <a:t>10</a:t>
            </a:fld>
            <a:endParaRPr lang="en-GB"/>
          </a:p>
        </p:txBody>
      </p:sp>
    </p:spTree>
    <p:extLst>
      <p:ext uri="{BB962C8B-B14F-4D97-AF65-F5344CB8AC3E}">
        <p14:creationId xmlns:p14="http://schemas.microsoft.com/office/powerpoint/2010/main" val="2487698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A7EFC1-7EEA-4708-9332-8EFD92F6F365}" type="slidenum">
              <a:rPr lang="en-GB" smtClean="0"/>
              <a:t>11</a:t>
            </a:fld>
            <a:endParaRPr lang="en-GB"/>
          </a:p>
        </p:txBody>
      </p:sp>
    </p:spTree>
    <p:extLst>
      <p:ext uri="{BB962C8B-B14F-4D97-AF65-F5344CB8AC3E}">
        <p14:creationId xmlns:p14="http://schemas.microsoft.com/office/powerpoint/2010/main" val="753230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A7EFC1-7EEA-4708-9332-8EFD92F6F365}" type="slidenum">
              <a:rPr lang="en-GB" smtClean="0"/>
              <a:t>12</a:t>
            </a:fld>
            <a:endParaRPr lang="en-GB"/>
          </a:p>
        </p:txBody>
      </p:sp>
    </p:spTree>
    <p:extLst>
      <p:ext uri="{BB962C8B-B14F-4D97-AF65-F5344CB8AC3E}">
        <p14:creationId xmlns:p14="http://schemas.microsoft.com/office/powerpoint/2010/main" val="3611743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A7EFC1-7EEA-4708-9332-8EFD92F6F365}" type="slidenum">
              <a:rPr lang="en-GB" smtClean="0"/>
              <a:t>13</a:t>
            </a:fld>
            <a:endParaRPr lang="en-GB"/>
          </a:p>
        </p:txBody>
      </p:sp>
    </p:spTree>
    <p:extLst>
      <p:ext uri="{BB962C8B-B14F-4D97-AF65-F5344CB8AC3E}">
        <p14:creationId xmlns:p14="http://schemas.microsoft.com/office/powerpoint/2010/main" val="2190587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A7EFC1-7EEA-4708-9332-8EFD92F6F365}" type="slidenum">
              <a:rPr lang="en-GB" smtClean="0"/>
              <a:t>14</a:t>
            </a:fld>
            <a:endParaRPr lang="en-GB"/>
          </a:p>
        </p:txBody>
      </p:sp>
    </p:spTree>
    <p:extLst>
      <p:ext uri="{BB962C8B-B14F-4D97-AF65-F5344CB8AC3E}">
        <p14:creationId xmlns:p14="http://schemas.microsoft.com/office/powerpoint/2010/main" val="3145982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A7EFC1-7EEA-4708-9332-8EFD92F6F365}" type="slidenum">
              <a:rPr lang="en-GB" smtClean="0"/>
              <a:t>15</a:t>
            </a:fld>
            <a:endParaRPr lang="en-GB"/>
          </a:p>
        </p:txBody>
      </p:sp>
    </p:spTree>
    <p:extLst>
      <p:ext uri="{BB962C8B-B14F-4D97-AF65-F5344CB8AC3E}">
        <p14:creationId xmlns:p14="http://schemas.microsoft.com/office/powerpoint/2010/main" val="2083180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9874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66F923-39B1-4037-958D-89202E280644}" type="datetimeFigureOut">
              <a:rPr lang="en-GB" smtClean="0"/>
              <a:t>14/06/2018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2934519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66F923-39B1-4037-958D-89202E280644}" type="datetimeFigureOut">
              <a:rPr lang="en-GB" smtClean="0"/>
              <a:t>14/06/2018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3247206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66F923-39B1-4037-958D-89202E280644}" type="datetimeFigureOut">
              <a:rPr lang="en-GB" smtClean="0"/>
              <a:t>14/06/2018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233846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66F923-39B1-4037-958D-89202E280644}" type="datetimeFigureOut">
              <a:rPr lang="en-GB" smtClean="0"/>
              <a:t>14/06/2018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1082682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6654"/>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022" y="828937"/>
            <a:ext cx="10876798" cy="1055688"/>
          </a:xfrm>
          <a:prstGeom prst="rect">
            <a:avLst/>
          </a:prstGeom>
        </p:spPr>
        <p:txBody>
          <a:bodyPr/>
          <a:lstStyle>
            <a:lvl1pPr marL="0" indent="0" algn="r">
              <a:buFontTx/>
              <a:buNone/>
              <a:defRPr sz="3200" b="1">
                <a:solidFill>
                  <a:schemeClr val="bg1"/>
                </a:solidFill>
                <a:latin typeface="Calibri" panose="020F0502020204030204" pitchFamily="34" charset="0"/>
                <a:cs typeface="Calibri" panose="020F0502020204030204" pitchFamily="34" charset="0"/>
              </a:defRPr>
            </a:lvl1pPr>
          </a:lstStyle>
          <a:p>
            <a:pPr lvl="0"/>
            <a:r>
              <a:rPr lang="en-US" dirty="0" smtClean="0"/>
              <a:t>PRESENTATION TITLE GOES HERE</a:t>
            </a:r>
            <a:br>
              <a:rPr lang="en-US" dirty="0" smtClean="0"/>
            </a:br>
            <a:r>
              <a:rPr lang="en-US" dirty="0" smtClean="0"/>
              <a:t>Max two lines</a:t>
            </a:r>
          </a:p>
        </p:txBody>
      </p:sp>
      <p:sp>
        <p:nvSpPr>
          <p:cNvPr id="3" name="Text Placeholder 2"/>
          <p:cNvSpPr>
            <a:spLocks noGrp="1"/>
          </p:cNvSpPr>
          <p:nvPr>
            <p:ph type="body" sz="quarter" idx="11" hasCustomPrompt="1"/>
          </p:nvPr>
        </p:nvSpPr>
        <p:spPr>
          <a:xfrm>
            <a:off x="624023" y="355402"/>
            <a:ext cx="2372751" cy="307975"/>
          </a:xfrm>
          <a:prstGeom prst="rect">
            <a:avLst/>
          </a:prstGeom>
        </p:spPr>
        <p:txBody>
          <a:bodyPr/>
          <a:lstStyle>
            <a:lvl1pPr marL="0" indent="0">
              <a:buNone/>
              <a:defRPr sz="1100" b="1" baseline="0">
                <a:solidFill>
                  <a:schemeClr val="bg1"/>
                </a:solidFill>
                <a:latin typeface="Calibri" panose="020F0502020204030204" pitchFamily="34" charset="0"/>
                <a:cs typeface="Calibri" panose="020F0502020204030204" pitchFamily="34" charset="0"/>
              </a:defRPr>
            </a:lvl1pPr>
          </a:lstStyle>
          <a:p>
            <a:pPr lvl="0"/>
            <a:r>
              <a:rPr lang="en-US" dirty="0" smtClean="0"/>
              <a:t>Speaker | Date | Venue</a:t>
            </a:r>
            <a:endParaRPr lang="en-GB" dirty="0"/>
          </a:p>
        </p:txBody>
      </p:sp>
      <p:pic>
        <p:nvPicPr>
          <p:cNvPr id="4"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793671" y="6325972"/>
            <a:ext cx="2160000" cy="434436"/>
          </a:xfrm>
          <a:prstGeom prst="rect">
            <a:avLst/>
          </a:prstGeom>
        </p:spPr>
      </p:pic>
    </p:spTree>
    <p:extLst>
      <p:ext uri="{BB962C8B-B14F-4D97-AF65-F5344CB8AC3E}">
        <p14:creationId xmlns:p14="http://schemas.microsoft.com/office/powerpoint/2010/main" val="2125846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066F923-39B1-4037-958D-89202E280644}" type="datetimeFigureOut">
              <a:rPr lang="en-GB" smtClean="0"/>
              <a:t>14/06/2018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1830650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66F923-39B1-4037-958D-89202E280644}" type="datetimeFigureOut">
              <a:rPr lang="en-GB" smtClean="0"/>
              <a:t>14/06/2018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2704647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66F923-39B1-4037-958D-89202E280644}" type="datetimeFigureOut">
              <a:rPr lang="en-GB" smtClean="0"/>
              <a:t>14/06/2018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1266456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066F923-39B1-4037-958D-89202E280644}" type="datetimeFigureOut">
              <a:rPr lang="en-GB" smtClean="0"/>
              <a:t>14/06/2018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2272846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066F923-39B1-4037-958D-89202E280644}" type="datetimeFigureOut">
              <a:rPr lang="en-GB" smtClean="0"/>
              <a:t>14/06/2018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162035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066F923-39B1-4037-958D-89202E280644}" type="datetimeFigureOut">
              <a:rPr lang="en-GB" smtClean="0"/>
              <a:t>14/06/2018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2370925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6F923-39B1-4037-958D-89202E280644}" type="datetimeFigureOut">
              <a:rPr lang="en-GB" smtClean="0"/>
              <a:t>14/06/2018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25342633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02661"/>
        </a:solidFill>
        <a:effectLst/>
      </p:bgPr>
    </p:bg>
    <p:spTree>
      <p:nvGrpSpPr>
        <p:cNvPr id="1" name=""/>
        <p:cNvGrpSpPr/>
        <p:nvPr/>
      </p:nvGrpSpPr>
      <p:grpSpPr>
        <a:xfrm>
          <a:off x="0" y="0"/>
          <a:ext cx="0" cy="0"/>
          <a:chOff x="0" y="0"/>
          <a:chExt cx="0" cy="0"/>
        </a:xfrm>
      </p:grpSpPr>
      <p:pic>
        <p:nvPicPr>
          <p:cNvPr id="23" name="Picture 22" descr="Logo_H_White.png"/>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511871" y="5715000"/>
            <a:ext cx="4049233" cy="609600"/>
          </a:xfrm>
          <a:prstGeom prst="rect">
            <a:avLst/>
          </a:prstGeom>
        </p:spPr>
      </p:pic>
      <p:grpSp>
        <p:nvGrpSpPr>
          <p:cNvPr id="3" name="Group 2"/>
          <p:cNvGrpSpPr/>
          <p:nvPr userDrawn="1"/>
        </p:nvGrpSpPr>
        <p:grpSpPr>
          <a:xfrm>
            <a:off x="2562946" y="4691210"/>
            <a:ext cx="9602549" cy="128426"/>
            <a:chOff x="2103929" y="4817456"/>
            <a:chExt cx="7802071" cy="128426"/>
          </a:xfrm>
        </p:grpSpPr>
        <p:sp>
          <p:nvSpPr>
            <p:cNvPr id="25" name="Rectangle 24"/>
            <p:cNvSpPr/>
            <p:nvPr userDrawn="1"/>
          </p:nvSpPr>
          <p:spPr>
            <a:xfrm>
              <a:off x="7955820" y="4818805"/>
              <a:ext cx="1950180" cy="127077"/>
            </a:xfrm>
            <a:prstGeom prst="rect">
              <a:avLst/>
            </a:prstGeom>
            <a:solidFill>
              <a:srgbClr val="D63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6" name="Rectangle 25"/>
            <p:cNvSpPr/>
            <p:nvPr userDrawn="1"/>
          </p:nvSpPr>
          <p:spPr>
            <a:xfrm>
              <a:off x="6004290" y="4817456"/>
              <a:ext cx="1950180" cy="127077"/>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7" name="Rectangle 26"/>
            <p:cNvSpPr/>
            <p:nvPr userDrawn="1"/>
          </p:nvSpPr>
          <p:spPr>
            <a:xfrm>
              <a:off x="4054110" y="4817456"/>
              <a:ext cx="1950180" cy="127077"/>
            </a:xfrm>
            <a:prstGeom prst="rect">
              <a:avLst/>
            </a:prstGeom>
            <a:solidFill>
              <a:srgbClr val="548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8" name="Rectangle 27"/>
            <p:cNvSpPr/>
            <p:nvPr userDrawn="1"/>
          </p:nvSpPr>
          <p:spPr>
            <a:xfrm>
              <a:off x="2103929" y="4817456"/>
              <a:ext cx="1950180" cy="127077"/>
            </a:xfrm>
            <a:prstGeom prst="rect">
              <a:avLst/>
            </a:prstGeom>
            <a:solidFill>
              <a:srgbClr val="833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Tree>
    <p:extLst>
      <p:ext uri="{BB962C8B-B14F-4D97-AF65-F5344CB8AC3E}">
        <p14:creationId xmlns:p14="http://schemas.microsoft.com/office/powerpoint/2010/main" val="3494153252"/>
      </p:ext>
    </p:extLst>
  </p:cSld>
  <p:clrMap bg1="lt1" tx1="dk1" bg2="lt2" tx2="dk2" accent1="accent1" accent2="accent2" accent3="accent3" accent4="accent4" accent5="accent5" accent6="accent6" hlink="hlink" folHlink="folHlink"/>
  <p:sldLayoutIdLst>
    <p:sldLayoutId id="2147483661" r:id="rId1"/>
    <p:sldLayoutId id="2147483688"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6/14/2018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72509532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png"/><Relationship Id="rId3" Type="http://schemas.openxmlformats.org/officeDocument/2006/relationships/hyperlink" Target="http://icm.eionet.europa.eu/" TargetMode="External"/><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hyperlink" Target="https://www.eea.europa.eu/data-and-maps/indicators/use-of-freshwater-resources-2/assessment-2"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hyperlink" Target="https://www.eea.europa.eu/data-and-maps/indicators/urban-waste-water-treatment/urban-waste-water-treatment-assessment-4" TargetMode="External"/><Relationship Id="rId4" Type="http://schemas.openxmlformats.org/officeDocument/2006/relationships/hyperlink" Target="https://www.eea.europa.eu/data-and-maps/indicators/economic-water-productivity-of-irrigated-1/assessmen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2" Type="http://schemas.openxmlformats.org/officeDocument/2006/relationships/hyperlink" Target="http://eea-subscriptions.eu/subscrib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hyperlink" Target="http://icm.eionet.europa.eu/"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jpe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jpeg"/><Relationship Id="rId25" Type="http://schemas.openxmlformats.org/officeDocument/2006/relationships/image" Target="../media/image33.png"/><Relationship Id="rId2" Type="http://schemas.openxmlformats.org/officeDocument/2006/relationships/image" Target="../media/image4.png"/><Relationship Id="rId16" Type="http://schemas.openxmlformats.org/officeDocument/2006/relationships/image" Target="../media/image24.jpeg"/><Relationship Id="rId20"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4.jpeg"/><Relationship Id="rId11" Type="http://schemas.openxmlformats.org/officeDocument/2006/relationships/image" Target="../media/image19.jpeg"/><Relationship Id="rId24" Type="http://schemas.openxmlformats.org/officeDocument/2006/relationships/image" Target="../media/image32.png"/><Relationship Id="rId5" Type="http://schemas.openxmlformats.org/officeDocument/2006/relationships/image" Target="../media/image13.jpeg"/><Relationship Id="rId15" Type="http://schemas.openxmlformats.org/officeDocument/2006/relationships/image" Target="../media/image23.jpeg"/><Relationship Id="rId23" Type="http://schemas.openxmlformats.org/officeDocument/2006/relationships/image" Target="../media/image31.png"/><Relationship Id="rId10" Type="http://schemas.openxmlformats.org/officeDocument/2006/relationships/image" Target="../media/image18.jpeg"/><Relationship Id="rId19" Type="http://schemas.openxmlformats.org/officeDocument/2006/relationships/image" Target="../media/image27.pn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 Id="rId22" Type="http://schemas.openxmlformats.org/officeDocument/2006/relationships/image" Target="../media/image30.png"/><Relationship Id="rId27"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hyperlink" Target="http://icm.eionet.europa.eu/" TargetMode="External"/><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71629" y="893818"/>
            <a:ext cx="9440214" cy="872265"/>
          </a:xfrm>
        </p:spPr>
        <p:txBody>
          <a:bodyPr>
            <a:normAutofit/>
          </a:bodyPr>
          <a:lstStyle/>
          <a:p>
            <a:r>
              <a:rPr lang="en-GB" dirty="0"/>
              <a:t>Setting the scene: the EEA Freshwater activities </a:t>
            </a:r>
          </a:p>
        </p:txBody>
      </p:sp>
      <p:sp>
        <p:nvSpPr>
          <p:cNvPr id="5" name="Text Placeholder 2"/>
          <p:cNvSpPr txBox="1">
            <a:spLocks/>
          </p:cNvSpPr>
          <p:nvPr/>
        </p:nvSpPr>
        <p:spPr>
          <a:xfrm>
            <a:off x="135344" y="353357"/>
            <a:ext cx="5971424" cy="18688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b="1" kern="120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smtClean="0">
                <a:latin typeface="+mn-lt"/>
              </a:rPr>
              <a:t>Stéphane Isoard</a:t>
            </a:r>
          </a:p>
          <a:p>
            <a:r>
              <a:rPr lang="en-GB" sz="1200" dirty="0" smtClean="0">
                <a:latin typeface="+mn-lt"/>
              </a:rPr>
              <a:t>Water and Marine – Head of Group</a:t>
            </a:r>
          </a:p>
          <a:p>
            <a:r>
              <a:rPr lang="en-GB" sz="1200" dirty="0" smtClean="0">
                <a:latin typeface="+mn-lt"/>
              </a:rPr>
              <a:t>Stephane.Isoard@eea.europa.eu</a:t>
            </a:r>
          </a:p>
          <a:p>
            <a:endParaRPr lang="en-GB" sz="1200" dirty="0" smtClean="0">
              <a:latin typeface="+mn-lt"/>
            </a:endParaRPr>
          </a:p>
          <a:p>
            <a:r>
              <a:rPr lang="en-GB" sz="1200" dirty="0">
                <a:latin typeface="+mn-lt"/>
              </a:rPr>
              <a:t>Freshwater EIONET Workshop</a:t>
            </a:r>
          </a:p>
          <a:p>
            <a:r>
              <a:rPr lang="en-GB" sz="1200" dirty="0">
                <a:latin typeface="+mn-lt"/>
              </a:rPr>
              <a:t>14-15 June 2018, EEA, Copenhagen</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2032" t="29302" r="6070" b="25111"/>
          <a:stretch/>
        </p:blipFill>
        <p:spPr>
          <a:xfrm>
            <a:off x="0" y="2324455"/>
            <a:ext cx="12213536" cy="4533545"/>
          </a:xfrm>
          <a:prstGeom prst="rect">
            <a:avLst/>
          </a:prstGeom>
        </p:spPr>
      </p:pic>
    </p:spTree>
    <p:extLst>
      <p:ext uri="{BB962C8B-B14F-4D97-AF65-F5344CB8AC3E}">
        <p14:creationId xmlns:p14="http://schemas.microsoft.com/office/powerpoint/2010/main" val="52828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35066" r="17311"/>
          <a:stretch/>
        </p:blipFill>
        <p:spPr>
          <a:xfrm>
            <a:off x="0" y="0"/>
            <a:ext cx="1837112" cy="6858000"/>
          </a:xfrm>
          <a:prstGeom prst="rect">
            <a:avLst/>
          </a:prstGeom>
        </p:spPr>
      </p:pic>
      <p:sp>
        <p:nvSpPr>
          <p:cNvPr id="15" name="TextBox 14"/>
          <p:cNvSpPr txBox="1"/>
          <p:nvPr/>
        </p:nvSpPr>
        <p:spPr>
          <a:xfrm>
            <a:off x="0" y="864898"/>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2072218" y="259478"/>
            <a:ext cx="9556853" cy="51969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400" b="1" dirty="0">
                <a:solidFill>
                  <a:srgbClr val="002060"/>
                </a:solidFill>
              </a:rPr>
              <a:t>European waters - assessment of status and pressures </a:t>
            </a:r>
            <a:r>
              <a:rPr lang="en-GB" altLang="en-US" sz="2400" b="1" dirty="0" smtClean="0">
                <a:solidFill>
                  <a:srgbClr val="002060"/>
                </a:solidFill>
              </a:rPr>
              <a:t>2018</a:t>
            </a:r>
            <a:endParaRPr lang="en-GB" altLang="en-US" sz="2400" b="1" dirty="0">
              <a:solidFill>
                <a:srgbClr val="002060"/>
              </a:solidFill>
            </a:endParaRPr>
          </a:p>
        </p:txBody>
      </p:sp>
      <p:sp>
        <p:nvSpPr>
          <p:cNvPr id="10" name="Rectangle 9"/>
          <p:cNvSpPr/>
          <p:nvPr/>
        </p:nvSpPr>
        <p:spPr>
          <a:xfrm>
            <a:off x="2117782" y="1427197"/>
            <a:ext cx="9511289" cy="2862322"/>
          </a:xfrm>
          <a:prstGeom prst="rect">
            <a:avLst/>
          </a:prstGeom>
        </p:spPr>
        <p:txBody>
          <a:bodyPr wrap="square">
            <a:spAutoFit/>
          </a:bodyPr>
          <a:lstStyle/>
          <a:p>
            <a:r>
              <a:rPr lang="en-GB" b="1" dirty="0">
                <a:solidFill>
                  <a:srgbClr val="002060"/>
                </a:solidFill>
              </a:rPr>
              <a:t>Involvement of EU member states and EEA member </a:t>
            </a:r>
            <a:r>
              <a:rPr lang="en-GB" b="1" dirty="0" smtClean="0">
                <a:solidFill>
                  <a:srgbClr val="002060"/>
                </a:solidFill>
              </a:rPr>
              <a:t>countries: a </a:t>
            </a:r>
            <a:r>
              <a:rPr lang="en-GB" b="1" dirty="0">
                <a:solidFill>
                  <a:srgbClr val="002060"/>
                </a:solidFill>
              </a:rPr>
              <a:t>2-year process with regular presentations of the EEA approach and draft results, and consultation of EU member states and EEA member countries:</a:t>
            </a:r>
          </a:p>
          <a:p>
            <a:endParaRPr lang="en-GB" b="1" dirty="0">
              <a:solidFill>
                <a:srgbClr val="002060"/>
              </a:solidFill>
            </a:endParaRPr>
          </a:p>
          <a:p>
            <a:pPr marL="285750" indent="-285750">
              <a:buFont typeface="Arial" panose="020B0604020202020204" pitchFamily="34" charset="0"/>
              <a:buChar char="•"/>
            </a:pPr>
            <a:r>
              <a:rPr lang="en-GB" dirty="0">
                <a:solidFill>
                  <a:srgbClr val="002060"/>
                </a:solidFill>
              </a:rPr>
              <a:t>2016 and 2017 Eionet NRCs Freshwater workshops</a:t>
            </a:r>
          </a:p>
          <a:p>
            <a:pPr marL="285750" indent="-285750">
              <a:buFont typeface="Arial" panose="020B0604020202020204" pitchFamily="34" charset="0"/>
              <a:buChar char="•"/>
            </a:pPr>
            <a:r>
              <a:rPr lang="en-GB" dirty="0">
                <a:solidFill>
                  <a:srgbClr val="002060"/>
                </a:solidFill>
              </a:rPr>
              <a:t>CIS SCG and Working Groups (e.g. DIS, Chemicals, Groundwater, </a:t>
            </a:r>
            <a:r>
              <a:rPr lang="en-GB" dirty="0" err="1">
                <a:solidFill>
                  <a:srgbClr val="002060"/>
                </a:solidFill>
              </a:rPr>
              <a:t>Ecostat</a:t>
            </a:r>
            <a:r>
              <a:rPr lang="en-GB" dirty="0">
                <a:solidFill>
                  <a:srgbClr val="002060"/>
                </a:solidFill>
              </a:rPr>
              <a:t>)</a:t>
            </a:r>
          </a:p>
          <a:p>
            <a:pPr marL="285750" indent="-285750">
              <a:buFont typeface="Arial" panose="020B0604020202020204" pitchFamily="34" charset="0"/>
              <a:buChar char="•"/>
            </a:pPr>
            <a:r>
              <a:rPr lang="en-GB" dirty="0">
                <a:solidFill>
                  <a:srgbClr val="002060"/>
                </a:solidFill>
              </a:rPr>
              <a:t>Water Directors meeting (Malta, Estonia, Sofia)</a:t>
            </a:r>
          </a:p>
          <a:p>
            <a:pPr marL="285750" indent="-285750">
              <a:buFont typeface="Arial" panose="020B0604020202020204" pitchFamily="34" charset="0"/>
              <a:buChar char="•"/>
            </a:pPr>
            <a:r>
              <a:rPr lang="en-GB" dirty="0">
                <a:solidFill>
                  <a:srgbClr val="002060"/>
                </a:solidFill>
              </a:rPr>
              <a:t>Eionet consultation on draft EEA report (15 Jan – 28 Feb </a:t>
            </a:r>
            <a:r>
              <a:rPr lang="en-GB" dirty="0" smtClean="0">
                <a:solidFill>
                  <a:srgbClr val="002060"/>
                </a:solidFill>
              </a:rPr>
              <a:t>2018; more than 600 comments)</a:t>
            </a:r>
            <a:endParaRPr lang="en-GB" dirty="0">
              <a:solidFill>
                <a:srgbClr val="002060"/>
              </a:solidFill>
            </a:endParaRPr>
          </a:p>
          <a:p>
            <a:pPr marL="285750" indent="-285750">
              <a:buFont typeface="Arial" panose="020B0604020202020204" pitchFamily="34" charset="0"/>
              <a:buChar char="•"/>
            </a:pPr>
            <a:r>
              <a:rPr lang="en-GB" dirty="0">
                <a:solidFill>
                  <a:srgbClr val="002060"/>
                </a:solidFill>
              </a:rPr>
              <a:t>Bilaterals with countries on specific topics (e.g. groundwater)</a:t>
            </a:r>
          </a:p>
          <a:p>
            <a:endParaRPr lang="en-GB" b="1" dirty="0">
              <a:solidFill>
                <a:srgbClr val="002060"/>
              </a:solidFill>
            </a:endParaRPr>
          </a:p>
        </p:txBody>
      </p:sp>
      <p:pic>
        <p:nvPicPr>
          <p:cNvPr id="8" name="Picture 7"/>
          <p:cNvPicPr>
            <a:picLocks noChangeAspect="1"/>
          </p:cNvPicPr>
          <p:nvPr/>
        </p:nvPicPr>
        <p:blipFill>
          <a:blip r:embed="rId4"/>
          <a:stretch>
            <a:fillRect/>
          </a:stretch>
        </p:blipFill>
        <p:spPr>
          <a:xfrm>
            <a:off x="0" y="900898"/>
            <a:ext cx="1953288" cy="2758672"/>
          </a:xfrm>
          <a:prstGeom prst="rect">
            <a:avLst/>
          </a:prstGeom>
        </p:spPr>
      </p:pic>
    </p:spTree>
    <p:extLst>
      <p:ext uri="{BB962C8B-B14F-4D97-AF65-F5344CB8AC3E}">
        <p14:creationId xmlns:p14="http://schemas.microsoft.com/office/powerpoint/2010/main" val="22399024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35066" r="17311"/>
          <a:stretch/>
        </p:blipFill>
        <p:spPr>
          <a:xfrm>
            <a:off x="0" y="0"/>
            <a:ext cx="1837112" cy="6858000"/>
          </a:xfrm>
          <a:prstGeom prst="rect">
            <a:avLst/>
          </a:prstGeom>
        </p:spPr>
      </p:pic>
      <p:sp>
        <p:nvSpPr>
          <p:cNvPr id="15" name="TextBox 14"/>
          <p:cNvSpPr txBox="1"/>
          <p:nvPr/>
        </p:nvSpPr>
        <p:spPr>
          <a:xfrm>
            <a:off x="0" y="864898"/>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2072218" y="259478"/>
            <a:ext cx="9556853" cy="51969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400" b="1" dirty="0">
                <a:solidFill>
                  <a:srgbClr val="002060"/>
                </a:solidFill>
              </a:rPr>
              <a:t>European waters - assessment of status and pressures </a:t>
            </a:r>
            <a:r>
              <a:rPr lang="en-GB" altLang="en-US" sz="2400" b="1" dirty="0" smtClean="0">
                <a:solidFill>
                  <a:srgbClr val="002060"/>
                </a:solidFill>
              </a:rPr>
              <a:t>2018</a:t>
            </a:r>
            <a:endParaRPr lang="en-GB" altLang="en-US" sz="2400" b="1" dirty="0">
              <a:solidFill>
                <a:srgbClr val="002060"/>
              </a:solidFill>
            </a:endParaRPr>
          </a:p>
        </p:txBody>
      </p:sp>
      <p:sp>
        <p:nvSpPr>
          <p:cNvPr id="10" name="Rectangle 9"/>
          <p:cNvSpPr/>
          <p:nvPr/>
        </p:nvSpPr>
        <p:spPr>
          <a:xfrm>
            <a:off x="2072218" y="1094688"/>
            <a:ext cx="9511289" cy="5632311"/>
          </a:xfrm>
          <a:prstGeom prst="rect">
            <a:avLst/>
          </a:prstGeom>
        </p:spPr>
        <p:txBody>
          <a:bodyPr wrap="square">
            <a:spAutoFit/>
          </a:bodyPr>
          <a:lstStyle/>
          <a:p>
            <a:endParaRPr lang="en-GB" b="1" dirty="0">
              <a:solidFill>
                <a:srgbClr val="002060"/>
              </a:solidFill>
            </a:endParaRPr>
          </a:p>
          <a:p>
            <a:r>
              <a:rPr lang="en-GB" b="1" dirty="0">
                <a:solidFill>
                  <a:srgbClr val="002060"/>
                </a:solidFill>
              </a:rPr>
              <a:t>The EEA wishes to acknowledge the valuable input and commitment of countries to this process and thank them for the constructive and positive feedback received so far, particularly with regard to:</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rgbClr val="002060"/>
                </a:solidFill>
              </a:rPr>
              <a:t>Many good comments and constructive </a:t>
            </a:r>
            <a:r>
              <a:rPr lang="en-GB" dirty="0" smtClean="0">
                <a:solidFill>
                  <a:srgbClr val="002060"/>
                </a:solidFill>
              </a:rPr>
              <a:t>suggestions + Control </a:t>
            </a:r>
            <a:r>
              <a:rPr lang="en-GB" dirty="0">
                <a:solidFill>
                  <a:srgbClr val="002060"/>
                </a:solidFill>
              </a:rPr>
              <a:t>of values (few errors found; not consistent values</a:t>
            </a:r>
            <a:r>
              <a:rPr lang="en-GB" dirty="0" smtClean="0">
                <a:solidFill>
                  <a:srgbClr val="002060"/>
                </a:solidFill>
              </a:rPr>
              <a:t>)</a:t>
            </a:r>
          </a:p>
          <a:p>
            <a:pPr marL="285750" indent="-285750">
              <a:buFont typeface="Arial" panose="020B0604020202020204" pitchFamily="34" charset="0"/>
              <a:buChar char="•"/>
            </a:pPr>
            <a:r>
              <a:rPr lang="en-GB" dirty="0" smtClean="0">
                <a:solidFill>
                  <a:srgbClr val="002060"/>
                </a:solidFill>
              </a:rPr>
              <a:t>Addressing </a:t>
            </a:r>
            <a:r>
              <a:rPr lang="en-GB" dirty="0">
                <a:solidFill>
                  <a:srgbClr val="002060"/>
                </a:solidFill>
              </a:rPr>
              <a:t>MS comments and demonstrating flexibility/versatility, e.g. charts and graphs, granularity of results, factual explanations/footnotes/disclaimers</a:t>
            </a:r>
          </a:p>
          <a:p>
            <a:pPr marL="285750" indent="-285750">
              <a:buFont typeface="Arial" panose="020B0604020202020204" pitchFamily="34" charset="0"/>
              <a:buChar char="•"/>
            </a:pPr>
            <a:r>
              <a:rPr lang="en-GB" dirty="0">
                <a:solidFill>
                  <a:srgbClr val="002060"/>
                </a:solidFill>
              </a:rPr>
              <a:t>Show progress beyond the ‘one-out all-out principle’, e.g. with analysis at QE level</a:t>
            </a:r>
          </a:p>
          <a:p>
            <a:pPr marL="285750" indent="-285750">
              <a:buFont typeface="Arial" panose="020B0604020202020204" pitchFamily="34" charset="0"/>
              <a:buChar char="•"/>
            </a:pPr>
            <a:r>
              <a:rPr lang="en-GB" dirty="0">
                <a:solidFill>
                  <a:srgbClr val="002060"/>
                </a:solidFill>
              </a:rPr>
              <a:t>Provide a visualisation tool that allows stakeholders to access and extract the data according to their needs and to exploit the full depth of the information/data reported under the WFD</a:t>
            </a:r>
          </a:p>
          <a:p>
            <a:pPr marL="285750" indent="-285750">
              <a:buFont typeface="Arial" panose="020B0604020202020204" pitchFamily="34" charset="0"/>
              <a:buChar char="•"/>
            </a:pPr>
            <a:r>
              <a:rPr lang="en-GB" dirty="0">
                <a:solidFill>
                  <a:srgbClr val="002060"/>
                </a:solidFill>
              </a:rPr>
              <a:t>Demonstrated the importance of the coordination of activities and feedback at national level between EEA NRCs and colleagues attending the CIS Working Groups</a:t>
            </a:r>
            <a:r>
              <a:rPr lang="en-GB" dirty="0" smtClean="0">
                <a:solidFill>
                  <a:srgbClr val="002060"/>
                </a:solidFill>
              </a:rPr>
              <a:t>.</a:t>
            </a:r>
          </a:p>
          <a:p>
            <a:pPr marL="285750" indent="-285750">
              <a:buFont typeface="Arial" panose="020B0604020202020204" pitchFamily="34" charset="0"/>
              <a:buChar char="•"/>
            </a:pPr>
            <a:r>
              <a:rPr lang="en-GB" dirty="0" smtClean="0">
                <a:solidFill>
                  <a:srgbClr val="002060"/>
                </a:solidFill>
              </a:rPr>
              <a:t>However, some </a:t>
            </a:r>
            <a:r>
              <a:rPr lang="en-GB" dirty="0">
                <a:solidFill>
                  <a:srgbClr val="002060"/>
                </a:solidFill>
              </a:rPr>
              <a:t>critical comments </a:t>
            </a:r>
            <a:r>
              <a:rPr lang="en-GB" dirty="0" smtClean="0">
                <a:solidFill>
                  <a:srgbClr val="002060"/>
                </a:solidFill>
              </a:rPr>
              <a:t>relate </a:t>
            </a:r>
            <a:r>
              <a:rPr lang="en-GB" dirty="0">
                <a:solidFill>
                  <a:srgbClr val="002060"/>
                </a:solidFill>
              </a:rPr>
              <a:t>to </a:t>
            </a:r>
            <a:r>
              <a:rPr lang="en-GB" dirty="0" smtClean="0">
                <a:solidFill>
                  <a:srgbClr val="002060"/>
                </a:solidFill>
              </a:rPr>
              <a:t>the interpretation </a:t>
            </a:r>
            <a:r>
              <a:rPr lang="en-GB" dirty="0">
                <a:solidFill>
                  <a:srgbClr val="002060"/>
                </a:solidFill>
              </a:rPr>
              <a:t>of the WFD, which are for the European Commission </a:t>
            </a:r>
            <a:r>
              <a:rPr lang="en-GB" dirty="0" smtClean="0">
                <a:solidFill>
                  <a:srgbClr val="002060"/>
                </a:solidFill>
              </a:rPr>
              <a:t>and MS to consider in the next CIS </a:t>
            </a:r>
            <a:r>
              <a:rPr lang="en-GB" dirty="0" err="1" smtClean="0">
                <a:solidFill>
                  <a:srgbClr val="002060"/>
                </a:solidFill>
              </a:rPr>
              <a:t>workprogramme</a:t>
            </a:r>
            <a:r>
              <a:rPr lang="en-GB" dirty="0" smtClean="0">
                <a:solidFill>
                  <a:srgbClr val="002060"/>
                </a:solidFill>
              </a:rPr>
              <a:t>.</a:t>
            </a:r>
          </a:p>
          <a:p>
            <a:pPr marL="285750" indent="-285750">
              <a:buFont typeface="Arial" panose="020B0604020202020204" pitchFamily="34" charset="0"/>
              <a:buChar char="•"/>
            </a:pPr>
            <a:endParaRPr lang="en-GB" dirty="0" smtClean="0">
              <a:solidFill>
                <a:srgbClr val="002060"/>
              </a:solidFill>
            </a:endParaRPr>
          </a:p>
          <a:p>
            <a:pPr marL="285750" indent="-285750">
              <a:buFont typeface="Arial" panose="020B0604020202020204" pitchFamily="34" charset="0"/>
              <a:buChar char="•"/>
            </a:pPr>
            <a:r>
              <a:rPr lang="en-GB" b="1" dirty="0" smtClean="0">
                <a:solidFill>
                  <a:srgbClr val="002060"/>
                </a:solidFill>
              </a:rPr>
              <a:t>Please </a:t>
            </a:r>
            <a:r>
              <a:rPr lang="en-GB" b="1" dirty="0">
                <a:solidFill>
                  <a:srgbClr val="002060"/>
                </a:solidFill>
              </a:rPr>
              <a:t>let us know in case you wish to have an EEA presentation of the report and its key EU results at upcoming events/conferences.</a:t>
            </a:r>
          </a:p>
          <a:p>
            <a:endParaRPr lang="en-GB" b="1" dirty="0">
              <a:solidFill>
                <a:srgbClr val="002060"/>
              </a:solidFill>
            </a:endParaRPr>
          </a:p>
        </p:txBody>
      </p:sp>
      <p:pic>
        <p:nvPicPr>
          <p:cNvPr id="8" name="Picture 7"/>
          <p:cNvPicPr>
            <a:picLocks noChangeAspect="1"/>
          </p:cNvPicPr>
          <p:nvPr/>
        </p:nvPicPr>
        <p:blipFill>
          <a:blip r:embed="rId4"/>
          <a:stretch>
            <a:fillRect/>
          </a:stretch>
        </p:blipFill>
        <p:spPr>
          <a:xfrm>
            <a:off x="0" y="900898"/>
            <a:ext cx="1953288" cy="2758672"/>
          </a:xfrm>
          <a:prstGeom prst="rect">
            <a:avLst/>
          </a:prstGeom>
        </p:spPr>
      </p:pic>
    </p:spTree>
    <p:extLst>
      <p:ext uri="{BB962C8B-B14F-4D97-AF65-F5344CB8AC3E}">
        <p14:creationId xmlns:p14="http://schemas.microsoft.com/office/powerpoint/2010/main" val="4024964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35066" r="17311"/>
          <a:stretch/>
        </p:blipFill>
        <p:spPr>
          <a:xfrm>
            <a:off x="0" y="0"/>
            <a:ext cx="1837112" cy="6858000"/>
          </a:xfrm>
          <a:prstGeom prst="rect">
            <a:avLst/>
          </a:prstGeom>
        </p:spPr>
      </p:pic>
      <p:sp>
        <p:nvSpPr>
          <p:cNvPr id="15" name="TextBox 14"/>
          <p:cNvSpPr txBox="1"/>
          <p:nvPr/>
        </p:nvSpPr>
        <p:spPr>
          <a:xfrm>
            <a:off x="0" y="864898"/>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2072218" y="259478"/>
            <a:ext cx="9556853" cy="51969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400" b="1" dirty="0">
                <a:solidFill>
                  <a:srgbClr val="002060"/>
                </a:solidFill>
              </a:rPr>
              <a:t>European waters - assessment of status and pressures </a:t>
            </a:r>
            <a:r>
              <a:rPr lang="en-GB" altLang="en-US" sz="2400" b="1" dirty="0" smtClean="0">
                <a:solidFill>
                  <a:srgbClr val="002060"/>
                </a:solidFill>
              </a:rPr>
              <a:t>2018</a:t>
            </a:r>
            <a:endParaRPr lang="en-GB" altLang="en-US" sz="2400" b="1" dirty="0">
              <a:solidFill>
                <a:srgbClr val="002060"/>
              </a:solidFill>
            </a:endParaRPr>
          </a:p>
        </p:txBody>
      </p:sp>
      <p:sp>
        <p:nvSpPr>
          <p:cNvPr id="10" name="Rectangle 9"/>
          <p:cNvSpPr/>
          <p:nvPr/>
        </p:nvSpPr>
        <p:spPr>
          <a:xfrm>
            <a:off x="2117782" y="1427197"/>
            <a:ext cx="9511289" cy="4801314"/>
          </a:xfrm>
          <a:prstGeom prst="rect">
            <a:avLst/>
          </a:prstGeom>
        </p:spPr>
        <p:txBody>
          <a:bodyPr wrap="square">
            <a:spAutoFit/>
          </a:bodyPr>
          <a:lstStyle/>
          <a:p>
            <a:endParaRPr lang="en-US" dirty="0" smtClean="0">
              <a:solidFill>
                <a:srgbClr val="002060"/>
              </a:solidFill>
            </a:endParaRPr>
          </a:p>
          <a:p>
            <a:r>
              <a:rPr lang="en-GB" b="1" dirty="0">
                <a:solidFill>
                  <a:srgbClr val="002060"/>
                </a:solidFill>
              </a:rPr>
              <a:t>Non-WFD/non-EU member </a:t>
            </a:r>
            <a:r>
              <a:rPr lang="en-GB" b="1" dirty="0" smtClean="0">
                <a:solidFill>
                  <a:srgbClr val="002060"/>
                </a:solidFill>
              </a:rPr>
              <a:t>countries</a:t>
            </a:r>
          </a:p>
          <a:p>
            <a:endParaRPr lang="en-GB" b="1" dirty="0">
              <a:solidFill>
                <a:srgbClr val="002060"/>
              </a:solidFill>
            </a:endParaRPr>
          </a:p>
          <a:p>
            <a:pPr marL="285750" indent="-285750">
              <a:buFont typeface="Arial" panose="020B0604020202020204" pitchFamily="34" charset="0"/>
              <a:buChar char="•"/>
            </a:pPr>
            <a:r>
              <a:rPr lang="en-GB" dirty="0" smtClean="0">
                <a:solidFill>
                  <a:srgbClr val="002060"/>
                </a:solidFill>
              </a:rPr>
              <a:t>Development </a:t>
            </a:r>
            <a:r>
              <a:rPr lang="en-GB" dirty="0">
                <a:solidFill>
                  <a:srgbClr val="002060"/>
                </a:solidFill>
              </a:rPr>
              <a:t>of a dedicated Box that provides links to the key national status/state assessments, RBMPs, and data sources that are available at the time of publication.</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rgbClr val="002060"/>
                </a:solidFill>
              </a:rPr>
              <a:t>CH, IS, TR + West Balkans (EEA cooperating countries; e.g. the Sava International RBMP covering most of the West Balkans).</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rgbClr val="002060"/>
                </a:solidFill>
              </a:rPr>
              <a:t>Data submitted via the WISE-</a:t>
            </a:r>
            <a:r>
              <a:rPr lang="en-GB" dirty="0" err="1">
                <a:solidFill>
                  <a:srgbClr val="002060"/>
                </a:solidFill>
              </a:rPr>
              <a:t>SoE</a:t>
            </a:r>
            <a:r>
              <a:rPr lang="en-GB" dirty="0">
                <a:solidFill>
                  <a:srgbClr val="002060"/>
                </a:solidFill>
              </a:rPr>
              <a:t> call will be incorporated and reflected, as for all other EEA member countries, in Chapter 6 of the report for trend analysis (EEA indicators on nutrients and BOD).</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rgbClr val="002060"/>
                </a:solidFill>
              </a:rPr>
              <a:t>2-week consultation of non-WFD/non-EU countries from </a:t>
            </a:r>
            <a:r>
              <a:rPr lang="en-GB" dirty="0" smtClean="0">
                <a:solidFill>
                  <a:srgbClr val="002060"/>
                </a:solidFill>
              </a:rPr>
              <a:t>1</a:t>
            </a:r>
            <a:r>
              <a:rPr lang="en-GB" baseline="30000" dirty="0" smtClean="0">
                <a:solidFill>
                  <a:srgbClr val="002060"/>
                </a:solidFill>
              </a:rPr>
              <a:t>st</a:t>
            </a:r>
            <a:r>
              <a:rPr lang="en-GB" dirty="0" smtClean="0">
                <a:solidFill>
                  <a:srgbClr val="002060"/>
                </a:solidFill>
              </a:rPr>
              <a:t> June</a:t>
            </a:r>
            <a:endParaRPr lang="en-GB" dirty="0">
              <a:solidFill>
                <a:srgbClr val="002060"/>
              </a:solidFill>
            </a:endParaRP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rgbClr val="002060"/>
                </a:solidFill>
              </a:rPr>
              <a:t>Norway included in a box with dedicated text together with Greece, Ireland and Lithuania</a:t>
            </a:r>
          </a:p>
          <a:p>
            <a:pPr marL="285750" indent="-285750">
              <a:buFont typeface="Arial" panose="020B0604020202020204" pitchFamily="34" charset="0"/>
              <a:buChar char="•"/>
            </a:pPr>
            <a:endParaRPr lang="en-GB" dirty="0">
              <a:solidFill>
                <a:srgbClr val="002060"/>
              </a:solidFill>
            </a:endParaRPr>
          </a:p>
        </p:txBody>
      </p:sp>
      <p:pic>
        <p:nvPicPr>
          <p:cNvPr id="8" name="Picture 7"/>
          <p:cNvPicPr>
            <a:picLocks noChangeAspect="1"/>
          </p:cNvPicPr>
          <p:nvPr/>
        </p:nvPicPr>
        <p:blipFill>
          <a:blip r:embed="rId4"/>
          <a:stretch>
            <a:fillRect/>
          </a:stretch>
        </p:blipFill>
        <p:spPr>
          <a:xfrm>
            <a:off x="0" y="900898"/>
            <a:ext cx="1953288" cy="2758672"/>
          </a:xfrm>
          <a:prstGeom prst="rect">
            <a:avLst/>
          </a:prstGeom>
        </p:spPr>
      </p:pic>
    </p:spTree>
    <p:extLst>
      <p:ext uri="{BB962C8B-B14F-4D97-AF65-F5344CB8AC3E}">
        <p14:creationId xmlns:p14="http://schemas.microsoft.com/office/powerpoint/2010/main" val="21268887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srcRect l="35066" r="17311"/>
          <a:stretch/>
        </p:blipFill>
        <p:spPr>
          <a:xfrm>
            <a:off x="0" y="0"/>
            <a:ext cx="1837112" cy="6858000"/>
          </a:xfrm>
          <a:prstGeom prst="rect">
            <a:avLst/>
          </a:prstGeom>
        </p:spPr>
      </p:pic>
      <p:sp>
        <p:nvSpPr>
          <p:cNvPr id="15" name="TextBox 14"/>
          <p:cNvSpPr txBox="1"/>
          <p:nvPr/>
        </p:nvSpPr>
        <p:spPr>
          <a:xfrm>
            <a:off x="0" y="864898"/>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2072218" y="259478"/>
            <a:ext cx="9556853" cy="51969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400" b="1" dirty="0">
                <a:solidFill>
                  <a:srgbClr val="002060"/>
                </a:solidFill>
              </a:rPr>
              <a:t>European </a:t>
            </a:r>
            <a:r>
              <a:rPr lang="en-GB" altLang="en-US" sz="2400" b="1" dirty="0" smtClean="0">
                <a:solidFill>
                  <a:srgbClr val="002060"/>
                </a:solidFill>
              </a:rPr>
              <a:t>Bathing Water Quality in 2017</a:t>
            </a:r>
            <a:endParaRPr lang="en-GB" altLang="en-US" sz="2400" b="1" dirty="0">
              <a:solidFill>
                <a:srgbClr val="002060"/>
              </a:solidFill>
            </a:endParaRPr>
          </a:p>
        </p:txBody>
      </p:sp>
      <p:sp>
        <p:nvSpPr>
          <p:cNvPr id="10" name="Rectangle 9"/>
          <p:cNvSpPr/>
          <p:nvPr/>
        </p:nvSpPr>
        <p:spPr>
          <a:xfrm>
            <a:off x="2302054" y="986623"/>
            <a:ext cx="4299644" cy="5586145"/>
          </a:xfrm>
          <a:prstGeom prst="rect">
            <a:avLst/>
          </a:prstGeom>
        </p:spPr>
        <p:txBody>
          <a:bodyPr wrap="square">
            <a:spAutoFit/>
          </a:bodyPr>
          <a:lstStyle/>
          <a:p>
            <a:pPr marL="285750" indent="-285750">
              <a:buFont typeface="Arial" panose="020B0604020202020204" pitchFamily="34" charset="0"/>
              <a:buChar char="•"/>
            </a:pPr>
            <a:r>
              <a:rPr lang="en-GB" sz="1700" dirty="0" smtClean="0">
                <a:solidFill>
                  <a:srgbClr val="002060"/>
                </a:solidFill>
              </a:rPr>
              <a:t>10</a:t>
            </a:r>
            <a:r>
              <a:rPr lang="en-GB" sz="1700" baseline="30000" dirty="0" smtClean="0">
                <a:solidFill>
                  <a:srgbClr val="002060"/>
                </a:solidFill>
              </a:rPr>
              <a:t>th</a:t>
            </a:r>
            <a:r>
              <a:rPr lang="en-GB" sz="1700" dirty="0" smtClean="0">
                <a:solidFill>
                  <a:srgbClr val="002060"/>
                </a:solidFill>
              </a:rPr>
              <a:t> Annual EEA report</a:t>
            </a:r>
          </a:p>
          <a:p>
            <a:pPr marL="285750" indent="-285750">
              <a:buFont typeface="Arial" panose="020B0604020202020204" pitchFamily="34" charset="0"/>
              <a:buChar char="•"/>
            </a:pPr>
            <a:endParaRPr lang="en-US" sz="1700" dirty="0">
              <a:solidFill>
                <a:srgbClr val="002060"/>
              </a:solidFill>
            </a:endParaRPr>
          </a:p>
          <a:p>
            <a:pPr marL="285750" indent="-285750">
              <a:buFont typeface="Arial" panose="020B0604020202020204" pitchFamily="34" charset="0"/>
              <a:buChar char="•"/>
            </a:pPr>
            <a:r>
              <a:rPr lang="en-US" sz="1700" dirty="0" smtClean="0">
                <a:solidFill>
                  <a:srgbClr val="002060"/>
                </a:solidFill>
              </a:rPr>
              <a:t>Based on member countries annual reporting</a:t>
            </a:r>
          </a:p>
          <a:p>
            <a:pPr marL="285750" indent="-285750">
              <a:buFont typeface="Arial" panose="020B0604020202020204" pitchFamily="34" charset="0"/>
              <a:buChar char="•"/>
            </a:pPr>
            <a:endParaRPr lang="en-US" sz="1700" dirty="0">
              <a:solidFill>
                <a:srgbClr val="002060"/>
              </a:solidFill>
            </a:endParaRPr>
          </a:p>
          <a:p>
            <a:pPr marL="285750" indent="-285750">
              <a:buFont typeface="Arial" panose="020B0604020202020204" pitchFamily="34" charset="0"/>
              <a:buChar char="•"/>
            </a:pPr>
            <a:r>
              <a:rPr lang="en-US" sz="1700" dirty="0" smtClean="0">
                <a:solidFill>
                  <a:srgbClr val="002060"/>
                </a:solidFill>
              </a:rPr>
              <a:t>Launched on 29 May jointly with the European Commission</a:t>
            </a:r>
          </a:p>
          <a:p>
            <a:pPr marL="285750" indent="-285750">
              <a:buFont typeface="Arial" panose="020B0604020202020204" pitchFamily="34" charset="0"/>
              <a:buChar char="•"/>
            </a:pPr>
            <a:endParaRPr lang="en-US" sz="1700" dirty="0" smtClean="0">
              <a:solidFill>
                <a:srgbClr val="002060"/>
              </a:solidFill>
            </a:endParaRPr>
          </a:p>
          <a:p>
            <a:pPr marL="285750" indent="-285750">
              <a:buFont typeface="Arial" panose="020B0604020202020204" pitchFamily="34" charset="0"/>
              <a:buChar char="•"/>
            </a:pPr>
            <a:endParaRPr lang="en-US" sz="1700" dirty="0">
              <a:solidFill>
                <a:srgbClr val="002060"/>
              </a:solidFill>
            </a:endParaRPr>
          </a:p>
          <a:p>
            <a:pPr marL="285750" indent="-285750">
              <a:buFont typeface="Arial" panose="020B0604020202020204" pitchFamily="34" charset="0"/>
              <a:buChar char="•"/>
            </a:pPr>
            <a:r>
              <a:rPr lang="en-GB" sz="1700" dirty="0" smtClean="0">
                <a:solidFill>
                  <a:srgbClr val="002060"/>
                </a:solidFill>
              </a:rPr>
              <a:t>Key results:</a:t>
            </a:r>
          </a:p>
          <a:p>
            <a:pPr marL="742950" lvl="1" indent="-285750">
              <a:buFont typeface="Arial" panose="020B0604020202020204" pitchFamily="34" charset="0"/>
              <a:buChar char="•"/>
            </a:pPr>
            <a:r>
              <a:rPr lang="en-GB" sz="1700" dirty="0" smtClean="0">
                <a:solidFill>
                  <a:srgbClr val="002060"/>
                </a:solidFill>
              </a:rPr>
              <a:t>Nearly </a:t>
            </a:r>
            <a:r>
              <a:rPr lang="en-GB" sz="1700" dirty="0">
                <a:solidFill>
                  <a:srgbClr val="002060"/>
                </a:solidFill>
              </a:rPr>
              <a:t>all 21.801 bathing water sites monitored last year across </a:t>
            </a:r>
            <a:r>
              <a:rPr lang="en-GB" sz="1700" dirty="0" smtClean="0">
                <a:solidFill>
                  <a:srgbClr val="002060"/>
                </a:solidFill>
              </a:rPr>
              <a:t>Europe.</a:t>
            </a:r>
            <a:endParaRPr lang="en-GB" sz="1700" dirty="0">
              <a:solidFill>
                <a:srgbClr val="002060"/>
              </a:solidFill>
            </a:endParaRPr>
          </a:p>
          <a:p>
            <a:pPr marL="285750" indent="-285750">
              <a:buFont typeface="Arial" panose="020B0604020202020204" pitchFamily="34" charset="0"/>
              <a:buChar char="•"/>
            </a:pPr>
            <a:endParaRPr lang="en-GB" sz="1700" dirty="0">
              <a:solidFill>
                <a:srgbClr val="002060"/>
              </a:solidFill>
            </a:endParaRPr>
          </a:p>
          <a:p>
            <a:pPr marL="742950" lvl="1" indent="-285750">
              <a:buFont typeface="Arial" panose="020B0604020202020204" pitchFamily="34" charset="0"/>
              <a:buChar char="•"/>
            </a:pPr>
            <a:r>
              <a:rPr lang="en-GB" sz="1700" dirty="0">
                <a:solidFill>
                  <a:srgbClr val="002060"/>
                </a:solidFill>
              </a:rPr>
              <a:t>'Excellent' quality standards across Europe dropped marginally from 85.5% in 2016 to 85% last year. </a:t>
            </a:r>
          </a:p>
          <a:p>
            <a:pPr marL="285750" indent="-285750">
              <a:buFont typeface="Arial" panose="020B0604020202020204" pitchFamily="34" charset="0"/>
              <a:buChar char="•"/>
            </a:pPr>
            <a:endParaRPr lang="en-GB" sz="1700" dirty="0">
              <a:solidFill>
                <a:srgbClr val="002060"/>
              </a:solidFill>
            </a:endParaRPr>
          </a:p>
          <a:p>
            <a:pPr marL="742950" lvl="1" indent="-285750">
              <a:buFont typeface="Arial" panose="020B0604020202020204" pitchFamily="34" charset="0"/>
              <a:buChar char="•"/>
            </a:pPr>
            <a:r>
              <a:rPr lang="en-GB" sz="1700" dirty="0">
                <a:solidFill>
                  <a:srgbClr val="002060"/>
                </a:solidFill>
              </a:rPr>
              <a:t>The reason for the slight drop was due mostly to the effect of summer rain as well as changes in methodology in Romania and Sweden</a:t>
            </a:r>
            <a:r>
              <a:rPr lang="en-GB" sz="1700" dirty="0" smtClean="0">
                <a:solidFill>
                  <a:srgbClr val="002060"/>
                </a:solidFill>
              </a:rPr>
              <a:t>.</a:t>
            </a:r>
          </a:p>
        </p:txBody>
      </p:sp>
      <p:pic>
        <p:nvPicPr>
          <p:cNvPr id="8" name="Picture 7"/>
          <p:cNvPicPr>
            <a:picLocks noChangeAspect="1"/>
          </p:cNvPicPr>
          <p:nvPr/>
        </p:nvPicPr>
        <p:blipFill>
          <a:blip r:embed="rId4"/>
          <a:stretch>
            <a:fillRect/>
          </a:stretch>
        </p:blipFill>
        <p:spPr>
          <a:xfrm>
            <a:off x="8693" y="65590"/>
            <a:ext cx="2063525" cy="2952124"/>
          </a:xfrm>
          <a:prstGeom prst="rect">
            <a:avLst/>
          </a:prstGeom>
          <a:ln w="9525">
            <a:solidFill>
              <a:schemeClr val="tx1"/>
            </a:solidFill>
          </a:ln>
        </p:spPr>
      </p:pic>
      <p:pic>
        <p:nvPicPr>
          <p:cNvPr id="12" name="Picture 11"/>
          <p:cNvPicPr>
            <a:picLocks noChangeAspect="1"/>
          </p:cNvPicPr>
          <p:nvPr/>
        </p:nvPicPr>
        <p:blipFill>
          <a:blip r:embed="rId5"/>
          <a:stretch>
            <a:fillRect/>
          </a:stretch>
        </p:blipFill>
        <p:spPr>
          <a:xfrm>
            <a:off x="29558" y="3133566"/>
            <a:ext cx="1217351" cy="1771495"/>
          </a:xfrm>
          <a:prstGeom prst="rect">
            <a:avLst/>
          </a:prstGeom>
          <a:ln w="9525">
            <a:solidFill>
              <a:schemeClr val="tx1"/>
            </a:solidFill>
          </a:ln>
        </p:spPr>
      </p:pic>
      <p:pic>
        <p:nvPicPr>
          <p:cNvPr id="13" name="Picture 12"/>
          <p:cNvPicPr>
            <a:picLocks noChangeAspect="1"/>
          </p:cNvPicPr>
          <p:nvPr/>
        </p:nvPicPr>
        <p:blipFill>
          <a:blip r:embed="rId6"/>
          <a:stretch>
            <a:fillRect/>
          </a:stretch>
        </p:blipFill>
        <p:spPr>
          <a:xfrm>
            <a:off x="35908" y="5003350"/>
            <a:ext cx="1211001" cy="1738798"/>
          </a:xfrm>
          <a:prstGeom prst="rect">
            <a:avLst/>
          </a:prstGeom>
          <a:ln w="9525">
            <a:solidFill>
              <a:schemeClr val="tx1"/>
            </a:solidFill>
          </a:ln>
        </p:spPr>
      </p:pic>
      <p:pic>
        <p:nvPicPr>
          <p:cNvPr id="14" name="Picture 13"/>
          <p:cNvPicPr>
            <a:picLocks noChangeAspect="1"/>
          </p:cNvPicPr>
          <p:nvPr/>
        </p:nvPicPr>
        <p:blipFill>
          <a:blip r:embed="rId7"/>
          <a:stretch>
            <a:fillRect/>
          </a:stretch>
        </p:blipFill>
        <p:spPr>
          <a:xfrm>
            <a:off x="6601698" y="1166076"/>
            <a:ext cx="5590301" cy="4706673"/>
          </a:xfrm>
          <a:prstGeom prst="rect">
            <a:avLst/>
          </a:prstGeom>
        </p:spPr>
      </p:pic>
      <p:sp>
        <p:nvSpPr>
          <p:cNvPr id="16" name="Rectangle 15"/>
          <p:cNvSpPr/>
          <p:nvPr/>
        </p:nvSpPr>
        <p:spPr>
          <a:xfrm>
            <a:off x="7649907" y="5864985"/>
            <a:ext cx="3829969" cy="877163"/>
          </a:xfrm>
          <a:prstGeom prst="rect">
            <a:avLst/>
          </a:prstGeom>
        </p:spPr>
        <p:txBody>
          <a:bodyPr wrap="square">
            <a:spAutoFit/>
          </a:bodyPr>
          <a:lstStyle/>
          <a:p>
            <a:r>
              <a:rPr lang="en-GB" sz="1700" b="1" dirty="0">
                <a:solidFill>
                  <a:srgbClr val="002060"/>
                </a:solidFill>
              </a:rPr>
              <a:t>Proportion of bathing water sites with excellent water quality in European countries</a:t>
            </a:r>
          </a:p>
        </p:txBody>
      </p:sp>
    </p:spTree>
    <p:extLst>
      <p:ext uri="{BB962C8B-B14F-4D97-AF65-F5344CB8AC3E}">
        <p14:creationId xmlns:p14="http://schemas.microsoft.com/office/powerpoint/2010/main" val="4745545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864898"/>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2072218" y="259478"/>
            <a:ext cx="9556853" cy="51969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400" b="1" dirty="0">
                <a:solidFill>
                  <a:srgbClr val="002060"/>
                </a:solidFill>
              </a:rPr>
              <a:t>The </a:t>
            </a:r>
            <a:r>
              <a:rPr lang="en-GB" altLang="en-US" sz="2400" b="1" dirty="0" smtClean="0">
                <a:solidFill>
                  <a:srgbClr val="002060"/>
                </a:solidFill>
              </a:rPr>
              <a:t>EEA, a </a:t>
            </a:r>
            <a:r>
              <a:rPr lang="en-GB" altLang="en-US" sz="2400" b="1" dirty="0">
                <a:solidFill>
                  <a:srgbClr val="002060"/>
                </a:solidFill>
              </a:rPr>
              <a:t>knowledge </a:t>
            </a:r>
            <a:r>
              <a:rPr lang="en-GB" altLang="en-US" sz="2400" b="1" dirty="0" smtClean="0">
                <a:solidFill>
                  <a:srgbClr val="002060"/>
                </a:solidFill>
              </a:rPr>
              <a:t>provider - Recent </a:t>
            </a:r>
            <a:r>
              <a:rPr lang="en-GB" altLang="en-US" sz="2400" b="1" dirty="0">
                <a:solidFill>
                  <a:srgbClr val="002060"/>
                </a:solidFill>
              </a:rPr>
              <a:t>reports (</a:t>
            </a:r>
            <a:r>
              <a:rPr lang="en-GB" altLang="en-US" sz="2400" b="1" dirty="0" smtClean="0">
                <a:solidFill>
                  <a:srgbClr val="002060"/>
                </a:solidFill>
              </a:rPr>
              <a:t>2017 </a:t>
            </a:r>
            <a:r>
              <a:rPr lang="en-GB" altLang="en-US" sz="2400" b="1" dirty="0">
                <a:solidFill>
                  <a:srgbClr val="002060"/>
                </a:solidFill>
              </a:rPr>
              <a:t>update</a:t>
            </a:r>
            <a:r>
              <a:rPr lang="en-GB" altLang="en-US" sz="2400" b="1" dirty="0" smtClean="0">
                <a:solidFill>
                  <a:srgbClr val="002060"/>
                </a:solidFill>
              </a:rPr>
              <a:t>)</a:t>
            </a:r>
            <a:endParaRPr lang="en-GB" altLang="en-US" sz="2400" b="1" dirty="0">
              <a:solidFill>
                <a:srgbClr val="002060"/>
              </a:solidFill>
            </a:endParaRPr>
          </a:p>
        </p:txBody>
      </p:sp>
      <p:sp>
        <p:nvSpPr>
          <p:cNvPr id="7" name="Rectangle 6"/>
          <p:cNvSpPr/>
          <p:nvPr/>
        </p:nvSpPr>
        <p:spPr>
          <a:xfrm>
            <a:off x="1859644" y="956653"/>
            <a:ext cx="8845378" cy="1569660"/>
          </a:xfrm>
          <a:prstGeom prst="rect">
            <a:avLst/>
          </a:prstGeom>
        </p:spPr>
        <p:txBody>
          <a:bodyPr wrap="square">
            <a:spAutoFit/>
          </a:bodyPr>
          <a:lstStyle/>
          <a:p>
            <a:r>
              <a:rPr lang="en-GB" sz="1600" dirty="0">
                <a:solidFill>
                  <a:srgbClr val="002060"/>
                </a:solidFill>
              </a:rPr>
              <a:t>Assessments supporting the implementation and development of EU </a:t>
            </a:r>
            <a:r>
              <a:rPr lang="en-GB" sz="1600" dirty="0" smtClean="0">
                <a:solidFill>
                  <a:srgbClr val="002060"/>
                </a:solidFill>
              </a:rPr>
              <a:t>policies</a:t>
            </a:r>
          </a:p>
          <a:p>
            <a:endParaRPr lang="en-US" sz="1600" dirty="0">
              <a:solidFill>
                <a:srgbClr val="002060"/>
              </a:solidFill>
            </a:endParaRPr>
          </a:p>
          <a:p>
            <a:pPr marL="342900" indent="-342900">
              <a:buFont typeface="+mj-lt"/>
              <a:buAutoNum type="arabicPeriod"/>
            </a:pPr>
            <a:endParaRPr lang="en-GB" sz="1600" dirty="0">
              <a:solidFill>
                <a:srgbClr val="002060"/>
              </a:solidFill>
            </a:endParaRPr>
          </a:p>
          <a:p>
            <a:pPr marL="342900" indent="-342900">
              <a:buFont typeface="+mj-lt"/>
              <a:buAutoNum type="arabicPeriod"/>
            </a:pPr>
            <a:endParaRPr lang="en-GB" sz="1600" dirty="0">
              <a:solidFill>
                <a:srgbClr val="002060"/>
              </a:solidFill>
            </a:endParaRPr>
          </a:p>
          <a:p>
            <a:pPr marL="342900" indent="-342900">
              <a:buFont typeface="+mj-lt"/>
              <a:buAutoNum type="arabicPeriod"/>
            </a:pPr>
            <a:endParaRPr lang="en-GB" sz="1600" dirty="0">
              <a:solidFill>
                <a:srgbClr val="002060"/>
              </a:solidFill>
            </a:endParaRPr>
          </a:p>
          <a:p>
            <a:pPr marL="800100" lvl="1" indent="-342900">
              <a:buFont typeface="+mj-lt"/>
              <a:buAutoNum type="arabicPeriod"/>
            </a:pPr>
            <a:endParaRPr lang="en-GB" sz="1600" dirty="0">
              <a:solidFill>
                <a:srgbClr val="002060"/>
              </a:solidFill>
            </a:endParaRPr>
          </a:p>
        </p:txBody>
      </p:sp>
      <p:sp>
        <p:nvSpPr>
          <p:cNvPr id="13" name="Rectangle 12"/>
          <p:cNvSpPr/>
          <p:nvPr/>
        </p:nvSpPr>
        <p:spPr>
          <a:xfrm>
            <a:off x="2003331" y="4190709"/>
            <a:ext cx="8845378" cy="338554"/>
          </a:xfrm>
          <a:prstGeom prst="rect">
            <a:avLst/>
          </a:prstGeom>
        </p:spPr>
        <p:txBody>
          <a:bodyPr wrap="square">
            <a:spAutoFit/>
          </a:bodyPr>
          <a:lstStyle/>
          <a:p>
            <a:r>
              <a:rPr lang="en-GB" sz="1600" dirty="0" smtClean="0">
                <a:solidFill>
                  <a:srgbClr val="002060"/>
                </a:solidFill>
              </a:rPr>
              <a:t>ETC/ICM Technical </a:t>
            </a:r>
            <a:r>
              <a:rPr lang="en-GB" sz="1600" dirty="0">
                <a:solidFill>
                  <a:srgbClr val="002060"/>
                </a:solidFill>
              </a:rPr>
              <a:t>Reports (</a:t>
            </a:r>
            <a:r>
              <a:rPr lang="en-GB" sz="1600" dirty="0">
                <a:solidFill>
                  <a:srgbClr val="002060"/>
                </a:solidFill>
                <a:hlinkClick r:id="rId3"/>
              </a:rPr>
              <a:t>http://icm.eionet.europa.eu</a:t>
            </a:r>
            <a:r>
              <a:rPr lang="en-GB" sz="1600" dirty="0" smtClean="0">
                <a:solidFill>
                  <a:srgbClr val="002060"/>
                </a:solidFill>
                <a:hlinkClick r:id="rId3"/>
              </a:rPr>
              <a:t>/</a:t>
            </a:r>
            <a:r>
              <a:rPr lang="en-GB" sz="1600" dirty="0" smtClean="0">
                <a:solidFill>
                  <a:srgbClr val="002060"/>
                </a:solidFill>
              </a:rPr>
              <a:t>)</a:t>
            </a:r>
            <a:endParaRPr lang="en-GB" sz="1600" dirty="0">
              <a:solidFill>
                <a:srgbClr val="002060"/>
              </a:solidFill>
            </a:endParaRPr>
          </a:p>
        </p:txBody>
      </p:sp>
      <p:pic>
        <p:nvPicPr>
          <p:cNvPr id="3" name="Picture 2"/>
          <p:cNvPicPr>
            <a:picLocks noChangeAspect="1"/>
          </p:cNvPicPr>
          <p:nvPr/>
        </p:nvPicPr>
        <p:blipFill>
          <a:blip r:embed="rId4"/>
          <a:stretch>
            <a:fillRect/>
          </a:stretch>
        </p:blipFill>
        <p:spPr>
          <a:xfrm>
            <a:off x="2003331" y="1245454"/>
            <a:ext cx="2025851" cy="2881845"/>
          </a:xfrm>
          <a:prstGeom prst="rect">
            <a:avLst/>
          </a:prstGeom>
          <a:ln w="9525">
            <a:solidFill>
              <a:schemeClr val="tx1"/>
            </a:solidFill>
          </a:ln>
        </p:spPr>
      </p:pic>
      <p:pic>
        <p:nvPicPr>
          <p:cNvPr id="4" name="Picture 3"/>
          <p:cNvPicPr>
            <a:picLocks noChangeAspect="1"/>
          </p:cNvPicPr>
          <p:nvPr/>
        </p:nvPicPr>
        <p:blipFill>
          <a:blip r:embed="rId5"/>
          <a:stretch>
            <a:fillRect/>
          </a:stretch>
        </p:blipFill>
        <p:spPr>
          <a:xfrm>
            <a:off x="6675047" y="1245454"/>
            <a:ext cx="2053474" cy="2881845"/>
          </a:xfrm>
          <a:prstGeom prst="rect">
            <a:avLst/>
          </a:prstGeom>
          <a:ln w="9525">
            <a:solidFill>
              <a:schemeClr val="tx1"/>
            </a:solidFill>
          </a:ln>
        </p:spPr>
      </p:pic>
      <p:pic>
        <p:nvPicPr>
          <p:cNvPr id="5" name="Picture 4"/>
          <p:cNvPicPr>
            <a:picLocks noChangeAspect="1"/>
          </p:cNvPicPr>
          <p:nvPr/>
        </p:nvPicPr>
        <p:blipFill>
          <a:blip r:embed="rId6"/>
          <a:stretch>
            <a:fillRect/>
          </a:stretch>
        </p:blipFill>
        <p:spPr>
          <a:xfrm>
            <a:off x="8873030" y="2071686"/>
            <a:ext cx="1401344" cy="1984690"/>
          </a:xfrm>
          <a:prstGeom prst="rect">
            <a:avLst/>
          </a:prstGeom>
          <a:ln w="9525">
            <a:solidFill>
              <a:schemeClr val="tx1"/>
            </a:solidFill>
          </a:ln>
        </p:spPr>
      </p:pic>
      <p:pic>
        <p:nvPicPr>
          <p:cNvPr id="6" name="Picture 5"/>
          <p:cNvPicPr>
            <a:picLocks noChangeAspect="1"/>
          </p:cNvPicPr>
          <p:nvPr/>
        </p:nvPicPr>
        <p:blipFill>
          <a:blip r:embed="rId7"/>
          <a:stretch>
            <a:fillRect/>
          </a:stretch>
        </p:blipFill>
        <p:spPr>
          <a:xfrm>
            <a:off x="10389761" y="2057811"/>
            <a:ext cx="1426033" cy="2012440"/>
          </a:xfrm>
          <a:prstGeom prst="rect">
            <a:avLst/>
          </a:prstGeom>
          <a:ln w="9525">
            <a:solidFill>
              <a:schemeClr val="tx1"/>
            </a:solidFill>
          </a:ln>
        </p:spPr>
      </p:pic>
      <p:pic>
        <p:nvPicPr>
          <p:cNvPr id="21" name="Picture 20"/>
          <p:cNvPicPr>
            <a:picLocks noChangeAspect="1"/>
          </p:cNvPicPr>
          <p:nvPr/>
        </p:nvPicPr>
        <p:blipFill>
          <a:blip r:embed="rId8"/>
          <a:stretch>
            <a:fillRect/>
          </a:stretch>
        </p:blipFill>
        <p:spPr>
          <a:xfrm>
            <a:off x="4385220" y="1245454"/>
            <a:ext cx="2040800" cy="2904462"/>
          </a:xfrm>
          <a:prstGeom prst="rect">
            <a:avLst/>
          </a:prstGeom>
          <a:ln w="9525">
            <a:solidFill>
              <a:schemeClr val="tx1"/>
            </a:solidFill>
          </a:ln>
        </p:spPr>
      </p:pic>
      <p:pic>
        <p:nvPicPr>
          <p:cNvPr id="17" name="Picture 16"/>
          <p:cNvPicPr>
            <a:picLocks noChangeAspect="1"/>
          </p:cNvPicPr>
          <p:nvPr/>
        </p:nvPicPr>
        <p:blipFill>
          <a:blip r:embed="rId9"/>
          <a:stretch>
            <a:fillRect/>
          </a:stretch>
        </p:blipFill>
        <p:spPr>
          <a:xfrm>
            <a:off x="6991775" y="4397923"/>
            <a:ext cx="1736746" cy="2437917"/>
          </a:xfrm>
          <a:prstGeom prst="rect">
            <a:avLst/>
          </a:prstGeom>
          <a:ln w="9525">
            <a:solidFill>
              <a:schemeClr val="tx1"/>
            </a:solidFill>
          </a:ln>
        </p:spPr>
      </p:pic>
      <p:pic>
        <p:nvPicPr>
          <p:cNvPr id="18" name="Picture 17"/>
          <p:cNvPicPr>
            <a:picLocks noChangeAspect="1"/>
          </p:cNvPicPr>
          <p:nvPr/>
        </p:nvPicPr>
        <p:blipFill>
          <a:blip r:embed="rId10"/>
          <a:stretch>
            <a:fillRect/>
          </a:stretch>
        </p:blipFill>
        <p:spPr>
          <a:xfrm>
            <a:off x="2072218" y="4548088"/>
            <a:ext cx="1501448" cy="2156411"/>
          </a:xfrm>
          <a:prstGeom prst="rect">
            <a:avLst/>
          </a:prstGeom>
          <a:ln w="9525">
            <a:solidFill>
              <a:schemeClr val="tx1"/>
            </a:solidFill>
          </a:ln>
        </p:spPr>
      </p:pic>
      <p:pic>
        <p:nvPicPr>
          <p:cNvPr id="19" name="Picture 18"/>
          <p:cNvPicPr>
            <a:picLocks noChangeAspect="1"/>
          </p:cNvPicPr>
          <p:nvPr/>
        </p:nvPicPr>
        <p:blipFill>
          <a:blip r:embed="rId11"/>
          <a:stretch>
            <a:fillRect/>
          </a:stretch>
        </p:blipFill>
        <p:spPr>
          <a:xfrm>
            <a:off x="8930784" y="4392973"/>
            <a:ext cx="1715662" cy="2442867"/>
          </a:xfrm>
          <a:prstGeom prst="rect">
            <a:avLst/>
          </a:prstGeom>
          <a:ln w="9525">
            <a:solidFill>
              <a:schemeClr val="tx1"/>
            </a:solidFill>
          </a:ln>
        </p:spPr>
      </p:pic>
      <p:pic>
        <p:nvPicPr>
          <p:cNvPr id="20" name="Picture 19"/>
          <p:cNvPicPr>
            <a:picLocks noChangeAspect="1"/>
          </p:cNvPicPr>
          <p:nvPr/>
        </p:nvPicPr>
        <p:blipFill>
          <a:blip r:embed="rId12"/>
          <a:stretch>
            <a:fillRect/>
          </a:stretch>
        </p:blipFill>
        <p:spPr>
          <a:xfrm>
            <a:off x="4118512" y="4548088"/>
            <a:ext cx="1524407" cy="2160386"/>
          </a:xfrm>
          <a:prstGeom prst="rect">
            <a:avLst/>
          </a:prstGeom>
          <a:ln w="9525">
            <a:solidFill>
              <a:schemeClr val="tx1"/>
            </a:solidFill>
          </a:ln>
        </p:spPr>
      </p:pic>
      <p:pic>
        <p:nvPicPr>
          <p:cNvPr id="16" name="Picture 15"/>
          <p:cNvPicPr>
            <a:picLocks noChangeAspect="1"/>
          </p:cNvPicPr>
          <p:nvPr/>
        </p:nvPicPr>
        <p:blipFill rotWithShape="1">
          <a:blip r:embed="rId13"/>
          <a:srcRect l="35066" r="17311"/>
          <a:stretch/>
        </p:blipFill>
        <p:spPr>
          <a:xfrm>
            <a:off x="0" y="0"/>
            <a:ext cx="1837112" cy="6858000"/>
          </a:xfrm>
          <a:prstGeom prst="rect">
            <a:avLst/>
          </a:prstGeom>
        </p:spPr>
      </p:pic>
    </p:spTree>
    <p:extLst>
      <p:ext uri="{BB962C8B-B14F-4D97-AF65-F5344CB8AC3E}">
        <p14:creationId xmlns:p14="http://schemas.microsoft.com/office/powerpoint/2010/main" val="42525160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864898"/>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2072218" y="259478"/>
            <a:ext cx="9556853" cy="51969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400" b="1" dirty="0">
                <a:solidFill>
                  <a:srgbClr val="002060"/>
                </a:solidFill>
              </a:rPr>
              <a:t>The </a:t>
            </a:r>
            <a:r>
              <a:rPr lang="en-GB" altLang="en-US" sz="2400" b="1" dirty="0" smtClean="0">
                <a:solidFill>
                  <a:srgbClr val="002060"/>
                </a:solidFill>
              </a:rPr>
              <a:t>EEA, a </a:t>
            </a:r>
            <a:r>
              <a:rPr lang="en-GB" altLang="en-US" sz="2400" b="1" dirty="0">
                <a:solidFill>
                  <a:srgbClr val="002060"/>
                </a:solidFill>
              </a:rPr>
              <a:t>knowledge </a:t>
            </a:r>
            <a:r>
              <a:rPr lang="en-GB" altLang="en-US" sz="2400" b="1" dirty="0" smtClean="0">
                <a:solidFill>
                  <a:srgbClr val="002060"/>
                </a:solidFill>
              </a:rPr>
              <a:t>provider - Recent reports (2016 update)</a:t>
            </a:r>
            <a:endParaRPr lang="en-GB" altLang="en-US" sz="2400" b="1" dirty="0">
              <a:solidFill>
                <a:srgbClr val="002060"/>
              </a:solidFill>
            </a:endParaRPr>
          </a:p>
        </p:txBody>
      </p:sp>
      <p:sp>
        <p:nvSpPr>
          <p:cNvPr id="7" name="Rectangle 6"/>
          <p:cNvSpPr/>
          <p:nvPr/>
        </p:nvSpPr>
        <p:spPr>
          <a:xfrm>
            <a:off x="2072218" y="932111"/>
            <a:ext cx="8845378" cy="1323439"/>
          </a:xfrm>
          <a:prstGeom prst="rect">
            <a:avLst/>
          </a:prstGeom>
        </p:spPr>
        <p:txBody>
          <a:bodyPr wrap="square">
            <a:spAutoFit/>
          </a:bodyPr>
          <a:lstStyle/>
          <a:p>
            <a:r>
              <a:rPr lang="en-GB" sz="1600" dirty="0">
                <a:solidFill>
                  <a:srgbClr val="002060"/>
                </a:solidFill>
              </a:rPr>
              <a:t>Assessments supporting the implementation and development of EU policies</a:t>
            </a:r>
          </a:p>
          <a:p>
            <a:pPr marL="342900" indent="-342900">
              <a:buFont typeface="+mj-lt"/>
              <a:buAutoNum type="arabicPeriod"/>
            </a:pPr>
            <a:endParaRPr lang="en-GB" sz="1600" dirty="0">
              <a:solidFill>
                <a:srgbClr val="002060"/>
              </a:solidFill>
            </a:endParaRPr>
          </a:p>
          <a:p>
            <a:pPr marL="342900" indent="-342900">
              <a:buFont typeface="+mj-lt"/>
              <a:buAutoNum type="arabicPeriod"/>
            </a:pPr>
            <a:endParaRPr lang="en-GB" sz="1600" dirty="0">
              <a:solidFill>
                <a:srgbClr val="002060"/>
              </a:solidFill>
            </a:endParaRPr>
          </a:p>
          <a:p>
            <a:pPr marL="342900" indent="-342900">
              <a:buFont typeface="+mj-lt"/>
              <a:buAutoNum type="arabicPeriod"/>
            </a:pPr>
            <a:endParaRPr lang="en-GB" sz="1600" dirty="0">
              <a:solidFill>
                <a:srgbClr val="002060"/>
              </a:solidFill>
            </a:endParaRPr>
          </a:p>
          <a:p>
            <a:pPr marL="800100" lvl="1" indent="-342900">
              <a:buFont typeface="+mj-lt"/>
              <a:buAutoNum type="arabicPeriod"/>
            </a:pPr>
            <a:endParaRPr lang="en-GB" sz="1600" dirty="0">
              <a:solidFill>
                <a:srgbClr val="002060"/>
              </a:solidFill>
            </a:endParaRPr>
          </a:p>
        </p:txBody>
      </p:sp>
      <p:pic>
        <p:nvPicPr>
          <p:cNvPr id="8" name="Picture 7"/>
          <p:cNvPicPr>
            <a:picLocks noChangeAspect="1"/>
          </p:cNvPicPr>
          <p:nvPr/>
        </p:nvPicPr>
        <p:blipFill>
          <a:blip r:embed="rId3"/>
          <a:stretch>
            <a:fillRect/>
          </a:stretch>
        </p:blipFill>
        <p:spPr>
          <a:xfrm>
            <a:off x="2291214" y="1316779"/>
            <a:ext cx="1928101" cy="2737786"/>
          </a:xfrm>
          <a:prstGeom prst="rect">
            <a:avLst/>
          </a:prstGeom>
          <a:ln w="9525">
            <a:solidFill>
              <a:schemeClr val="tx1"/>
            </a:solidFill>
          </a:ln>
        </p:spPr>
      </p:pic>
      <p:pic>
        <p:nvPicPr>
          <p:cNvPr id="10" name="Picture 9"/>
          <p:cNvPicPr>
            <a:picLocks noChangeAspect="1"/>
          </p:cNvPicPr>
          <p:nvPr/>
        </p:nvPicPr>
        <p:blipFill>
          <a:blip r:embed="rId4"/>
          <a:stretch>
            <a:fillRect/>
          </a:stretch>
        </p:blipFill>
        <p:spPr>
          <a:xfrm>
            <a:off x="2291213" y="4459199"/>
            <a:ext cx="1636232" cy="2319846"/>
          </a:xfrm>
          <a:prstGeom prst="rect">
            <a:avLst/>
          </a:prstGeom>
          <a:ln w="9525">
            <a:solidFill>
              <a:schemeClr val="tx1"/>
            </a:solidFill>
          </a:ln>
        </p:spPr>
      </p:pic>
      <p:pic>
        <p:nvPicPr>
          <p:cNvPr id="12" name="Picture 11"/>
          <p:cNvPicPr>
            <a:picLocks noChangeAspect="1"/>
          </p:cNvPicPr>
          <p:nvPr/>
        </p:nvPicPr>
        <p:blipFill>
          <a:blip r:embed="rId5"/>
          <a:stretch>
            <a:fillRect/>
          </a:stretch>
        </p:blipFill>
        <p:spPr>
          <a:xfrm>
            <a:off x="4113453" y="4459199"/>
            <a:ext cx="1627097" cy="2319846"/>
          </a:xfrm>
          <a:prstGeom prst="rect">
            <a:avLst/>
          </a:prstGeom>
          <a:ln w="9525">
            <a:solidFill>
              <a:schemeClr val="tx1"/>
            </a:solidFill>
          </a:ln>
        </p:spPr>
      </p:pic>
      <p:sp>
        <p:nvSpPr>
          <p:cNvPr id="13" name="Rectangle 12"/>
          <p:cNvSpPr/>
          <p:nvPr/>
        </p:nvSpPr>
        <p:spPr>
          <a:xfrm>
            <a:off x="2072218" y="4099022"/>
            <a:ext cx="8845378" cy="338554"/>
          </a:xfrm>
          <a:prstGeom prst="rect">
            <a:avLst/>
          </a:prstGeom>
        </p:spPr>
        <p:txBody>
          <a:bodyPr wrap="square">
            <a:spAutoFit/>
          </a:bodyPr>
          <a:lstStyle/>
          <a:p>
            <a:r>
              <a:rPr lang="en-GB" sz="1600" dirty="0">
                <a:solidFill>
                  <a:srgbClr val="002060"/>
                </a:solidFill>
              </a:rPr>
              <a:t>Contributions</a:t>
            </a:r>
          </a:p>
        </p:txBody>
      </p:sp>
      <p:pic>
        <p:nvPicPr>
          <p:cNvPr id="14" name="Picture 13"/>
          <p:cNvPicPr>
            <a:picLocks noChangeAspect="1"/>
          </p:cNvPicPr>
          <p:nvPr/>
        </p:nvPicPr>
        <p:blipFill>
          <a:blip r:embed="rId6"/>
          <a:stretch>
            <a:fillRect/>
          </a:stretch>
        </p:blipFill>
        <p:spPr>
          <a:xfrm>
            <a:off x="9474122" y="1322302"/>
            <a:ext cx="1949329" cy="2773818"/>
          </a:xfrm>
          <a:prstGeom prst="rect">
            <a:avLst/>
          </a:prstGeom>
          <a:ln w="9525">
            <a:solidFill>
              <a:schemeClr val="tx1"/>
            </a:solidFill>
          </a:ln>
        </p:spPr>
      </p:pic>
      <p:pic>
        <p:nvPicPr>
          <p:cNvPr id="16" name="Picture 15"/>
          <p:cNvPicPr>
            <a:picLocks noChangeAspect="1"/>
          </p:cNvPicPr>
          <p:nvPr/>
        </p:nvPicPr>
        <p:blipFill>
          <a:blip r:embed="rId7"/>
          <a:stretch>
            <a:fillRect/>
          </a:stretch>
        </p:blipFill>
        <p:spPr>
          <a:xfrm>
            <a:off x="5924853" y="4466347"/>
            <a:ext cx="1672627" cy="2391653"/>
          </a:xfrm>
          <a:prstGeom prst="rect">
            <a:avLst/>
          </a:prstGeom>
          <a:ln w="9525">
            <a:solidFill>
              <a:schemeClr val="tx1"/>
            </a:solidFill>
          </a:ln>
        </p:spPr>
      </p:pic>
      <p:pic>
        <p:nvPicPr>
          <p:cNvPr id="17" name="Picture 16"/>
          <p:cNvPicPr>
            <a:picLocks noChangeAspect="1"/>
          </p:cNvPicPr>
          <p:nvPr/>
        </p:nvPicPr>
        <p:blipFill>
          <a:blip r:embed="rId8"/>
          <a:stretch>
            <a:fillRect/>
          </a:stretch>
        </p:blipFill>
        <p:spPr>
          <a:xfrm>
            <a:off x="7327026" y="1311854"/>
            <a:ext cx="1967239" cy="2787168"/>
          </a:xfrm>
          <a:prstGeom prst="rect">
            <a:avLst/>
          </a:prstGeom>
          <a:ln w="6350">
            <a:solidFill>
              <a:schemeClr val="tx1"/>
            </a:solidFill>
          </a:ln>
        </p:spPr>
      </p:pic>
      <p:pic>
        <p:nvPicPr>
          <p:cNvPr id="18" name="Picture 17"/>
          <p:cNvPicPr>
            <a:picLocks noChangeAspect="1"/>
          </p:cNvPicPr>
          <p:nvPr/>
        </p:nvPicPr>
        <p:blipFill>
          <a:blip r:embed="rId9"/>
          <a:stretch>
            <a:fillRect/>
          </a:stretch>
        </p:blipFill>
        <p:spPr>
          <a:xfrm>
            <a:off x="4276971" y="2093447"/>
            <a:ext cx="1380510" cy="1961118"/>
          </a:xfrm>
          <a:prstGeom prst="rect">
            <a:avLst/>
          </a:prstGeom>
          <a:ln w="9525">
            <a:solidFill>
              <a:schemeClr val="tx1"/>
            </a:solidFill>
          </a:ln>
        </p:spPr>
      </p:pic>
      <p:pic>
        <p:nvPicPr>
          <p:cNvPr id="19" name="Picture 18"/>
          <p:cNvPicPr>
            <a:picLocks noChangeAspect="1"/>
          </p:cNvPicPr>
          <p:nvPr/>
        </p:nvPicPr>
        <p:blipFill>
          <a:blip r:embed="rId10"/>
          <a:stretch>
            <a:fillRect/>
          </a:stretch>
        </p:blipFill>
        <p:spPr>
          <a:xfrm>
            <a:off x="5770070" y="2092709"/>
            <a:ext cx="1377098" cy="1959235"/>
          </a:xfrm>
          <a:prstGeom prst="rect">
            <a:avLst/>
          </a:prstGeom>
          <a:ln w="9525">
            <a:solidFill>
              <a:schemeClr val="tx1"/>
            </a:solidFill>
          </a:ln>
        </p:spPr>
      </p:pic>
      <p:pic>
        <p:nvPicPr>
          <p:cNvPr id="20" name="Picture 19"/>
          <p:cNvPicPr>
            <a:picLocks noChangeAspect="1"/>
          </p:cNvPicPr>
          <p:nvPr/>
        </p:nvPicPr>
        <p:blipFill>
          <a:blip r:embed="rId11"/>
          <a:stretch>
            <a:fillRect/>
          </a:stretch>
        </p:blipFill>
        <p:spPr>
          <a:xfrm>
            <a:off x="7843924" y="4250491"/>
            <a:ext cx="3655811" cy="2607509"/>
          </a:xfrm>
          <a:prstGeom prst="rect">
            <a:avLst/>
          </a:prstGeom>
          <a:ln w="9525">
            <a:solidFill>
              <a:schemeClr val="tx1"/>
            </a:solidFill>
          </a:ln>
        </p:spPr>
      </p:pic>
      <p:pic>
        <p:nvPicPr>
          <p:cNvPr id="21" name="Picture 20"/>
          <p:cNvPicPr>
            <a:picLocks noChangeAspect="1"/>
          </p:cNvPicPr>
          <p:nvPr/>
        </p:nvPicPr>
        <p:blipFill rotWithShape="1">
          <a:blip r:embed="rId12"/>
          <a:srcRect l="35066" r="17311"/>
          <a:stretch/>
        </p:blipFill>
        <p:spPr>
          <a:xfrm>
            <a:off x="0" y="0"/>
            <a:ext cx="1837112" cy="6858000"/>
          </a:xfrm>
          <a:prstGeom prst="rect">
            <a:avLst/>
          </a:prstGeom>
        </p:spPr>
      </p:pic>
    </p:spTree>
    <p:extLst>
      <p:ext uri="{BB962C8B-B14F-4D97-AF65-F5344CB8AC3E}">
        <p14:creationId xmlns:p14="http://schemas.microsoft.com/office/powerpoint/2010/main" val="3732413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864898"/>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2072218" y="259478"/>
            <a:ext cx="9556853" cy="51969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400" b="1" dirty="0" smtClean="0">
                <a:solidFill>
                  <a:srgbClr val="002060"/>
                </a:solidFill>
              </a:rPr>
              <a:t>Data flows/reporting, Information sharing and indicators, Networking</a:t>
            </a:r>
            <a:endParaRPr lang="de-DE" altLang="en-US" sz="1600" b="1" dirty="0">
              <a:solidFill>
                <a:srgbClr val="002060"/>
              </a:solidFill>
            </a:endParaRPr>
          </a:p>
        </p:txBody>
      </p:sp>
      <p:sp>
        <p:nvSpPr>
          <p:cNvPr id="6" name="Rectangle 5"/>
          <p:cNvSpPr/>
          <p:nvPr/>
        </p:nvSpPr>
        <p:spPr>
          <a:xfrm>
            <a:off x="1908601" y="915971"/>
            <a:ext cx="9720469" cy="6247864"/>
          </a:xfrm>
          <a:prstGeom prst="rect">
            <a:avLst/>
          </a:prstGeom>
        </p:spPr>
        <p:txBody>
          <a:bodyPr wrap="square">
            <a:spAutoFit/>
          </a:bodyPr>
          <a:lstStyle/>
          <a:p>
            <a:pPr lvl="1"/>
            <a:endParaRPr lang="en-GB" sz="1600" dirty="0">
              <a:solidFill>
                <a:srgbClr val="002060"/>
              </a:solidFill>
            </a:endParaRPr>
          </a:p>
          <a:p>
            <a:r>
              <a:rPr lang="en-GB" sz="1600" dirty="0">
                <a:solidFill>
                  <a:srgbClr val="002060"/>
                </a:solidFill>
              </a:rPr>
              <a:t>Data flows/reporting, data management</a:t>
            </a:r>
          </a:p>
          <a:p>
            <a:pPr marL="800100" lvl="1" indent="-342900">
              <a:buFont typeface="Arial" panose="020B0604020202020204" pitchFamily="34" charset="0"/>
              <a:buChar char="•"/>
            </a:pPr>
            <a:r>
              <a:rPr lang="en-GB" sz="1600" dirty="0">
                <a:solidFill>
                  <a:srgbClr val="002060"/>
                </a:solidFill>
              </a:rPr>
              <a:t>Support </a:t>
            </a:r>
            <a:r>
              <a:rPr lang="en-GB" sz="1600" dirty="0" smtClean="0">
                <a:solidFill>
                  <a:srgbClr val="002060"/>
                </a:solidFill>
              </a:rPr>
              <a:t>the common </a:t>
            </a:r>
            <a:r>
              <a:rPr lang="en-GB" sz="1600" dirty="0">
                <a:solidFill>
                  <a:srgbClr val="002060"/>
                </a:solidFill>
              </a:rPr>
              <a:t>implementation strategy </a:t>
            </a:r>
            <a:r>
              <a:rPr lang="en-GB" sz="1600" dirty="0" smtClean="0">
                <a:solidFill>
                  <a:srgbClr val="002060"/>
                </a:solidFill>
              </a:rPr>
              <a:t>and the water </a:t>
            </a:r>
            <a:r>
              <a:rPr lang="en-GB" sz="1600" dirty="0">
                <a:solidFill>
                  <a:srgbClr val="002060"/>
                </a:solidFill>
              </a:rPr>
              <a:t>data reporting under EU Directives: Water Framework D</a:t>
            </a:r>
            <a:r>
              <a:rPr lang="en-GB" sz="1600" dirty="0" smtClean="0">
                <a:solidFill>
                  <a:srgbClr val="002060"/>
                </a:solidFill>
              </a:rPr>
              <a:t>./FD., </a:t>
            </a:r>
            <a:r>
              <a:rPr lang="en-GB" sz="1600" dirty="0">
                <a:solidFill>
                  <a:srgbClr val="002060"/>
                </a:solidFill>
              </a:rPr>
              <a:t>Urban Waste Water Treatment D. and Bathing Water D.</a:t>
            </a:r>
          </a:p>
          <a:p>
            <a:pPr marL="800100" lvl="1" indent="-342900">
              <a:buFont typeface="Arial" panose="020B0604020202020204" pitchFamily="34" charset="0"/>
              <a:buChar char="•"/>
            </a:pPr>
            <a:r>
              <a:rPr lang="en-GB" sz="1600" dirty="0">
                <a:solidFill>
                  <a:srgbClr val="002060"/>
                </a:solidFill>
              </a:rPr>
              <a:t>Support to the </a:t>
            </a:r>
            <a:r>
              <a:rPr lang="en-GB" sz="1600" dirty="0" smtClean="0">
                <a:solidFill>
                  <a:srgbClr val="002060"/>
                </a:solidFill>
              </a:rPr>
              <a:t>WFD </a:t>
            </a:r>
            <a:r>
              <a:rPr lang="en-GB" sz="1600" dirty="0">
                <a:solidFill>
                  <a:srgbClr val="002060"/>
                </a:solidFill>
              </a:rPr>
              <a:t>and FD.</a:t>
            </a:r>
          </a:p>
          <a:p>
            <a:pPr marL="800100" lvl="1" indent="-342900">
              <a:buFont typeface="Arial" panose="020B0604020202020204" pitchFamily="34" charset="0"/>
              <a:buChar char="•"/>
            </a:pPr>
            <a:r>
              <a:rPr lang="en-GB" sz="1600" dirty="0" smtClean="0">
                <a:solidFill>
                  <a:srgbClr val="002060"/>
                </a:solidFill>
              </a:rPr>
              <a:t>Plan WISE-</a:t>
            </a:r>
            <a:r>
              <a:rPr lang="en-GB" sz="1600" dirty="0" err="1" smtClean="0">
                <a:solidFill>
                  <a:srgbClr val="002060"/>
                </a:solidFill>
              </a:rPr>
              <a:t>SoE</a:t>
            </a:r>
            <a:r>
              <a:rPr lang="en-GB" sz="1600" dirty="0" smtClean="0">
                <a:solidFill>
                  <a:srgbClr val="002060"/>
                </a:solidFill>
              </a:rPr>
              <a:t> </a:t>
            </a:r>
            <a:r>
              <a:rPr lang="en-GB" sz="1600" dirty="0">
                <a:solidFill>
                  <a:srgbClr val="002060"/>
                </a:solidFill>
              </a:rPr>
              <a:t>1, 3, 4, 5 data </a:t>
            </a:r>
            <a:r>
              <a:rPr lang="en-GB" sz="1600" dirty="0" smtClean="0">
                <a:solidFill>
                  <a:srgbClr val="002060"/>
                </a:solidFill>
              </a:rPr>
              <a:t>calls (voluntary reporting)</a:t>
            </a:r>
            <a:endParaRPr lang="en-GB" sz="1600" dirty="0">
              <a:solidFill>
                <a:srgbClr val="002060"/>
              </a:solidFill>
            </a:endParaRPr>
          </a:p>
          <a:p>
            <a:pPr lvl="1"/>
            <a:endParaRPr lang="en-GB" sz="1600" dirty="0">
              <a:solidFill>
                <a:srgbClr val="002060"/>
              </a:solidFill>
            </a:endParaRPr>
          </a:p>
          <a:p>
            <a:r>
              <a:rPr lang="en-GB" sz="1600" dirty="0">
                <a:solidFill>
                  <a:srgbClr val="002060"/>
                </a:solidFill>
              </a:rPr>
              <a:t>Information sharing and indicators</a:t>
            </a:r>
          </a:p>
          <a:p>
            <a:pPr marL="800100" lvl="1" indent="-342900">
              <a:buFont typeface="Arial" panose="020B0604020202020204" pitchFamily="34" charset="0"/>
              <a:buChar char="•"/>
            </a:pPr>
            <a:r>
              <a:rPr lang="en-GB" sz="1600" dirty="0" smtClean="0">
                <a:solidFill>
                  <a:srgbClr val="002060"/>
                </a:solidFill>
              </a:rPr>
              <a:t>Updated indicators </a:t>
            </a:r>
            <a:r>
              <a:rPr lang="en-GB" sz="1600" dirty="0">
                <a:solidFill>
                  <a:srgbClr val="002060"/>
                </a:solidFill>
              </a:rPr>
              <a:t>on </a:t>
            </a:r>
            <a:r>
              <a:rPr lang="en-GB" sz="1600" dirty="0" smtClean="0">
                <a:solidFill>
                  <a:srgbClr val="002060"/>
                </a:solidFill>
              </a:rPr>
              <a:t>water:</a:t>
            </a:r>
          </a:p>
          <a:p>
            <a:pPr marL="1257300" lvl="2" indent="-342900">
              <a:buFont typeface="Arial" panose="020B0604020202020204" pitchFamily="34" charset="0"/>
              <a:buChar char="•"/>
            </a:pPr>
            <a:r>
              <a:rPr lang="en-GB" sz="1600" dirty="0" smtClean="0">
                <a:solidFill>
                  <a:srgbClr val="002060"/>
                </a:solidFill>
              </a:rPr>
              <a:t>Use of freshwater resources (Water </a:t>
            </a:r>
            <a:r>
              <a:rPr lang="en-GB" sz="1600" dirty="0">
                <a:solidFill>
                  <a:srgbClr val="002060"/>
                </a:solidFill>
              </a:rPr>
              <a:t>Exploitation Index; WEI</a:t>
            </a:r>
            <a:r>
              <a:rPr lang="en-GB" sz="1600" dirty="0" smtClean="0">
                <a:solidFill>
                  <a:srgbClr val="002060"/>
                </a:solidFill>
              </a:rPr>
              <a:t>+, CSI018): </a:t>
            </a:r>
            <a:r>
              <a:rPr lang="en-GB" sz="1600" dirty="0">
                <a:solidFill>
                  <a:srgbClr val="002060"/>
                </a:solidFill>
                <a:hlinkClick r:id="rId3"/>
              </a:rPr>
              <a:t>https://</a:t>
            </a:r>
            <a:r>
              <a:rPr lang="en-GB" sz="1600" dirty="0" smtClean="0">
                <a:solidFill>
                  <a:srgbClr val="002060"/>
                </a:solidFill>
                <a:hlinkClick r:id="rId3"/>
              </a:rPr>
              <a:t>www.eea.europa.eu/data-and-maps/indicators/use-of-freshwater-resources-2/assessment-2</a:t>
            </a:r>
            <a:r>
              <a:rPr lang="en-GB" sz="1600" dirty="0" smtClean="0">
                <a:solidFill>
                  <a:srgbClr val="002060"/>
                </a:solidFill>
              </a:rPr>
              <a:t> (Updated version up for </a:t>
            </a:r>
            <a:r>
              <a:rPr lang="en-GB" sz="1600" dirty="0" err="1" smtClean="0">
                <a:solidFill>
                  <a:srgbClr val="002060"/>
                </a:solidFill>
              </a:rPr>
              <a:t>Eionet</a:t>
            </a:r>
            <a:r>
              <a:rPr lang="en-GB" sz="1600" dirty="0" smtClean="0">
                <a:solidFill>
                  <a:srgbClr val="002060"/>
                </a:solidFill>
              </a:rPr>
              <a:t> consultation)</a:t>
            </a:r>
          </a:p>
          <a:p>
            <a:pPr marL="1257300" lvl="2" indent="-342900">
              <a:buFont typeface="Arial" panose="020B0604020202020204" pitchFamily="34" charset="0"/>
              <a:buChar char="•"/>
            </a:pPr>
            <a:r>
              <a:rPr lang="en-GB" sz="1600" dirty="0">
                <a:solidFill>
                  <a:srgbClr val="002060"/>
                </a:solidFill>
              </a:rPr>
              <a:t>Water intensity of crop </a:t>
            </a:r>
            <a:r>
              <a:rPr lang="en-GB" sz="1600" dirty="0" smtClean="0">
                <a:solidFill>
                  <a:srgbClr val="002060"/>
                </a:solidFill>
              </a:rPr>
              <a:t>production (WAT006): </a:t>
            </a:r>
            <a:r>
              <a:rPr lang="en-GB" sz="1600" dirty="0">
                <a:solidFill>
                  <a:srgbClr val="002060"/>
                </a:solidFill>
                <a:hlinkClick r:id="rId4"/>
              </a:rPr>
              <a:t>https://</a:t>
            </a:r>
            <a:r>
              <a:rPr lang="en-GB" sz="1600" dirty="0" smtClean="0">
                <a:solidFill>
                  <a:srgbClr val="002060"/>
                </a:solidFill>
                <a:hlinkClick r:id="rId4"/>
              </a:rPr>
              <a:t>www.eea.europa.eu/data-and-maps/indicators/economic-water-productivity-of-irrigated-1/assessment</a:t>
            </a:r>
            <a:r>
              <a:rPr lang="en-GB" sz="1600" dirty="0" smtClean="0">
                <a:solidFill>
                  <a:srgbClr val="002060"/>
                </a:solidFill>
              </a:rPr>
              <a:t> </a:t>
            </a:r>
          </a:p>
          <a:p>
            <a:pPr marL="1257300" lvl="2" indent="-342900">
              <a:buFont typeface="Arial" panose="020B0604020202020204" pitchFamily="34" charset="0"/>
              <a:buChar char="•"/>
            </a:pPr>
            <a:r>
              <a:rPr lang="en-GB" sz="1600" dirty="0" smtClean="0">
                <a:solidFill>
                  <a:srgbClr val="002060"/>
                </a:solidFill>
              </a:rPr>
              <a:t>Urban </a:t>
            </a:r>
            <a:r>
              <a:rPr lang="en-GB" sz="1600" dirty="0">
                <a:solidFill>
                  <a:srgbClr val="002060"/>
                </a:solidFill>
              </a:rPr>
              <a:t>waste water </a:t>
            </a:r>
            <a:r>
              <a:rPr lang="en-GB" sz="1600" dirty="0" smtClean="0">
                <a:solidFill>
                  <a:srgbClr val="002060"/>
                </a:solidFill>
              </a:rPr>
              <a:t>treatment (CSI024</a:t>
            </a:r>
            <a:r>
              <a:rPr lang="en-GB" sz="1600" dirty="0">
                <a:solidFill>
                  <a:srgbClr val="002060"/>
                </a:solidFill>
              </a:rPr>
              <a:t>): </a:t>
            </a:r>
            <a:r>
              <a:rPr lang="en-GB" sz="1600" dirty="0">
                <a:solidFill>
                  <a:srgbClr val="002060"/>
                </a:solidFill>
                <a:hlinkClick r:id="rId5"/>
              </a:rPr>
              <a:t>https://</a:t>
            </a:r>
            <a:r>
              <a:rPr lang="en-GB" sz="1600" dirty="0" smtClean="0">
                <a:solidFill>
                  <a:srgbClr val="002060"/>
                </a:solidFill>
                <a:hlinkClick r:id="rId5"/>
              </a:rPr>
              <a:t>www.eea.europa.eu/data-and-maps/indicators/urban-waste-water-treatment/urban-waste-water-treatment-assessment-4</a:t>
            </a:r>
            <a:r>
              <a:rPr lang="en-GB" sz="1600" dirty="0" smtClean="0">
                <a:solidFill>
                  <a:srgbClr val="002060"/>
                </a:solidFill>
              </a:rPr>
              <a:t> </a:t>
            </a:r>
          </a:p>
          <a:p>
            <a:pPr marL="800100" lvl="1" indent="-342900">
              <a:buFont typeface="Arial" panose="020B0604020202020204" pitchFamily="34" charset="0"/>
              <a:buChar char="•"/>
            </a:pPr>
            <a:r>
              <a:rPr lang="en-GB" sz="1600" dirty="0" smtClean="0">
                <a:solidFill>
                  <a:srgbClr val="002060"/>
                </a:solidFill>
              </a:rPr>
              <a:t>Water </a:t>
            </a:r>
            <a:r>
              <a:rPr lang="en-GB" sz="1600" dirty="0">
                <a:solidFill>
                  <a:srgbClr val="002060"/>
                </a:solidFill>
              </a:rPr>
              <a:t>information for Europe (WISE) maintenance and development of 3</a:t>
            </a:r>
            <a:r>
              <a:rPr lang="en-GB" sz="1600" baseline="30000" dirty="0">
                <a:solidFill>
                  <a:srgbClr val="002060"/>
                </a:solidFill>
              </a:rPr>
              <a:t>rd</a:t>
            </a:r>
            <a:r>
              <a:rPr lang="en-GB" sz="1600" dirty="0">
                <a:solidFill>
                  <a:srgbClr val="002060"/>
                </a:solidFill>
              </a:rPr>
              <a:t> WISE Implementation Plan </a:t>
            </a:r>
            <a:r>
              <a:rPr lang="en-GB" sz="1600" dirty="0" smtClean="0">
                <a:solidFill>
                  <a:srgbClr val="002060"/>
                </a:solidFill>
              </a:rPr>
              <a:t>2018-2020 </a:t>
            </a:r>
            <a:r>
              <a:rPr lang="en-GB" sz="1600" dirty="0">
                <a:solidFill>
                  <a:srgbClr val="002060"/>
                </a:solidFill>
              </a:rPr>
              <a:t>(Draft version)</a:t>
            </a:r>
          </a:p>
          <a:p>
            <a:pPr marL="800100" lvl="1" indent="-342900">
              <a:buFont typeface="Arial" panose="020B0604020202020204" pitchFamily="34" charset="0"/>
              <a:buChar char="•"/>
            </a:pPr>
            <a:endParaRPr lang="en-GB" sz="1600" dirty="0">
              <a:solidFill>
                <a:srgbClr val="002060"/>
              </a:solidFill>
            </a:endParaRPr>
          </a:p>
          <a:p>
            <a:r>
              <a:rPr lang="en-GB" sz="1600" dirty="0">
                <a:solidFill>
                  <a:srgbClr val="002060"/>
                </a:solidFill>
              </a:rPr>
              <a:t>Networking</a:t>
            </a:r>
          </a:p>
          <a:p>
            <a:pPr marL="742950" lvl="1" indent="-285750">
              <a:buFont typeface="Arial"/>
              <a:buChar char="•"/>
            </a:pPr>
            <a:r>
              <a:rPr lang="en-GB" sz="1600" dirty="0">
                <a:solidFill>
                  <a:srgbClr val="002060"/>
                </a:solidFill>
              </a:rPr>
              <a:t>WFD Common Implementation Strategy (CIS) Working Groups </a:t>
            </a:r>
            <a:r>
              <a:rPr lang="en-GB" sz="1600" dirty="0" smtClean="0">
                <a:solidFill>
                  <a:srgbClr val="002060"/>
                </a:solidFill>
              </a:rPr>
              <a:t>(DIS, floods</a:t>
            </a:r>
            <a:r>
              <a:rPr lang="en-GB" sz="1600" dirty="0">
                <a:solidFill>
                  <a:srgbClr val="002060"/>
                </a:solidFill>
              </a:rPr>
              <a:t>, </a:t>
            </a:r>
            <a:r>
              <a:rPr lang="en-GB" sz="1600" dirty="0" smtClean="0">
                <a:solidFill>
                  <a:srgbClr val="002060"/>
                </a:solidFill>
              </a:rPr>
              <a:t>chemical)</a:t>
            </a:r>
            <a:endParaRPr lang="en-GB" sz="1600" dirty="0">
              <a:solidFill>
                <a:srgbClr val="002060"/>
              </a:solidFill>
            </a:endParaRPr>
          </a:p>
          <a:p>
            <a:pPr marL="742950" lvl="1" indent="-285750">
              <a:buFont typeface="Arial"/>
              <a:buChar char="•"/>
            </a:pPr>
            <a:r>
              <a:rPr lang="en-GB" sz="1600" dirty="0">
                <a:solidFill>
                  <a:srgbClr val="002060"/>
                </a:solidFill>
              </a:rPr>
              <a:t>UWWTD Working </a:t>
            </a:r>
            <a:r>
              <a:rPr lang="en-GB" sz="1600" dirty="0" smtClean="0">
                <a:solidFill>
                  <a:srgbClr val="002060"/>
                </a:solidFill>
              </a:rPr>
              <a:t>Group, BWD </a:t>
            </a:r>
            <a:r>
              <a:rPr lang="en-GB" sz="1600" dirty="0">
                <a:solidFill>
                  <a:srgbClr val="002060"/>
                </a:solidFill>
              </a:rPr>
              <a:t>Working Group</a:t>
            </a:r>
          </a:p>
          <a:p>
            <a:pPr marL="742950" lvl="1" indent="-285750">
              <a:buFont typeface="Arial"/>
              <a:buChar char="•"/>
            </a:pPr>
            <a:r>
              <a:rPr lang="en-GB" sz="1600" dirty="0" smtClean="0">
                <a:solidFill>
                  <a:srgbClr val="002060"/>
                </a:solidFill>
              </a:rPr>
              <a:t>EIONET Workshop</a:t>
            </a:r>
          </a:p>
          <a:p>
            <a:pPr marL="742950" lvl="1" indent="-285750">
              <a:buFont typeface="Arial"/>
              <a:buChar char="•"/>
            </a:pPr>
            <a:r>
              <a:rPr lang="en-US" sz="1600" dirty="0" smtClean="0">
                <a:solidFill>
                  <a:srgbClr val="002060"/>
                </a:solidFill>
              </a:rPr>
              <a:t>Attendance of key conferences (e.g. SOLUTIONS, MARS)</a:t>
            </a:r>
            <a:endParaRPr lang="en-GB" sz="1600" dirty="0">
              <a:solidFill>
                <a:srgbClr val="002060"/>
              </a:solidFill>
            </a:endParaRPr>
          </a:p>
          <a:p>
            <a:pPr marL="742950" lvl="1" indent="-285750">
              <a:buFont typeface="Arial"/>
              <a:buChar char="•"/>
            </a:pPr>
            <a:endParaRPr lang="en-GB" sz="1600" dirty="0">
              <a:solidFill>
                <a:srgbClr val="002060"/>
              </a:solidFill>
            </a:endParaRPr>
          </a:p>
        </p:txBody>
      </p:sp>
      <p:pic>
        <p:nvPicPr>
          <p:cNvPr id="7" name="Picture 6"/>
          <p:cNvPicPr>
            <a:picLocks noChangeAspect="1"/>
          </p:cNvPicPr>
          <p:nvPr/>
        </p:nvPicPr>
        <p:blipFill rotWithShape="1">
          <a:blip r:embed="rId6"/>
          <a:srcRect l="35066" r="17311"/>
          <a:stretch/>
        </p:blipFill>
        <p:spPr>
          <a:xfrm>
            <a:off x="0" y="0"/>
            <a:ext cx="1837112" cy="6858000"/>
          </a:xfrm>
          <a:prstGeom prst="rect">
            <a:avLst/>
          </a:prstGeom>
        </p:spPr>
      </p:pic>
    </p:spTree>
    <p:extLst>
      <p:ext uri="{BB962C8B-B14F-4D97-AF65-F5344CB8AC3E}">
        <p14:creationId xmlns:p14="http://schemas.microsoft.com/office/powerpoint/2010/main" val="39510365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864898"/>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2072218" y="259478"/>
            <a:ext cx="9556853" cy="51969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400" b="1" dirty="0" smtClean="0">
                <a:solidFill>
                  <a:srgbClr val="002060"/>
                </a:solidFill>
              </a:rPr>
              <a:t>Looking forward: upcoming activities to strengthen the water knowledge</a:t>
            </a:r>
            <a:endParaRPr lang="en-GB" altLang="en-US" sz="2400" b="1" dirty="0">
              <a:solidFill>
                <a:srgbClr val="002060"/>
              </a:solidFill>
            </a:endParaRPr>
          </a:p>
        </p:txBody>
      </p:sp>
      <p:sp>
        <p:nvSpPr>
          <p:cNvPr id="6" name="Rectangle 5"/>
          <p:cNvSpPr/>
          <p:nvPr/>
        </p:nvSpPr>
        <p:spPr>
          <a:xfrm>
            <a:off x="1908602" y="882898"/>
            <a:ext cx="9720469" cy="5170646"/>
          </a:xfrm>
          <a:prstGeom prst="rect">
            <a:avLst/>
          </a:prstGeom>
        </p:spPr>
        <p:txBody>
          <a:bodyPr wrap="square">
            <a:spAutoFit/>
          </a:bodyPr>
          <a:lstStyle/>
          <a:p>
            <a:pPr marL="342900" indent="-342900">
              <a:buFont typeface="+mj-lt"/>
              <a:buAutoNum type="arabicPeriod"/>
            </a:pPr>
            <a:r>
              <a:rPr lang="en-GB" sz="1500" dirty="0">
                <a:solidFill>
                  <a:srgbClr val="002060"/>
                </a:solidFill>
              </a:rPr>
              <a:t>Assessments supporting the implementation and development of EU policies</a:t>
            </a:r>
          </a:p>
          <a:p>
            <a:pPr marL="800100" lvl="1" indent="-342900">
              <a:buFont typeface="Arial" panose="020B0604020202020204" pitchFamily="34" charset="0"/>
              <a:buChar char="•"/>
            </a:pPr>
            <a:r>
              <a:rPr lang="en-US" sz="1500" dirty="0" smtClean="0">
                <a:solidFill>
                  <a:srgbClr val="002060"/>
                </a:solidFill>
              </a:rPr>
              <a:t>Active dissemination of the European waters – assessment of status and pressures 2018</a:t>
            </a:r>
          </a:p>
          <a:p>
            <a:pPr marL="800100" lvl="1" indent="-342900">
              <a:buFont typeface="Arial" panose="020B0604020202020204" pitchFamily="34" charset="0"/>
              <a:buChar char="•"/>
            </a:pPr>
            <a:r>
              <a:rPr lang="en-GB" sz="1500" dirty="0" smtClean="0">
                <a:solidFill>
                  <a:srgbClr val="002060"/>
                </a:solidFill>
              </a:rPr>
              <a:t>European </a:t>
            </a:r>
            <a:r>
              <a:rPr lang="en-GB" sz="1500" dirty="0" smtClean="0">
                <a:solidFill>
                  <a:srgbClr val="002060"/>
                </a:solidFill>
              </a:rPr>
              <a:t>bathing water quality in 2018 (2019) – Second generation</a:t>
            </a:r>
          </a:p>
          <a:p>
            <a:pPr marL="800100" lvl="1" indent="-342900">
              <a:buFont typeface="Arial" panose="020B0604020202020204" pitchFamily="34" charset="0"/>
              <a:buChar char="•"/>
            </a:pPr>
            <a:r>
              <a:rPr lang="en-US" sz="1500" dirty="0" smtClean="0">
                <a:solidFill>
                  <a:srgbClr val="002060"/>
                </a:solidFill>
              </a:rPr>
              <a:t>Chemicals in Europe’s surface waters (2018)</a:t>
            </a:r>
            <a:endParaRPr lang="en-GB" sz="1500" dirty="0" smtClean="0">
              <a:solidFill>
                <a:srgbClr val="002060"/>
              </a:solidFill>
            </a:endParaRPr>
          </a:p>
          <a:p>
            <a:pPr marL="800100" lvl="1" indent="-342900">
              <a:buFont typeface="Arial" panose="020B0604020202020204" pitchFamily="34" charset="0"/>
              <a:buChar char="•"/>
            </a:pPr>
            <a:r>
              <a:rPr lang="en-US" sz="1500" dirty="0" smtClean="0">
                <a:solidFill>
                  <a:srgbClr val="002060"/>
                </a:solidFill>
              </a:rPr>
              <a:t>Water </a:t>
            </a:r>
            <a:r>
              <a:rPr lang="en-US" sz="1500" dirty="0" smtClean="0">
                <a:solidFill>
                  <a:srgbClr val="002060"/>
                </a:solidFill>
              </a:rPr>
              <a:t>and agriculture</a:t>
            </a:r>
          </a:p>
          <a:p>
            <a:pPr marL="800100" lvl="1" indent="-342900">
              <a:buFont typeface="Arial" panose="020B0604020202020204" pitchFamily="34" charset="0"/>
              <a:buChar char="•"/>
            </a:pPr>
            <a:r>
              <a:rPr lang="en-US" sz="1500" dirty="0" smtClean="0">
                <a:solidFill>
                  <a:srgbClr val="002060"/>
                </a:solidFill>
              </a:rPr>
              <a:t>Floodplains and ecosystems assessment</a:t>
            </a:r>
          </a:p>
          <a:p>
            <a:pPr marL="800100" lvl="1" indent="-342900">
              <a:buFont typeface="Arial" panose="020B0604020202020204" pitchFamily="34" charset="0"/>
              <a:buChar char="•"/>
            </a:pPr>
            <a:r>
              <a:rPr lang="en-US" sz="1500" dirty="0" smtClean="0">
                <a:solidFill>
                  <a:srgbClr val="002060"/>
                </a:solidFill>
              </a:rPr>
              <a:t>Initiate dedicated work on </a:t>
            </a:r>
            <a:r>
              <a:rPr lang="en-US" sz="1500" dirty="0" smtClean="0">
                <a:solidFill>
                  <a:srgbClr val="002060"/>
                </a:solidFill>
              </a:rPr>
              <a:t>hydro-morphology</a:t>
            </a:r>
          </a:p>
          <a:p>
            <a:pPr marL="800100" lvl="1" indent="-342900">
              <a:buFont typeface="Arial" panose="020B0604020202020204" pitchFamily="34" charset="0"/>
              <a:buChar char="•"/>
            </a:pPr>
            <a:r>
              <a:rPr lang="en-GB" sz="1500" dirty="0">
                <a:solidFill>
                  <a:srgbClr val="002060"/>
                </a:solidFill>
              </a:rPr>
              <a:t>EEA Briefings</a:t>
            </a:r>
          </a:p>
          <a:p>
            <a:pPr marL="800100" lvl="1" indent="-342900">
              <a:buFont typeface="Arial" panose="020B0604020202020204" pitchFamily="34" charset="0"/>
              <a:buChar char="•"/>
            </a:pPr>
            <a:endParaRPr lang="en-GB" sz="1500" dirty="0">
              <a:solidFill>
                <a:srgbClr val="002060"/>
              </a:solidFill>
            </a:endParaRPr>
          </a:p>
          <a:p>
            <a:pPr marL="342900" indent="-342900">
              <a:buFont typeface="+mj-lt"/>
              <a:buAutoNum type="arabicPeriod"/>
            </a:pPr>
            <a:r>
              <a:rPr lang="en-GB" sz="1500" dirty="0">
                <a:solidFill>
                  <a:srgbClr val="002060"/>
                </a:solidFill>
              </a:rPr>
              <a:t>Data flows/reporting, data management</a:t>
            </a:r>
          </a:p>
          <a:p>
            <a:pPr marL="800100" lvl="1" indent="-342900">
              <a:buFont typeface="Arial" panose="020B0604020202020204" pitchFamily="34" charset="0"/>
              <a:buChar char="•"/>
            </a:pPr>
            <a:r>
              <a:rPr lang="en-GB" sz="1500" dirty="0">
                <a:solidFill>
                  <a:srgbClr val="002060"/>
                </a:solidFill>
              </a:rPr>
              <a:t>Support on water data reporting under Directives (Water Framework D., Urban Waste Water Treatment D., Bathing Water D., and Floods D.).</a:t>
            </a:r>
          </a:p>
          <a:p>
            <a:pPr marL="800100" lvl="1" indent="-342900">
              <a:buFont typeface="Arial" panose="020B0604020202020204" pitchFamily="34" charset="0"/>
              <a:buChar char="•"/>
            </a:pPr>
            <a:r>
              <a:rPr lang="en-GB" sz="1500" dirty="0">
                <a:solidFill>
                  <a:srgbClr val="002060"/>
                </a:solidFill>
              </a:rPr>
              <a:t>Water quantity </a:t>
            </a:r>
            <a:r>
              <a:rPr lang="en-GB" sz="1500" dirty="0" smtClean="0">
                <a:solidFill>
                  <a:srgbClr val="002060"/>
                </a:solidFill>
              </a:rPr>
              <a:t>and quality accounts.</a:t>
            </a:r>
            <a:endParaRPr lang="en-GB" sz="1500" dirty="0">
              <a:solidFill>
                <a:srgbClr val="002060"/>
              </a:solidFill>
            </a:endParaRPr>
          </a:p>
          <a:p>
            <a:pPr marL="800100" lvl="1" indent="-342900">
              <a:buFont typeface="Arial" panose="020B0604020202020204" pitchFamily="34" charset="0"/>
              <a:buChar char="•"/>
            </a:pPr>
            <a:r>
              <a:rPr lang="en-GB" sz="1500" dirty="0">
                <a:solidFill>
                  <a:srgbClr val="002060"/>
                </a:solidFill>
              </a:rPr>
              <a:t>WISE-</a:t>
            </a:r>
            <a:r>
              <a:rPr lang="en-GB" sz="1500" dirty="0" err="1">
                <a:solidFill>
                  <a:srgbClr val="002060"/>
                </a:solidFill>
              </a:rPr>
              <a:t>SoE</a:t>
            </a:r>
            <a:r>
              <a:rPr lang="en-GB" sz="1500" dirty="0">
                <a:solidFill>
                  <a:srgbClr val="002060"/>
                </a:solidFill>
              </a:rPr>
              <a:t> data </a:t>
            </a:r>
            <a:r>
              <a:rPr lang="en-GB" sz="1500" dirty="0" smtClean="0">
                <a:solidFill>
                  <a:srgbClr val="002060"/>
                </a:solidFill>
              </a:rPr>
              <a:t>calls (October 2018).</a:t>
            </a:r>
            <a:endParaRPr lang="en-GB" sz="1500" dirty="0">
              <a:solidFill>
                <a:srgbClr val="002060"/>
              </a:solidFill>
            </a:endParaRPr>
          </a:p>
          <a:p>
            <a:pPr lvl="1"/>
            <a:endParaRPr lang="en-GB" sz="1500" dirty="0">
              <a:solidFill>
                <a:srgbClr val="002060"/>
              </a:solidFill>
            </a:endParaRPr>
          </a:p>
          <a:p>
            <a:pPr marL="342900" indent="-342900">
              <a:buFont typeface="+mj-lt"/>
              <a:buAutoNum type="arabicPeriod"/>
            </a:pPr>
            <a:r>
              <a:rPr lang="en-GB" sz="1500" dirty="0">
                <a:solidFill>
                  <a:srgbClr val="002060"/>
                </a:solidFill>
              </a:rPr>
              <a:t>Information sharing and indicators</a:t>
            </a:r>
          </a:p>
          <a:p>
            <a:pPr marL="800100" lvl="1" indent="-342900">
              <a:buFont typeface="Arial" panose="020B0604020202020204" pitchFamily="34" charset="0"/>
              <a:buChar char="•"/>
            </a:pPr>
            <a:r>
              <a:rPr lang="en-GB" sz="1500" dirty="0" smtClean="0">
                <a:solidFill>
                  <a:srgbClr val="002060"/>
                </a:solidFill>
              </a:rPr>
              <a:t>Water </a:t>
            </a:r>
            <a:r>
              <a:rPr lang="en-GB" sz="1500" dirty="0">
                <a:solidFill>
                  <a:srgbClr val="002060"/>
                </a:solidFill>
              </a:rPr>
              <a:t>information for Europe (WISE) maintenance and Implement </a:t>
            </a:r>
            <a:r>
              <a:rPr lang="en-GB" sz="1500" dirty="0" smtClean="0">
                <a:solidFill>
                  <a:srgbClr val="002060"/>
                </a:solidFill>
              </a:rPr>
              <a:t>WISE-Freshwater </a:t>
            </a:r>
            <a:r>
              <a:rPr lang="en-GB" sz="1500" dirty="0">
                <a:solidFill>
                  <a:srgbClr val="002060"/>
                </a:solidFill>
              </a:rPr>
              <a:t>Implementation </a:t>
            </a:r>
            <a:r>
              <a:rPr lang="en-GB" sz="1500" dirty="0" smtClean="0">
                <a:solidFill>
                  <a:srgbClr val="002060"/>
                </a:solidFill>
              </a:rPr>
              <a:t>Plan</a:t>
            </a:r>
          </a:p>
          <a:p>
            <a:pPr marL="742950" lvl="1" indent="-285750">
              <a:buFont typeface="Arial" panose="020B0604020202020204" pitchFamily="34" charset="0"/>
              <a:buChar char="•"/>
            </a:pPr>
            <a:r>
              <a:rPr lang="en-GB" sz="1500" dirty="0">
                <a:solidFill>
                  <a:srgbClr val="002060"/>
                </a:solidFill>
              </a:rPr>
              <a:t>Updated core set of indicators on water (Nutrients in freshwater (CSI 020), Oxygen consuming substances in rivers - biochemical oxygen demand (BOD) (CSI 019</a:t>
            </a:r>
            <a:r>
              <a:rPr lang="en-GB" sz="1500" dirty="0" smtClean="0">
                <a:solidFill>
                  <a:srgbClr val="002060"/>
                </a:solidFill>
              </a:rPr>
              <a:t>))</a:t>
            </a:r>
          </a:p>
          <a:p>
            <a:pPr marL="342900" indent="-342900">
              <a:buFont typeface="+mj-lt"/>
              <a:buAutoNum type="arabicPeriod"/>
            </a:pPr>
            <a:r>
              <a:rPr lang="en-GB" sz="1500" dirty="0" smtClean="0">
                <a:solidFill>
                  <a:srgbClr val="002060"/>
                </a:solidFill>
              </a:rPr>
              <a:t>Networking</a:t>
            </a:r>
            <a:endParaRPr lang="en-GB" sz="1500" dirty="0">
              <a:solidFill>
                <a:srgbClr val="002060"/>
              </a:solidFill>
            </a:endParaRPr>
          </a:p>
          <a:p>
            <a:pPr marL="742950" lvl="1" indent="-285750">
              <a:buFont typeface="Arial"/>
              <a:buChar char="•"/>
            </a:pPr>
            <a:r>
              <a:rPr lang="en-GB" sz="1500" dirty="0">
                <a:solidFill>
                  <a:srgbClr val="002060"/>
                </a:solidFill>
              </a:rPr>
              <a:t>Common Implementation Strategy (CIS) Working Groups</a:t>
            </a:r>
          </a:p>
          <a:p>
            <a:pPr marL="742950" lvl="1" indent="-285750">
              <a:buFont typeface="Arial"/>
              <a:buChar char="•"/>
            </a:pPr>
            <a:r>
              <a:rPr lang="en-GB" sz="1500" dirty="0">
                <a:solidFill>
                  <a:srgbClr val="002060"/>
                </a:solidFill>
              </a:rPr>
              <a:t>Eionet Workshops</a:t>
            </a:r>
          </a:p>
        </p:txBody>
      </p:sp>
      <p:pic>
        <p:nvPicPr>
          <p:cNvPr id="7" name="Picture 6"/>
          <p:cNvPicPr>
            <a:picLocks noChangeAspect="1"/>
          </p:cNvPicPr>
          <p:nvPr/>
        </p:nvPicPr>
        <p:blipFill rotWithShape="1">
          <a:blip r:embed="rId3"/>
          <a:srcRect l="35066" r="17311"/>
          <a:stretch/>
        </p:blipFill>
        <p:spPr>
          <a:xfrm>
            <a:off x="0" y="0"/>
            <a:ext cx="1837112" cy="6858000"/>
          </a:xfrm>
          <a:prstGeom prst="rect">
            <a:avLst/>
          </a:prstGeom>
        </p:spPr>
      </p:pic>
    </p:spTree>
    <p:extLst>
      <p:ext uri="{BB962C8B-B14F-4D97-AF65-F5344CB8AC3E}">
        <p14:creationId xmlns:p14="http://schemas.microsoft.com/office/powerpoint/2010/main" val="42116536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986623"/>
            <a:ext cx="12191999" cy="36000"/>
          </a:xfrm>
          <a:prstGeom prst="rect">
            <a:avLst/>
          </a:prstGeom>
          <a:solidFill>
            <a:schemeClr val="accent1">
              <a:lumMod val="50000"/>
            </a:schemeClr>
          </a:solidFill>
        </p:spPr>
        <p:txBody>
          <a:bodyPr wrap="square" rtlCol="0">
            <a:spAutoFit/>
          </a:bodyPr>
          <a:lstStyle/>
          <a:p>
            <a:endParaRPr lang="en-GB" dirty="0">
              <a:solidFill>
                <a:prstClr val="black"/>
              </a:solidFill>
            </a:endParaRPr>
          </a:p>
        </p:txBody>
      </p:sp>
      <p:sp>
        <p:nvSpPr>
          <p:cNvPr id="9" name="Text Placeholder 1"/>
          <p:cNvSpPr txBox="1">
            <a:spLocks/>
          </p:cNvSpPr>
          <p:nvPr/>
        </p:nvSpPr>
        <p:spPr>
          <a:xfrm>
            <a:off x="2033603" y="345519"/>
            <a:ext cx="9556853" cy="54902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2400" dirty="0">
                <a:solidFill>
                  <a:schemeClr val="tx1"/>
                </a:solidFill>
              </a:rPr>
              <a:t>EEA Freshwater </a:t>
            </a:r>
            <a:r>
              <a:rPr lang="da-DK" sz="2400" dirty="0" smtClean="0">
                <a:solidFill>
                  <a:schemeClr val="tx1"/>
                </a:solidFill>
              </a:rPr>
              <a:t>Roadmap</a:t>
            </a:r>
            <a:endParaRPr lang="en-GB" altLang="en-US" sz="2400" b="1" dirty="0">
              <a:solidFill>
                <a:srgbClr val="00206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7183256" y="1144110"/>
            <a:ext cx="1847461" cy="2624822"/>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1960902" y="1131629"/>
            <a:ext cx="1847461" cy="2624822"/>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9942118" y="1150766"/>
            <a:ext cx="1846744" cy="2623803"/>
          </a:xfrm>
          <a:prstGeom prst="rect">
            <a:avLst/>
          </a:prstGeom>
          <a:ln>
            <a:solidFill>
              <a:schemeClr val="tx1"/>
            </a:solidFill>
          </a:ln>
        </p:spPr>
      </p:pic>
      <p:cxnSp>
        <p:nvCxnSpPr>
          <p:cNvPr id="13" name="Straight Arrow Connector 12"/>
          <p:cNvCxnSpPr/>
          <p:nvPr/>
        </p:nvCxnSpPr>
        <p:spPr>
          <a:xfrm>
            <a:off x="9323082" y="2729281"/>
            <a:ext cx="437821" cy="1713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595280" y="2096412"/>
            <a:ext cx="437821" cy="1713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897468" y="1314459"/>
            <a:ext cx="437821" cy="1713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0" name="Picture 2" descr="C:\Users\reker\AppData\Local\Microsoft\Windows\Temporary Internet Files\Content.IE5\3YI377PD\MC900441428[1].pn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424394" y="1314459"/>
            <a:ext cx="2142831" cy="2142832"/>
          </a:xfrm>
          <a:noFill/>
          <a:extLst>
            <a:ext uri="{909E8E84-426E-40DD-AFC4-6F175D3DCCD1}">
              <a14:hiddenFill xmlns:a14="http://schemas.microsoft.com/office/drawing/2010/main">
                <a:solidFill>
                  <a:srgbClr val="FFFFFF"/>
                </a:solidFill>
              </a14:hiddenFill>
            </a:ext>
          </a:extLst>
        </p:spPr>
      </p:pic>
      <p:sp>
        <p:nvSpPr>
          <p:cNvPr id="25" name="Content Placeholder 2"/>
          <p:cNvSpPr txBox="1">
            <a:spLocks/>
          </p:cNvSpPr>
          <p:nvPr/>
        </p:nvSpPr>
        <p:spPr>
          <a:xfrm>
            <a:off x="4460835" y="1420163"/>
            <a:ext cx="2043837" cy="2007103"/>
          </a:xfrm>
          <a:prstGeom prst="rect">
            <a:avLst/>
          </a:prstGeom>
          <a:solidFill>
            <a:schemeClr val="bg1"/>
          </a:solidFill>
          <a:ln>
            <a:solidFill>
              <a:schemeClr val="accent1"/>
            </a:solidFill>
          </a:ln>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GB" sz="1800" dirty="0" smtClean="0"/>
          </a:p>
          <a:p>
            <a:pPr marL="0" indent="0" algn="ctr">
              <a:buNone/>
            </a:pPr>
            <a:r>
              <a:rPr lang="en-GB" sz="1800" dirty="0" smtClean="0"/>
              <a:t>EEA </a:t>
            </a:r>
            <a:r>
              <a:rPr lang="en-GB" sz="1800" dirty="0"/>
              <a:t>Freshwater </a:t>
            </a:r>
            <a:r>
              <a:rPr lang="en-GB" sz="1800" dirty="0" smtClean="0"/>
              <a:t>Roadmap</a:t>
            </a:r>
            <a:endParaRPr lang="en-GB" sz="1800" dirty="0"/>
          </a:p>
        </p:txBody>
      </p:sp>
      <p:pic>
        <p:nvPicPr>
          <p:cNvPr id="26" name="Picture 25"/>
          <p:cNvPicPr>
            <a:picLocks noChangeAspect="1"/>
          </p:cNvPicPr>
          <p:nvPr/>
        </p:nvPicPr>
        <p:blipFill rotWithShape="1">
          <a:blip r:embed="rId6"/>
          <a:srcRect l="35066" r="17311"/>
          <a:stretch/>
        </p:blipFill>
        <p:spPr>
          <a:xfrm>
            <a:off x="0" y="0"/>
            <a:ext cx="1837112" cy="6858000"/>
          </a:xfrm>
          <a:prstGeom prst="rect">
            <a:avLst/>
          </a:prstGeom>
        </p:spPr>
      </p:pic>
      <p:sp>
        <p:nvSpPr>
          <p:cNvPr id="27" name="Content Placeholder 2"/>
          <p:cNvSpPr txBox="1">
            <a:spLocks/>
          </p:cNvSpPr>
          <p:nvPr/>
        </p:nvSpPr>
        <p:spPr>
          <a:xfrm>
            <a:off x="5409174" y="4394207"/>
            <a:ext cx="2624598" cy="449341"/>
          </a:xfrm>
          <a:prstGeom prst="rect">
            <a:avLst/>
          </a:prstGeom>
          <a:ln>
            <a:solidFill>
              <a:srgbClr val="5B9BD5"/>
            </a:solidFill>
          </a:ln>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Policy developments</a:t>
            </a:r>
          </a:p>
        </p:txBody>
      </p:sp>
      <p:sp>
        <p:nvSpPr>
          <p:cNvPr id="28" name="Content Placeholder 2"/>
          <p:cNvSpPr txBox="1">
            <a:spLocks/>
          </p:cNvSpPr>
          <p:nvPr/>
        </p:nvSpPr>
        <p:spPr>
          <a:xfrm>
            <a:off x="4579047" y="5139928"/>
            <a:ext cx="1622480" cy="939096"/>
          </a:xfrm>
          <a:prstGeom prst="rect">
            <a:avLst/>
          </a:prstGeom>
          <a:ln>
            <a:solidFill>
              <a:srgbClr val="5B9BD5"/>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Availability of data and information</a:t>
            </a:r>
          </a:p>
        </p:txBody>
      </p:sp>
      <p:sp>
        <p:nvSpPr>
          <p:cNvPr id="29" name="Content Placeholder 2"/>
          <p:cNvSpPr txBox="1">
            <a:spLocks/>
          </p:cNvSpPr>
          <p:nvPr/>
        </p:nvSpPr>
        <p:spPr>
          <a:xfrm>
            <a:off x="7363383" y="5163949"/>
            <a:ext cx="2086680" cy="939096"/>
          </a:xfrm>
          <a:prstGeom prst="rect">
            <a:avLst/>
          </a:prstGeom>
          <a:ln>
            <a:solidFill>
              <a:srgbClr val="5B9BD5"/>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Analytical and assessment methods</a:t>
            </a:r>
          </a:p>
        </p:txBody>
      </p:sp>
      <p:cxnSp>
        <p:nvCxnSpPr>
          <p:cNvPr id="30" name="Straight Arrow Connector 29"/>
          <p:cNvCxnSpPr>
            <a:stCxn id="27" idx="2"/>
            <a:endCxn id="28" idx="0"/>
          </p:cNvCxnSpPr>
          <p:nvPr/>
        </p:nvCxnSpPr>
        <p:spPr>
          <a:xfrm flipH="1">
            <a:off x="5390287" y="4843548"/>
            <a:ext cx="1331186" cy="296380"/>
          </a:xfrm>
          <a:prstGeom prst="straightConnector1">
            <a:avLst/>
          </a:prstGeom>
          <a:noFill/>
          <a:ln w="57150" cap="flat" cmpd="sng" algn="ctr">
            <a:solidFill>
              <a:srgbClr val="5B9BD5"/>
            </a:solidFill>
            <a:prstDash val="solid"/>
            <a:miter lim="800000"/>
            <a:headEnd type="triangle" w="med" len="med"/>
            <a:tailEnd type="triangle" w="med" len="med"/>
          </a:ln>
          <a:effectLst/>
        </p:spPr>
      </p:cxnSp>
      <p:cxnSp>
        <p:nvCxnSpPr>
          <p:cNvPr id="31" name="Straight Arrow Connector 30"/>
          <p:cNvCxnSpPr>
            <a:stCxn id="29" idx="0"/>
            <a:endCxn id="27" idx="2"/>
          </p:cNvCxnSpPr>
          <p:nvPr/>
        </p:nvCxnSpPr>
        <p:spPr>
          <a:xfrm flipH="1" flipV="1">
            <a:off x="6721473" y="4843548"/>
            <a:ext cx="1685250" cy="320401"/>
          </a:xfrm>
          <a:prstGeom prst="straightConnector1">
            <a:avLst/>
          </a:prstGeom>
          <a:noFill/>
          <a:ln w="57150" cap="flat" cmpd="sng" algn="ctr">
            <a:solidFill>
              <a:srgbClr val="5B9BD5"/>
            </a:solidFill>
            <a:prstDash val="solid"/>
            <a:miter lim="800000"/>
            <a:headEnd type="triangle" w="med" len="med"/>
            <a:tailEnd type="triangle" w="med" len="med"/>
          </a:ln>
          <a:effectLst/>
        </p:spPr>
      </p:cxnSp>
      <p:cxnSp>
        <p:nvCxnSpPr>
          <p:cNvPr id="32" name="Straight Arrow Connector 31"/>
          <p:cNvCxnSpPr/>
          <p:nvPr/>
        </p:nvCxnSpPr>
        <p:spPr>
          <a:xfrm>
            <a:off x="6201527" y="5609476"/>
            <a:ext cx="1161856" cy="24021"/>
          </a:xfrm>
          <a:prstGeom prst="straightConnector1">
            <a:avLst/>
          </a:prstGeom>
          <a:noFill/>
          <a:ln w="57150" cap="flat" cmpd="sng" algn="ctr">
            <a:solidFill>
              <a:srgbClr val="5B9BD5"/>
            </a:solidFill>
            <a:prstDash val="solid"/>
            <a:miter lim="800000"/>
            <a:headEnd type="triangle" w="med" len="med"/>
            <a:tailEnd type="triangle" w="med" len="med"/>
          </a:ln>
          <a:effectLst/>
        </p:spPr>
      </p:cxnSp>
    </p:spTree>
    <p:extLst>
      <p:ext uri="{BB962C8B-B14F-4D97-AF65-F5344CB8AC3E}">
        <p14:creationId xmlns:p14="http://schemas.microsoft.com/office/powerpoint/2010/main" val="4251552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12903" y="1164384"/>
            <a:ext cx="9788189" cy="5541216"/>
          </a:xfrm>
          <a:prstGeom prst="rect">
            <a:avLst/>
          </a:prstGeom>
        </p:spPr>
      </p:pic>
      <p:sp>
        <p:nvSpPr>
          <p:cNvPr id="15" name="TextBox 14"/>
          <p:cNvSpPr txBox="1"/>
          <p:nvPr/>
        </p:nvSpPr>
        <p:spPr>
          <a:xfrm>
            <a:off x="0" y="986623"/>
            <a:ext cx="12191999" cy="36000"/>
          </a:xfrm>
          <a:prstGeom prst="rect">
            <a:avLst/>
          </a:prstGeom>
          <a:solidFill>
            <a:schemeClr val="accent1">
              <a:lumMod val="50000"/>
            </a:schemeClr>
          </a:solidFill>
        </p:spPr>
        <p:txBody>
          <a:bodyPr wrap="square" rtlCol="0">
            <a:spAutoFit/>
          </a:bodyPr>
          <a:lstStyle/>
          <a:p>
            <a:endParaRPr lang="en-GB" dirty="0"/>
          </a:p>
        </p:txBody>
      </p:sp>
      <p:sp>
        <p:nvSpPr>
          <p:cNvPr id="8" name="Rounded Rectangle 7"/>
          <p:cNvSpPr/>
          <p:nvPr/>
        </p:nvSpPr>
        <p:spPr>
          <a:xfrm>
            <a:off x="7208109" y="1542318"/>
            <a:ext cx="3677277" cy="2972018"/>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8"/>
          <p:cNvSpPr txBox="1">
            <a:spLocks noChangeArrowheads="1"/>
          </p:cNvSpPr>
          <p:nvPr/>
        </p:nvSpPr>
        <p:spPr bwMode="auto">
          <a:xfrm>
            <a:off x="1944159" y="217182"/>
            <a:ext cx="904126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tabLst>
                <a:tab pos="1430338" algn="l"/>
              </a:tabLst>
              <a:defRPr>
                <a:solidFill>
                  <a:schemeClr val="tx1"/>
                </a:solidFill>
                <a:latin typeface="Arial" charset="0"/>
                <a:ea typeface="ＭＳ Ｐゴシック" pitchFamily="34" charset="-128"/>
              </a:defRPr>
            </a:lvl1pPr>
            <a:lvl2pPr marL="742950" indent="-285750" eaLnBrk="0" hangingPunct="0">
              <a:tabLst>
                <a:tab pos="1430338" algn="l"/>
              </a:tabLst>
              <a:defRPr>
                <a:solidFill>
                  <a:schemeClr val="tx1"/>
                </a:solidFill>
                <a:latin typeface="Arial" charset="0"/>
                <a:ea typeface="ＭＳ Ｐゴシック" pitchFamily="34" charset="-128"/>
              </a:defRPr>
            </a:lvl2pPr>
            <a:lvl3pPr marL="1143000" indent="-228600" eaLnBrk="0" hangingPunct="0">
              <a:tabLst>
                <a:tab pos="1430338" algn="l"/>
              </a:tabLst>
              <a:defRPr>
                <a:solidFill>
                  <a:schemeClr val="tx1"/>
                </a:solidFill>
                <a:latin typeface="Arial" charset="0"/>
                <a:ea typeface="ＭＳ Ｐゴシック" pitchFamily="34" charset="-128"/>
              </a:defRPr>
            </a:lvl3pPr>
            <a:lvl4pPr marL="1600200" indent="-228600" eaLnBrk="0" hangingPunct="0">
              <a:tabLst>
                <a:tab pos="1430338" algn="l"/>
              </a:tabLst>
              <a:defRPr>
                <a:solidFill>
                  <a:schemeClr val="tx1"/>
                </a:solidFill>
                <a:latin typeface="Arial" charset="0"/>
                <a:ea typeface="ＭＳ Ｐゴシック" pitchFamily="34" charset="-128"/>
              </a:defRPr>
            </a:lvl4pPr>
            <a:lvl5pPr marL="2057400" indent="-228600" eaLnBrk="0" hangingPunct="0">
              <a:tabLst>
                <a:tab pos="1430338" algn="l"/>
              </a:tabLst>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tabLst>
                <a:tab pos="1430338" algn="l"/>
              </a:tabLs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tabLst>
                <a:tab pos="1430338" algn="l"/>
              </a:tabLs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tabLst>
                <a:tab pos="1430338" algn="l"/>
              </a:tabLs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tabLst>
                <a:tab pos="1430338" algn="l"/>
              </a:tabLst>
              <a:defRPr>
                <a:solidFill>
                  <a:schemeClr val="tx1"/>
                </a:solidFill>
                <a:latin typeface="Arial" charset="0"/>
                <a:ea typeface="ＭＳ Ｐゴシック" pitchFamily="34" charset="-128"/>
              </a:defRPr>
            </a:lvl9pPr>
          </a:lstStyle>
          <a:p>
            <a:pPr eaLnBrk="1" hangingPunct="1">
              <a:spcBef>
                <a:spcPct val="50000"/>
              </a:spcBef>
            </a:pPr>
            <a:r>
              <a:rPr lang="en-GB" sz="2200" b="1" dirty="0" smtClean="0">
                <a:cs typeface="Verdana"/>
              </a:rPr>
              <a:t>Water knowledge - EEA freshwater Roadmap to support EU policy implementation</a:t>
            </a:r>
            <a:endParaRPr lang="en-GB" altLang="en-US" sz="2200" b="1" dirty="0">
              <a:ea typeface="Verdana" panose="020B0604030504040204" pitchFamily="34" charset="0"/>
              <a:cs typeface="Verdana" panose="020B0604030504040204" pitchFamily="34" charset="0"/>
            </a:endParaRPr>
          </a:p>
        </p:txBody>
      </p:sp>
      <p:sp>
        <p:nvSpPr>
          <p:cNvPr id="11" name="Rounded Rectangle 10"/>
          <p:cNvSpPr/>
          <p:nvPr/>
        </p:nvSpPr>
        <p:spPr>
          <a:xfrm>
            <a:off x="4687330" y="1542317"/>
            <a:ext cx="1391278" cy="2733121"/>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4"/>
          <a:stretch>
            <a:fillRect/>
          </a:stretch>
        </p:blipFill>
        <p:spPr>
          <a:xfrm>
            <a:off x="4359742" y="1644225"/>
            <a:ext cx="304685" cy="314336"/>
          </a:xfrm>
          <a:prstGeom prst="rect">
            <a:avLst/>
          </a:prstGeom>
        </p:spPr>
      </p:pic>
      <p:pic>
        <p:nvPicPr>
          <p:cNvPr id="12" name="Picture 11"/>
          <p:cNvPicPr>
            <a:picLocks noChangeAspect="1"/>
          </p:cNvPicPr>
          <p:nvPr/>
        </p:nvPicPr>
        <p:blipFill>
          <a:blip r:embed="rId4"/>
          <a:stretch>
            <a:fillRect/>
          </a:stretch>
        </p:blipFill>
        <p:spPr>
          <a:xfrm>
            <a:off x="4359743" y="2513573"/>
            <a:ext cx="304685" cy="314336"/>
          </a:xfrm>
          <a:prstGeom prst="rect">
            <a:avLst/>
          </a:prstGeom>
        </p:spPr>
      </p:pic>
      <p:cxnSp>
        <p:nvCxnSpPr>
          <p:cNvPr id="16" name="Straight Arrow Connector 15"/>
          <p:cNvCxnSpPr/>
          <p:nvPr/>
        </p:nvCxnSpPr>
        <p:spPr>
          <a:xfrm flipV="1">
            <a:off x="6957468" y="2346262"/>
            <a:ext cx="369656" cy="278701"/>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018450" y="2908877"/>
            <a:ext cx="396758" cy="188119"/>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4"/>
          <a:stretch>
            <a:fillRect/>
          </a:stretch>
        </p:blipFill>
        <p:spPr>
          <a:xfrm>
            <a:off x="4359742" y="4958271"/>
            <a:ext cx="304685" cy="314336"/>
          </a:xfrm>
          <a:prstGeom prst="rect">
            <a:avLst/>
          </a:prstGeom>
        </p:spPr>
      </p:pic>
      <p:pic>
        <p:nvPicPr>
          <p:cNvPr id="19" name="Picture 18"/>
          <p:cNvPicPr>
            <a:picLocks noChangeAspect="1"/>
          </p:cNvPicPr>
          <p:nvPr/>
        </p:nvPicPr>
        <p:blipFill>
          <a:blip r:embed="rId4"/>
          <a:stretch>
            <a:fillRect/>
          </a:stretch>
        </p:blipFill>
        <p:spPr>
          <a:xfrm>
            <a:off x="4458484" y="4388401"/>
            <a:ext cx="304685" cy="314336"/>
          </a:xfrm>
          <a:prstGeom prst="rect">
            <a:avLst/>
          </a:prstGeom>
        </p:spPr>
      </p:pic>
      <p:pic>
        <p:nvPicPr>
          <p:cNvPr id="20" name="Picture 19"/>
          <p:cNvPicPr>
            <a:picLocks noChangeAspect="1"/>
          </p:cNvPicPr>
          <p:nvPr/>
        </p:nvPicPr>
        <p:blipFill>
          <a:blip r:embed="rId4"/>
          <a:stretch>
            <a:fillRect/>
          </a:stretch>
        </p:blipFill>
        <p:spPr>
          <a:xfrm>
            <a:off x="4404836" y="4032128"/>
            <a:ext cx="304685" cy="314336"/>
          </a:xfrm>
          <a:prstGeom prst="rect">
            <a:avLst/>
          </a:prstGeom>
        </p:spPr>
      </p:pic>
      <p:pic>
        <p:nvPicPr>
          <p:cNvPr id="21" name="Picture 20"/>
          <p:cNvPicPr>
            <a:picLocks noChangeAspect="1"/>
          </p:cNvPicPr>
          <p:nvPr/>
        </p:nvPicPr>
        <p:blipFill>
          <a:blip r:embed="rId4"/>
          <a:stretch>
            <a:fillRect/>
          </a:stretch>
        </p:blipFill>
        <p:spPr>
          <a:xfrm>
            <a:off x="4321708" y="3577555"/>
            <a:ext cx="304685" cy="314336"/>
          </a:xfrm>
          <a:prstGeom prst="rect">
            <a:avLst/>
          </a:prstGeom>
        </p:spPr>
      </p:pic>
      <p:pic>
        <p:nvPicPr>
          <p:cNvPr id="22" name="Picture 21"/>
          <p:cNvPicPr>
            <a:picLocks noChangeAspect="1"/>
          </p:cNvPicPr>
          <p:nvPr/>
        </p:nvPicPr>
        <p:blipFill>
          <a:blip r:embed="rId4"/>
          <a:stretch>
            <a:fillRect/>
          </a:stretch>
        </p:blipFill>
        <p:spPr>
          <a:xfrm>
            <a:off x="5566824" y="5139626"/>
            <a:ext cx="304685" cy="314336"/>
          </a:xfrm>
          <a:prstGeom prst="rect">
            <a:avLst/>
          </a:prstGeom>
        </p:spPr>
      </p:pic>
      <p:pic>
        <p:nvPicPr>
          <p:cNvPr id="23" name="Picture 22"/>
          <p:cNvPicPr>
            <a:picLocks noChangeAspect="1"/>
          </p:cNvPicPr>
          <p:nvPr/>
        </p:nvPicPr>
        <p:blipFill>
          <a:blip r:embed="rId4"/>
          <a:stretch>
            <a:fillRect/>
          </a:stretch>
        </p:blipFill>
        <p:spPr>
          <a:xfrm>
            <a:off x="5566824" y="4419542"/>
            <a:ext cx="304685" cy="314336"/>
          </a:xfrm>
          <a:prstGeom prst="rect">
            <a:avLst/>
          </a:prstGeom>
        </p:spPr>
      </p:pic>
      <p:pic>
        <p:nvPicPr>
          <p:cNvPr id="24" name="Picture 23"/>
          <p:cNvPicPr>
            <a:picLocks noChangeAspect="1"/>
          </p:cNvPicPr>
          <p:nvPr/>
        </p:nvPicPr>
        <p:blipFill>
          <a:blip r:embed="rId4"/>
          <a:stretch>
            <a:fillRect/>
          </a:stretch>
        </p:blipFill>
        <p:spPr>
          <a:xfrm>
            <a:off x="5572994" y="3434111"/>
            <a:ext cx="304685" cy="314336"/>
          </a:xfrm>
          <a:prstGeom prst="rect">
            <a:avLst/>
          </a:prstGeom>
        </p:spPr>
      </p:pic>
      <p:pic>
        <p:nvPicPr>
          <p:cNvPr id="25" name="Picture 24"/>
          <p:cNvPicPr>
            <a:picLocks noChangeAspect="1"/>
          </p:cNvPicPr>
          <p:nvPr/>
        </p:nvPicPr>
        <p:blipFill>
          <a:blip r:embed="rId4"/>
          <a:stretch>
            <a:fillRect/>
          </a:stretch>
        </p:blipFill>
        <p:spPr>
          <a:xfrm>
            <a:off x="5642045" y="3028327"/>
            <a:ext cx="304685" cy="314336"/>
          </a:xfrm>
          <a:prstGeom prst="rect">
            <a:avLst/>
          </a:prstGeom>
        </p:spPr>
      </p:pic>
      <p:cxnSp>
        <p:nvCxnSpPr>
          <p:cNvPr id="27" name="Straight Arrow Connector 26"/>
          <p:cNvCxnSpPr/>
          <p:nvPr/>
        </p:nvCxnSpPr>
        <p:spPr>
          <a:xfrm flipV="1">
            <a:off x="7063378" y="4381452"/>
            <a:ext cx="396758" cy="188119"/>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7018556" y="1448257"/>
            <a:ext cx="396758" cy="188119"/>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rotWithShape="1">
          <a:blip r:embed="rId5"/>
          <a:srcRect l="35066" r="17311"/>
          <a:stretch/>
        </p:blipFill>
        <p:spPr>
          <a:xfrm>
            <a:off x="0" y="0"/>
            <a:ext cx="1837112" cy="6858000"/>
          </a:xfrm>
          <a:prstGeom prst="rect">
            <a:avLst/>
          </a:prstGeom>
        </p:spPr>
      </p:pic>
    </p:spTree>
    <p:extLst>
      <p:ext uri="{BB962C8B-B14F-4D97-AF65-F5344CB8AC3E}">
        <p14:creationId xmlns:p14="http://schemas.microsoft.com/office/powerpoint/2010/main" val="17158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986623"/>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2091268" y="437598"/>
            <a:ext cx="9556853" cy="54902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400" b="1" dirty="0">
                <a:solidFill>
                  <a:srgbClr val="002060"/>
                </a:solidFill>
              </a:rPr>
              <a:t>Objectives of the EIONET workshop</a:t>
            </a:r>
          </a:p>
        </p:txBody>
      </p:sp>
      <p:sp>
        <p:nvSpPr>
          <p:cNvPr id="35" name="Rectangle 34"/>
          <p:cNvSpPr/>
          <p:nvPr/>
        </p:nvSpPr>
        <p:spPr>
          <a:xfrm>
            <a:off x="2248928" y="1473801"/>
            <a:ext cx="8845378" cy="4031873"/>
          </a:xfrm>
          <a:prstGeom prst="rect">
            <a:avLst/>
          </a:prstGeom>
        </p:spPr>
        <p:txBody>
          <a:bodyPr wrap="square">
            <a:spAutoFit/>
          </a:bodyPr>
          <a:lstStyle/>
          <a:p>
            <a:pPr marL="342900" indent="-342900">
              <a:buFont typeface="+mj-lt"/>
              <a:buAutoNum type="arabicPeriod"/>
            </a:pPr>
            <a:r>
              <a:rPr lang="en-GB" sz="1600" b="1" dirty="0" smtClean="0">
                <a:solidFill>
                  <a:srgbClr val="002060"/>
                </a:solidFill>
              </a:rPr>
              <a:t>To provide </a:t>
            </a:r>
            <a:r>
              <a:rPr lang="en-GB" sz="1600" b="1" dirty="0">
                <a:solidFill>
                  <a:srgbClr val="002060"/>
                </a:solidFill>
              </a:rPr>
              <a:t>member countries an </a:t>
            </a:r>
            <a:r>
              <a:rPr lang="en-GB" sz="1600" b="1" dirty="0" smtClean="0">
                <a:solidFill>
                  <a:srgbClr val="002060"/>
                </a:solidFill>
              </a:rPr>
              <a:t>update of the activities of the past year and an outlook on the next years</a:t>
            </a:r>
          </a:p>
          <a:p>
            <a:pPr marL="342900" indent="-342900">
              <a:buFont typeface="+mj-lt"/>
              <a:buAutoNum type="arabicPeriod"/>
            </a:pPr>
            <a:endParaRPr lang="en-GB" sz="1600" b="1" dirty="0">
              <a:solidFill>
                <a:srgbClr val="002060"/>
              </a:solidFill>
            </a:endParaRPr>
          </a:p>
          <a:p>
            <a:pPr marL="342900" indent="-342900">
              <a:buFont typeface="+mj-lt"/>
              <a:buAutoNum type="arabicPeriod"/>
            </a:pPr>
            <a:r>
              <a:rPr lang="en-GB" sz="1600" b="1" dirty="0" smtClean="0">
                <a:solidFill>
                  <a:srgbClr val="002060"/>
                </a:solidFill>
              </a:rPr>
              <a:t>To seek feedback from member countries on main EEA products, activities and plans</a:t>
            </a:r>
          </a:p>
          <a:p>
            <a:pPr marL="342900" indent="-342900">
              <a:buFont typeface="+mj-lt"/>
              <a:buAutoNum type="arabicPeriod"/>
            </a:pPr>
            <a:endParaRPr lang="en-GB" sz="1600" b="1" dirty="0">
              <a:solidFill>
                <a:srgbClr val="002060"/>
              </a:solidFill>
            </a:endParaRPr>
          </a:p>
          <a:p>
            <a:pPr marL="342900" indent="-342900">
              <a:buFont typeface="+mj-lt"/>
              <a:buAutoNum type="arabicPeriod"/>
            </a:pPr>
            <a:r>
              <a:rPr lang="en-GB" sz="1600" b="1" dirty="0" smtClean="0">
                <a:solidFill>
                  <a:srgbClr val="002060"/>
                </a:solidFill>
              </a:rPr>
              <a:t>Ensure an active role and participation of member countries in EEA’s activities, in connection with its key mandate of supporting </a:t>
            </a:r>
            <a:r>
              <a:rPr lang="en-GB" sz="1600" b="1" dirty="0">
                <a:solidFill>
                  <a:srgbClr val="002060"/>
                </a:solidFill>
              </a:rPr>
              <a:t>and inform policy development and </a:t>
            </a:r>
            <a:r>
              <a:rPr lang="en-GB" sz="1600" b="1" dirty="0" smtClean="0">
                <a:solidFill>
                  <a:srgbClr val="002060"/>
                </a:solidFill>
              </a:rPr>
              <a:t>implementation and </a:t>
            </a:r>
            <a:r>
              <a:rPr lang="en-GB" sz="1600" b="1" dirty="0">
                <a:solidFill>
                  <a:srgbClr val="002060"/>
                </a:solidFill>
              </a:rPr>
              <a:t>specifically the </a:t>
            </a:r>
            <a:r>
              <a:rPr lang="en-GB" sz="1600" b="1" dirty="0" smtClean="0">
                <a:solidFill>
                  <a:srgbClr val="002060"/>
                </a:solidFill>
              </a:rPr>
              <a:t>following tasks:</a:t>
            </a:r>
            <a:endParaRPr lang="en-GB" sz="1600" b="1" dirty="0">
              <a:solidFill>
                <a:srgbClr val="002060"/>
              </a:solidFill>
            </a:endParaRPr>
          </a:p>
          <a:p>
            <a:pPr marL="342900" indent="-342900">
              <a:buFont typeface="+mj-lt"/>
              <a:buAutoNum type="arabicPeriod"/>
            </a:pPr>
            <a:endParaRPr lang="en-GB" sz="1600" dirty="0">
              <a:solidFill>
                <a:srgbClr val="002060"/>
              </a:solidFill>
            </a:endParaRPr>
          </a:p>
          <a:p>
            <a:pPr marL="800100" lvl="1" indent="-342900">
              <a:buFont typeface="Arial" panose="020B0604020202020204" pitchFamily="34" charset="0"/>
              <a:buChar char="•"/>
            </a:pPr>
            <a:r>
              <a:rPr lang="en-GB" sz="1600" dirty="0" smtClean="0">
                <a:solidFill>
                  <a:srgbClr val="002060"/>
                </a:solidFill>
              </a:rPr>
              <a:t>Data </a:t>
            </a:r>
            <a:r>
              <a:rPr lang="en-GB" sz="1600" dirty="0">
                <a:solidFill>
                  <a:srgbClr val="002060"/>
                </a:solidFill>
              </a:rPr>
              <a:t>flows/reporting, data management</a:t>
            </a:r>
          </a:p>
          <a:p>
            <a:pPr marL="800100" lvl="1" indent="-342900">
              <a:buFont typeface="Arial" panose="020B0604020202020204" pitchFamily="34" charset="0"/>
              <a:buChar char="•"/>
            </a:pPr>
            <a:r>
              <a:rPr lang="en-GB" sz="1600" dirty="0">
                <a:solidFill>
                  <a:srgbClr val="002060"/>
                </a:solidFill>
              </a:rPr>
              <a:t>Assessments supporting the implementation and development of EU policies</a:t>
            </a:r>
          </a:p>
          <a:p>
            <a:pPr marL="800100" lvl="1" indent="-342900">
              <a:buFont typeface="Arial" panose="020B0604020202020204" pitchFamily="34" charset="0"/>
              <a:buChar char="•"/>
            </a:pPr>
            <a:r>
              <a:rPr lang="en-GB" sz="1600" dirty="0" smtClean="0">
                <a:solidFill>
                  <a:srgbClr val="002060"/>
                </a:solidFill>
              </a:rPr>
              <a:t>Information </a:t>
            </a:r>
            <a:r>
              <a:rPr lang="en-GB" sz="1600" dirty="0">
                <a:solidFill>
                  <a:srgbClr val="002060"/>
                </a:solidFill>
              </a:rPr>
              <a:t>sharing and indicators</a:t>
            </a:r>
          </a:p>
          <a:p>
            <a:pPr marL="800100" lvl="1" indent="-342900">
              <a:buFont typeface="Arial" panose="020B0604020202020204" pitchFamily="34" charset="0"/>
              <a:buChar char="•"/>
            </a:pPr>
            <a:r>
              <a:rPr lang="en-GB" sz="1600" dirty="0">
                <a:solidFill>
                  <a:srgbClr val="002060"/>
                </a:solidFill>
              </a:rPr>
              <a:t>Networking</a:t>
            </a:r>
          </a:p>
          <a:p>
            <a:pPr marL="285750" indent="-285750">
              <a:buFont typeface="Arial"/>
              <a:buChar char="•"/>
            </a:pPr>
            <a:endParaRPr lang="en-GB" sz="1600" b="1" dirty="0" smtClean="0">
              <a:solidFill>
                <a:srgbClr val="002060"/>
              </a:solidFill>
            </a:endParaRPr>
          </a:p>
          <a:p>
            <a:pPr marL="342900" indent="-342900">
              <a:buFont typeface="+mj-lt"/>
              <a:buAutoNum type="arabicPeriod" startAt="4"/>
            </a:pPr>
            <a:r>
              <a:rPr lang="en-US" sz="1600" b="1" dirty="0" smtClean="0">
                <a:solidFill>
                  <a:srgbClr val="002060"/>
                </a:solidFill>
              </a:rPr>
              <a:t>To initiate the consultation process of member countries on EEA’s Freshwater Roadmap of activities for the next multi-annual </a:t>
            </a:r>
            <a:r>
              <a:rPr lang="en-US" sz="1600" b="1" dirty="0" err="1" smtClean="0">
                <a:solidFill>
                  <a:srgbClr val="002060"/>
                </a:solidFill>
              </a:rPr>
              <a:t>workprogramme</a:t>
            </a:r>
            <a:r>
              <a:rPr lang="en-US" sz="1600" b="1" dirty="0" smtClean="0">
                <a:solidFill>
                  <a:srgbClr val="002060"/>
                </a:solidFill>
              </a:rPr>
              <a:t>, including the WISE Implementation Plan.</a:t>
            </a:r>
            <a:endParaRPr lang="en-GB" sz="1600" dirty="0">
              <a:solidFill>
                <a:srgbClr val="002060"/>
              </a:solidFill>
            </a:endParaRPr>
          </a:p>
        </p:txBody>
      </p:sp>
      <p:pic>
        <p:nvPicPr>
          <p:cNvPr id="2" name="Picture 1"/>
          <p:cNvPicPr>
            <a:picLocks noChangeAspect="1"/>
          </p:cNvPicPr>
          <p:nvPr/>
        </p:nvPicPr>
        <p:blipFill rotWithShape="1">
          <a:blip r:embed="rId2"/>
          <a:srcRect l="35066" r="17311"/>
          <a:stretch/>
        </p:blipFill>
        <p:spPr>
          <a:xfrm>
            <a:off x="0" y="0"/>
            <a:ext cx="1837112" cy="6858000"/>
          </a:xfrm>
          <a:prstGeom prst="rect">
            <a:avLst/>
          </a:prstGeom>
        </p:spPr>
      </p:pic>
    </p:spTree>
    <p:extLst>
      <p:ext uri="{BB962C8B-B14F-4D97-AF65-F5344CB8AC3E}">
        <p14:creationId xmlns:p14="http://schemas.microsoft.com/office/powerpoint/2010/main" val="2788197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088752" y="1112162"/>
            <a:ext cx="9951660" cy="5679335"/>
          </a:xfrm>
          <a:prstGeom prst="rect">
            <a:avLst/>
          </a:prstGeom>
        </p:spPr>
      </p:pic>
      <p:sp>
        <p:nvSpPr>
          <p:cNvPr id="15" name="TextBox 14"/>
          <p:cNvSpPr txBox="1"/>
          <p:nvPr/>
        </p:nvSpPr>
        <p:spPr>
          <a:xfrm>
            <a:off x="0" y="986623"/>
            <a:ext cx="12191999" cy="36000"/>
          </a:xfrm>
          <a:prstGeom prst="rect">
            <a:avLst/>
          </a:prstGeom>
          <a:solidFill>
            <a:schemeClr val="accent1">
              <a:lumMod val="50000"/>
            </a:schemeClr>
          </a:solidFill>
        </p:spPr>
        <p:txBody>
          <a:bodyPr wrap="square" rtlCol="0">
            <a:spAutoFit/>
          </a:bodyPr>
          <a:lstStyle/>
          <a:p>
            <a:endParaRPr lang="en-GB" dirty="0"/>
          </a:p>
        </p:txBody>
      </p:sp>
      <p:sp>
        <p:nvSpPr>
          <p:cNvPr id="2" name="Rounded Rectangle 1"/>
          <p:cNvSpPr/>
          <p:nvPr/>
        </p:nvSpPr>
        <p:spPr>
          <a:xfrm>
            <a:off x="8688793" y="1504604"/>
            <a:ext cx="3421196" cy="2967643"/>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8"/>
          <p:cNvSpPr txBox="1">
            <a:spLocks noChangeArrowheads="1"/>
          </p:cNvSpPr>
          <p:nvPr/>
        </p:nvSpPr>
        <p:spPr bwMode="auto">
          <a:xfrm>
            <a:off x="1892643" y="152581"/>
            <a:ext cx="904126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tabLst>
                <a:tab pos="1430338" algn="l"/>
              </a:tabLst>
              <a:defRPr>
                <a:solidFill>
                  <a:schemeClr val="tx1"/>
                </a:solidFill>
                <a:latin typeface="Arial" charset="0"/>
                <a:ea typeface="ＭＳ Ｐゴシック" pitchFamily="34" charset="-128"/>
              </a:defRPr>
            </a:lvl1pPr>
            <a:lvl2pPr marL="742950" indent="-285750" eaLnBrk="0" hangingPunct="0">
              <a:tabLst>
                <a:tab pos="1430338" algn="l"/>
              </a:tabLst>
              <a:defRPr>
                <a:solidFill>
                  <a:schemeClr val="tx1"/>
                </a:solidFill>
                <a:latin typeface="Arial" charset="0"/>
                <a:ea typeface="ＭＳ Ｐゴシック" pitchFamily="34" charset="-128"/>
              </a:defRPr>
            </a:lvl2pPr>
            <a:lvl3pPr marL="1143000" indent="-228600" eaLnBrk="0" hangingPunct="0">
              <a:tabLst>
                <a:tab pos="1430338" algn="l"/>
              </a:tabLst>
              <a:defRPr>
                <a:solidFill>
                  <a:schemeClr val="tx1"/>
                </a:solidFill>
                <a:latin typeface="Arial" charset="0"/>
                <a:ea typeface="ＭＳ Ｐゴシック" pitchFamily="34" charset="-128"/>
              </a:defRPr>
            </a:lvl3pPr>
            <a:lvl4pPr marL="1600200" indent="-228600" eaLnBrk="0" hangingPunct="0">
              <a:tabLst>
                <a:tab pos="1430338" algn="l"/>
              </a:tabLst>
              <a:defRPr>
                <a:solidFill>
                  <a:schemeClr val="tx1"/>
                </a:solidFill>
                <a:latin typeface="Arial" charset="0"/>
                <a:ea typeface="ＭＳ Ｐゴシック" pitchFamily="34" charset="-128"/>
              </a:defRPr>
            </a:lvl4pPr>
            <a:lvl5pPr marL="2057400" indent="-228600" eaLnBrk="0" hangingPunct="0">
              <a:tabLst>
                <a:tab pos="1430338" algn="l"/>
              </a:tabLst>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tabLst>
                <a:tab pos="1430338" algn="l"/>
              </a:tabLs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tabLst>
                <a:tab pos="1430338" algn="l"/>
              </a:tabLs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tabLst>
                <a:tab pos="1430338" algn="l"/>
              </a:tabLs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tabLst>
                <a:tab pos="1430338" algn="l"/>
              </a:tabLst>
              <a:defRPr>
                <a:solidFill>
                  <a:schemeClr val="tx1"/>
                </a:solidFill>
                <a:latin typeface="Arial" charset="0"/>
                <a:ea typeface="ＭＳ Ｐゴシック" pitchFamily="34" charset="-128"/>
              </a:defRPr>
            </a:lvl9pPr>
          </a:lstStyle>
          <a:p>
            <a:pPr eaLnBrk="1" hangingPunct="1">
              <a:spcBef>
                <a:spcPct val="50000"/>
              </a:spcBef>
            </a:pPr>
            <a:r>
              <a:rPr lang="en-GB" sz="2200" b="1" dirty="0" smtClean="0">
                <a:cs typeface="Verdana"/>
              </a:rPr>
              <a:t>Marine knowledge - EEA 2016-2022 Marine Roadmap to support EU policy implementation</a:t>
            </a:r>
            <a:endParaRPr lang="en-GB" altLang="en-US" sz="2200" b="1" dirty="0">
              <a:ea typeface="Verdana" panose="020B0604030504040204" pitchFamily="34" charset="0"/>
              <a:cs typeface="Verdana" panose="020B0604030504040204" pitchFamily="34" charset="0"/>
            </a:endParaRPr>
          </a:p>
        </p:txBody>
      </p:sp>
      <p:pic>
        <p:nvPicPr>
          <p:cNvPr id="7" name="Picture Placeholder 9" descr="Marine-environmen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1752600" cy="6858000"/>
          </a:xfrm>
          <a:prstGeom prst="rect">
            <a:avLst/>
          </a:prstGeom>
        </p:spPr>
      </p:pic>
      <p:pic>
        <p:nvPicPr>
          <p:cNvPr id="4" name="Picture 3"/>
          <p:cNvPicPr>
            <a:picLocks noChangeAspect="1"/>
          </p:cNvPicPr>
          <p:nvPr/>
        </p:nvPicPr>
        <p:blipFill>
          <a:blip r:embed="rId5"/>
          <a:stretch>
            <a:fillRect/>
          </a:stretch>
        </p:blipFill>
        <p:spPr>
          <a:xfrm>
            <a:off x="4100223" y="3712772"/>
            <a:ext cx="304685" cy="314336"/>
          </a:xfrm>
          <a:prstGeom prst="rect">
            <a:avLst/>
          </a:prstGeom>
        </p:spPr>
      </p:pic>
      <p:pic>
        <p:nvPicPr>
          <p:cNvPr id="96" name="Picture 95"/>
          <p:cNvPicPr>
            <a:picLocks noChangeAspect="1"/>
          </p:cNvPicPr>
          <p:nvPr/>
        </p:nvPicPr>
        <p:blipFill>
          <a:blip r:embed="rId5"/>
          <a:stretch>
            <a:fillRect/>
          </a:stretch>
        </p:blipFill>
        <p:spPr>
          <a:xfrm>
            <a:off x="4475680" y="3536020"/>
            <a:ext cx="304685" cy="314336"/>
          </a:xfrm>
          <a:prstGeom prst="rect">
            <a:avLst/>
          </a:prstGeom>
        </p:spPr>
      </p:pic>
      <p:pic>
        <p:nvPicPr>
          <p:cNvPr id="97" name="Picture 96"/>
          <p:cNvPicPr>
            <a:picLocks noChangeAspect="1"/>
          </p:cNvPicPr>
          <p:nvPr/>
        </p:nvPicPr>
        <p:blipFill>
          <a:blip r:embed="rId5"/>
          <a:stretch>
            <a:fillRect/>
          </a:stretch>
        </p:blipFill>
        <p:spPr>
          <a:xfrm>
            <a:off x="5687587" y="2566788"/>
            <a:ext cx="304685" cy="314336"/>
          </a:xfrm>
          <a:prstGeom prst="rect">
            <a:avLst/>
          </a:prstGeom>
        </p:spPr>
      </p:pic>
      <p:pic>
        <p:nvPicPr>
          <p:cNvPr id="98" name="Picture 97"/>
          <p:cNvPicPr>
            <a:picLocks noChangeAspect="1"/>
          </p:cNvPicPr>
          <p:nvPr/>
        </p:nvPicPr>
        <p:blipFill>
          <a:blip r:embed="rId5"/>
          <a:stretch>
            <a:fillRect/>
          </a:stretch>
        </p:blipFill>
        <p:spPr>
          <a:xfrm>
            <a:off x="5615952" y="1690611"/>
            <a:ext cx="304685" cy="314336"/>
          </a:xfrm>
          <a:prstGeom prst="rect">
            <a:avLst/>
          </a:prstGeom>
        </p:spPr>
      </p:pic>
      <p:pic>
        <p:nvPicPr>
          <p:cNvPr id="100" name="Picture 99"/>
          <p:cNvPicPr>
            <a:picLocks noChangeAspect="1"/>
          </p:cNvPicPr>
          <p:nvPr/>
        </p:nvPicPr>
        <p:blipFill>
          <a:blip r:embed="rId5"/>
          <a:stretch>
            <a:fillRect/>
          </a:stretch>
        </p:blipFill>
        <p:spPr>
          <a:xfrm>
            <a:off x="4333799" y="1690611"/>
            <a:ext cx="304685" cy="314336"/>
          </a:xfrm>
          <a:prstGeom prst="rect">
            <a:avLst/>
          </a:prstGeom>
        </p:spPr>
      </p:pic>
      <p:pic>
        <p:nvPicPr>
          <p:cNvPr id="102" name="Picture 101"/>
          <p:cNvPicPr>
            <a:picLocks noChangeAspect="1"/>
          </p:cNvPicPr>
          <p:nvPr/>
        </p:nvPicPr>
        <p:blipFill>
          <a:blip r:embed="rId5"/>
          <a:stretch>
            <a:fillRect/>
          </a:stretch>
        </p:blipFill>
        <p:spPr>
          <a:xfrm>
            <a:off x="5619427" y="4659048"/>
            <a:ext cx="304685" cy="314336"/>
          </a:xfrm>
          <a:prstGeom prst="rect">
            <a:avLst/>
          </a:prstGeom>
        </p:spPr>
      </p:pic>
      <p:pic>
        <p:nvPicPr>
          <p:cNvPr id="103" name="Picture 102"/>
          <p:cNvPicPr>
            <a:picLocks noChangeAspect="1"/>
          </p:cNvPicPr>
          <p:nvPr/>
        </p:nvPicPr>
        <p:blipFill>
          <a:blip r:embed="rId5"/>
          <a:stretch>
            <a:fillRect/>
          </a:stretch>
        </p:blipFill>
        <p:spPr>
          <a:xfrm>
            <a:off x="3667637" y="4605627"/>
            <a:ext cx="304685" cy="314336"/>
          </a:xfrm>
          <a:prstGeom prst="rect">
            <a:avLst/>
          </a:prstGeom>
        </p:spPr>
      </p:pic>
      <p:cxnSp>
        <p:nvCxnSpPr>
          <p:cNvPr id="109" name="Straight Arrow Connector 108"/>
          <p:cNvCxnSpPr/>
          <p:nvPr/>
        </p:nvCxnSpPr>
        <p:spPr>
          <a:xfrm flipH="1" flipV="1">
            <a:off x="6728224" y="1504604"/>
            <a:ext cx="4237" cy="480081"/>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6842202" y="4472247"/>
            <a:ext cx="398183" cy="499966"/>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V="1">
            <a:off x="7416863" y="4935689"/>
            <a:ext cx="446116" cy="588147"/>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4" name="Picture 113"/>
          <p:cNvPicPr>
            <a:picLocks noChangeAspect="1"/>
          </p:cNvPicPr>
          <p:nvPr/>
        </p:nvPicPr>
        <p:blipFill>
          <a:blip r:embed="rId5"/>
          <a:stretch>
            <a:fillRect/>
          </a:stretch>
        </p:blipFill>
        <p:spPr>
          <a:xfrm>
            <a:off x="3455467" y="3869940"/>
            <a:ext cx="304685" cy="314336"/>
          </a:xfrm>
          <a:prstGeom prst="rect">
            <a:avLst/>
          </a:prstGeom>
        </p:spPr>
      </p:pic>
      <p:pic>
        <p:nvPicPr>
          <p:cNvPr id="115" name="Picture 114"/>
          <p:cNvPicPr>
            <a:picLocks noChangeAspect="1"/>
          </p:cNvPicPr>
          <p:nvPr/>
        </p:nvPicPr>
        <p:blipFill>
          <a:blip r:embed="rId5"/>
          <a:stretch>
            <a:fillRect/>
          </a:stretch>
        </p:blipFill>
        <p:spPr>
          <a:xfrm>
            <a:off x="3803123" y="5493396"/>
            <a:ext cx="304685" cy="314336"/>
          </a:xfrm>
          <a:prstGeom prst="rect">
            <a:avLst/>
          </a:prstGeom>
        </p:spPr>
      </p:pic>
      <p:pic>
        <p:nvPicPr>
          <p:cNvPr id="117" name="Picture 116"/>
          <p:cNvPicPr>
            <a:picLocks noChangeAspect="1"/>
          </p:cNvPicPr>
          <p:nvPr/>
        </p:nvPicPr>
        <p:blipFill>
          <a:blip r:embed="rId5"/>
          <a:stretch>
            <a:fillRect/>
          </a:stretch>
        </p:blipFill>
        <p:spPr>
          <a:xfrm>
            <a:off x="4029114" y="3285821"/>
            <a:ext cx="304685" cy="314336"/>
          </a:xfrm>
          <a:prstGeom prst="rect">
            <a:avLst/>
          </a:prstGeom>
        </p:spPr>
      </p:pic>
      <p:pic>
        <p:nvPicPr>
          <p:cNvPr id="122" name="Picture 121"/>
          <p:cNvPicPr>
            <a:picLocks noChangeAspect="1"/>
          </p:cNvPicPr>
          <p:nvPr/>
        </p:nvPicPr>
        <p:blipFill>
          <a:blip r:embed="rId5"/>
          <a:stretch>
            <a:fillRect/>
          </a:stretch>
        </p:blipFill>
        <p:spPr>
          <a:xfrm>
            <a:off x="4418024" y="2520256"/>
            <a:ext cx="304685" cy="314336"/>
          </a:xfrm>
          <a:prstGeom prst="rect">
            <a:avLst/>
          </a:prstGeom>
        </p:spPr>
      </p:pic>
      <p:cxnSp>
        <p:nvCxnSpPr>
          <p:cNvPr id="21" name="Straight Arrow Connector 20"/>
          <p:cNvCxnSpPr/>
          <p:nvPr/>
        </p:nvCxnSpPr>
        <p:spPr>
          <a:xfrm flipH="1" flipV="1">
            <a:off x="7960352" y="1210530"/>
            <a:ext cx="4237" cy="480081"/>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489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99533" y="2859716"/>
            <a:ext cx="9440214" cy="1546075"/>
          </a:xfrm>
        </p:spPr>
        <p:txBody>
          <a:bodyPr/>
          <a:lstStyle/>
          <a:p>
            <a:pPr algn="ctr"/>
            <a:r>
              <a:rPr lang="da-DK" dirty="0" smtClean="0"/>
              <a:t>Thank you for your attention</a:t>
            </a:r>
            <a:endParaRPr lang="en-GB" dirty="0">
              <a:latin typeface="+mn-lt"/>
            </a:endParaRPr>
          </a:p>
        </p:txBody>
      </p:sp>
      <p:sp>
        <p:nvSpPr>
          <p:cNvPr id="3" name="Text Placeholder 2"/>
          <p:cNvSpPr>
            <a:spLocks noGrp="1"/>
          </p:cNvSpPr>
          <p:nvPr>
            <p:ph type="body" sz="quarter" idx="11"/>
          </p:nvPr>
        </p:nvSpPr>
        <p:spPr>
          <a:xfrm>
            <a:off x="708454" y="355401"/>
            <a:ext cx="7302781" cy="2906413"/>
          </a:xfrm>
        </p:spPr>
        <p:txBody>
          <a:bodyPr>
            <a:noAutofit/>
          </a:bodyPr>
          <a:lstStyle/>
          <a:p>
            <a:r>
              <a:rPr lang="en-GB" sz="1200" dirty="0">
                <a:latin typeface="+mn-lt"/>
              </a:rPr>
              <a:t>Stéphane Isoard</a:t>
            </a:r>
          </a:p>
          <a:p>
            <a:r>
              <a:rPr lang="en-GB" sz="1200" dirty="0">
                <a:latin typeface="+mn-lt"/>
              </a:rPr>
              <a:t>Water and Marine – Head of Group</a:t>
            </a:r>
          </a:p>
          <a:p>
            <a:r>
              <a:rPr lang="en-GB" sz="1200" dirty="0">
                <a:latin typeface="+mn-lt"/>
              </a:rPr>
              <a:t>Stephane.Isoard@eea.europa.eu</a:t>
            </a:r>
          </a:p>
          <a:p>
            <a:endParaRPr lang="en-GB" sz="1200" dirty="0">
              <a:latin typeface="+mn-lt"/>
            </a:endParaRPr>
          </a:p>
          <a:p>
            <a:r>
              <a:rPr lang="en-GB" sz="2000" dirty="0">
                <a:latin typeface="+mn-lt"/>
              </a:rPr>
              <a:t>Sign up to receive EEA news, reports </a:t>
            </a:r>
          </a:p>
          <a:p>
            <a:r>
              <a:rPr lang="en-GB" sz="2000" dirty="0">
                <a:latin typeface="+mn-lt"/>
              </a:rPr>
              <a:t>and alerts on your areas of interest at</a:t>
            </a:r>
          </a:p>
          <a:p>
            <a:r>
              <a:rPr lang="en-GB" sz="2000" dirty="0">
                <a:latin typeface="+mn-lt"/>
                <a:hlinkClick r:id="rId2"/>
              </a:rPr>
              <a:t>http://</a:t>
            </a:r>
            <a:r>
              <a:rPr lang="en-GB" sz="2000" dirty="0" smtClean="0">
                <a:latin typeface="+mn-lt"/>
                <a:hlinkClick r:id="rId2"/>
              </a:rPr>
              <a:t>eea-subscriptions.eu/subscribe</a:t>
            </a:r>
            <a:r>
              <a:rPr lang="en-GB" sz="2000" dirty="0" smtClean="0">
                <a:latin typeface="+mn-lt"/>
              </a:rPr>
              <a:t> </a:t>
            </a:r>
            <a:endParaRPr lang="en-GB" sz="2000" dirty="0">
              <a:latin typeface="+mn-lt"/>
            </a:endParaRPr>
          </a:p>
        </p:txBody>
      </p:sp>
    </p:spTree>
    <p:extLst>
      <p:ext uri="{BB962C8B-B14F-4D97-AF65-F5344CB8AC3E}">
        <p14:creationId xmlns:p14="http://schemas.microsoft.com/office/powerpoint/2010/main" val="6813541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986623"/>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2091268" y="437598"/>
            <a:ext cx="9556853" cy="54902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400" b="1" dirty="0">
                <a:solidFill>
                  <a:srgbClr val="002060"/>
                </a:solidFill>
              </a:rPr>
              <a:t>Planning the collaboration with </a:t>
            </a:r>
            <a:r>
              <a:rPr lang="en-GB" altLang="en-US" sz="2400" b="1" dirty="0" smtClean="0">
                <a:solidFill>
                  <a:srgbClr val="002060"/>
                </a:solidFill>
              </a:rPr>
              <a:t>EIONET member </a:t>
            </a:r>
            <a:r>
              <a:rPr lang="en-GB" altLang="en-US" sz="2400" b="1" dirty="0">
                <a:solidFill>
                  <a:srgbClr val="002060"/>
                </a:solidFill>
              </a:rPr>
              <a:t>countries in </a:t>
            </a:r>
            <a:r>
              <a:rPr lang="en-GB" altLang="en-US" sz="2400" b="1" dirty="0" smtClean="0">
                <a:solidFill>
                  <a:srgbClr val="002060"/>
                </a:solidFill>
              </a:rPr>
              <a:t>2018/2019</a:t>
            </a:r>
            <a:endParaRPr lang="en-GB" altLang="en-US" sz="2400" b="1" dirty="0">
              <a:solidFill>
                <a:srgbClr val="002060"/>
              </a:solidFill>
            </a:endParaRPr>
          </a:p>
        </p:txBody>
      </p:sp>
      <p:sp>
        <p:nvSpPr>
          <p:cNvPr id="8" name="TextBox 10"/>
          <p:cNvSpPr txBox="1">
            <a:spLocks noChangeArrowheads="1"/>
          </p:cNvSpPr>
          <p:nvPr/>
        </p:nvSpPr>
        <p:spPr bwMode="auto">
          <a:xfrm>
            <a:off x="2091268" y="1272390"/>
            <a:ext cx="9754368" cy="316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300"/>
              </a:spcAft>
            </a:pPr>
            <a:r>
              <a:rPr lang="en-GB" altLang="en-US" b="1" dirty="0" smtClean="0">
                <a:solidFill>
                  <a:srgbClr val="002060"/>
                </a:solidFill>
                <a:latin typeface="+mn-lt"/>
              </a:rPr>
              <a:t>Data reporting </a:t>
            </a:r>
            <a:r>
              <a:rPr lang="en-GB" altLang="en-US" b="1" i="1" dirty="0" smtClean="0">
                <a:solidFill>
                  <a:srgbClr val="002060"/>
                </a:solidFill>
                <a:latin typeface="+mn-lt"/>
              </a:rPr>
              <a:t>(request)</a:t>
            </a:r>
            <a:endParaRPr lang="en-GB" altLang="en-US" i="1" dirty="0" smtClean="0">
              <a:solidFill>
                <a:srgbClr val="002060"/>
              </a:solidFill>
              <a:latin typeface="+mn-lt"/>
            </a:endParaRPr>
          </a:p>
          <a:p>
            <a:pPr marL="342900" indent="-342900">
              <a:spcAft>
                <a:spcPts val="600"/>
              </a:spcAft>
              <a:buFont typeface="+mj-lt"/>
              <a:buAutoNum type="arabicPeriod"/>
            </a:pPr>
            <a:r>
              <a:rPr lang="da-DK" altLang="en-US" dirty="0" smtClean="0">
                <a:solidFill>
                  <a:srgbClr val="002060"/>
                </a:solidFill>
                <a:latin typeface="+mn-lt"/>
              </a:rPr>
              <a:t>WISE SoE: 2018 </a:t>
            </a:r>
            <a:r>
              <a:rPr lang="da-DK" altLang="en-US" dirty="0">
                <a:solidFill>
                  <a:srgbClr val="002060"/>
                </a:solidFill>
                <a:latin typeface="+mn-lt"/>
              </a:rPr>
              <a:t>Freshwater data-call </a:t>
            </a:r>
            <a:r>
              <a:rPr lang="da-DK" altLang="en-US" dirty="0" smtClean="0">
                <a:solidFill>
                  <a:srgbClr val="002060"/>
                </a:solidFill>
                <a:latin typeface="+mn-lt"/>
              </a:rPr>
              <a:t>(1 October-31 December 2018)</a:t>
            </a:r>
          </a:p>
          <a:p>
            <a:pPr marL="342900" indent="-342900">
              <a:spcAft>
                <a:spcPts val="600"/>
              </a:spcAft>
              <a:buFont typeface="+mj-lt"/>
              <a:buAutoNum type="arabicPeriod"/>
            </a:pPr>
            <a:r>
              <a:rPr lang="da-DK" altLang="en-US" dirty="0" smtClean="0">
                <a:solidFill>
                  <a:srgbClr val="002060"/>
                </a:solidFill>
                <a:latin typeface="+mn-lt"/>
              </a:rPr>
              <a:t>Data requests for thematic assessments (please share if you have relevant information as soon as possible – bilateral) </a:t>
            </a:r>
            <a:endParaRPr lang="en-GB" altLang="en-US" dirty="0">
              <a:solidFill>
                <a:srgbClr val="002060"/>
              </a:solidFill>
              <a:latin typeface="+mn-lt"/>
            </a:endParaRPr>
          </a:p>
          <a:p>
            <a:pPr>
              <a:spcAft>
                <a:spcPts val="300"/>
              </a:spcAft>
            </a:pPr>
            <a:endParaRPr lang="da-DK" altLang="en-US" b="1" dirty="0" smtClean="0">
              <a:solidFill>
                <a:srgbClr val="002060"/>
              </a:solidFill>
              <a:latin typeface="+mn-lt"/>
            </a:endParaRPr>
          </a:p>
          <a:p>
            <a:pPr>
              <a:spcAft>
                <a:spcPts val="300"/>
              </a:spcAft>
            </a:pPr>
            <a:r>
              <a:rPr lang="da-DK" altLang="en-US" b="1" dirty="0" smtClean="0">
                <a:solidFill>
                  <a:srgbClr val="002060"/>
                </a:solidFill>
                <a:latin typeface="+mn-lt"/>
              </a:rPr>
              <a:t>Indicators </a:t>
            </a:r>
            <a:r>
              <a:rPr lang="en-GB" altLang="en-US" b="1" i="1" dirty="0" smtClean="0">
                <a:solidFill>
                  <a:srgbClr val="002060"/>
                </a:solidFill>
                <a:latin typeface="+mn-lt"/>
              </a:rPr>
              <a:t>(consultation)</a:t>
            </a:r>
            <a:endParaRPr lang="da-DK" altLang="en-US" i="1" dirty="0" smtClean="0">
              <a:solidFill>
                <a:srgbClr val="002060"/>
              </a:solidFill>
              <a:latin typeface="+mn-lt"/>
            </a:endParaRPr>
          </a:p>
          <a:p>
            <a:pPr marL="342900" indent="-342900">
              <a:spcAft>
                <a:spcPts val="1200"/>
              </a:spcAft>
              <a:buFont typeface="+mj-lt"/>
              <a:buAutoNum type="arabicPeriod"/>
            </a:pPr>
            <a:r>
              <a:rPr lang="es-ES" altLang="en-US" b="1" dirty="0" smtClean="0">
                <a:solidFill>
                  <a:srgbClr val="002060"/>
                </a:solidFill>
                <a:latin typeface="+mn-lt"/>
              </a:rPr>
              <a:t>To be </a:t>
            </a:r>
            <a:r>
              <a:rPr lang="es-ES" altLang="en-US" b="1" dirty="0" err="1" smtClean="0">
                <a:solidFill>
                  <a:srgbClr val="002060"/>
                </a:solidFill>
                <a:latin typeface="+mn-lt"/>
              </a:rPr>
              <a:t>consulted</a:t>
            </a:r>
            <a:r>
              <a:rPr lang="es-ES" altLang="en-US" b="1" dirty="0" smtClean="0">
                <a:solidFill>
                  <a:srgbClr val="002060"/>
                </a:solidFill>
                <a:latin typeface="+mn-lt"/>
              </a:rPr>
              <a:t> in Q4</a:t>
            </a:r>
            <a:r>
              <a:rPr lang="es-ES" altLang="en-US" dirty="0" smtClean="0">
                <a:solidFill>
                  <a:srgbClr val="002060"/>
                </a:solidFill>
                <a:latin typeface="+mn-lt"/>
              </a:rPr>
              <a:t>:</a:t>
            </a:r>
          </a:p>
          <a:p>
            <a:pPr marL="342900" indent="-342900">
              <a:spcAft>
                <a:spcPts val="1200"/>
              </a:spcAft>
              <a:buFont typeface="+mj-lt"/>
              <a:buAutoNum type="arabicPeriod"/>
            </a:pPr>
            <a:endParaRPr lang="es-ES" altLang="en-US" dirty="0" smtClean="0">
              <a:solidFill>
                <a:srgbClr val="002060"/>
              </a:solidFill>
              <a:latin typeface="+mn-lt"/>
            </a:endParaRPr>
          </a:p>
          <a:p>
            <a:pPr marL="342900" indent="-342900">
              <a:spcAft>
                <a:spcPts val="1200"/>
              </a:spcAft>
              <a:buFont typeface="+mj-lt"/>
              <a:buAutoNum type="arabicPeriod"/>
            </a:pPr>
            <a:r>
              <a:rPr lang="da-DK" altLang="en-US" b="1" dirty="0" smtClean="0">
                <a:solidFill>
                  <a:srgbClr val="002060"/>
                </a:solidFill>
                <a:latin typeface="+mn-lt"/>
              </a:rPr>
              <a:t>To be consulted in 2019</a:t>
            </a:r>
            <a:r>
              <a:rPr lang="da-DK" altLang="en-US" dirty="0" smtClean="0">
                <a:solidFill>
                  <a:srgbClr val="002060"/>
                </a:solidFill>
                <a:latin typeface="+mn-lt"/>
              </a:rPr>
              <a:t>:</a:t>
            </a:r>
            <a:endParaRPr lang="da-DK" altLang="en-US" dirty="0">
              <a:solidFill>
                <a:srgbClr val="002060"/>
              </a:solidFill>
              <a:latin typeface="+mn-lt"/>
            </a:endParaRPr>
          </a:p>
        </p:txBody>
      </p:sp>
      <p:pic>
        <p:nvPicPr>
          <p:cNvPr id="6" name="Picture 5"/>
          <p:cNvPicPr>
            <a:picLocks noChangeAspect="1"/>
          </p:cNvPicPr>
          <p:nvPr/>
        </p:nvPicPr>
        <p:blipFill rotWithShape="1">
          <a:blip r:embed="rId2"/>
          <a:srcRect l="35066" r="17311"/>
          <a:stretch/>
        </p:blipFill>
        <p:spPr>
          <a:xfrm>
            <a:off x="0" y="0"/>
            <a:ext cx="1837112" cy="6858000"/>
          </a:xfrm>
          <a:prstGeom prst="rect">
            <a:avLst/>
          </a:prstGeom>
        </p:spPr>
      </p:pic>
    </p:spTree>
    <p:extLst>
      <p:ext uri="{BB962C8B-B14F-4D97-AF65-F5344CB8AC3E}">
        <p14:creationId xmlns:p14="http://schemas.microsoft.com/office/powerpoint/2010/main" val="1533309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986623"/>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2091268" y="437598"/>
            <a:ext cx="9556853" cy="54902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400" b="1" dirty="0">
                <a:solidFill>
                  <a:srgbClr val="002060"/>
                </a:solidFill>
              </a:rPr>
              <a:t>Planning the collaboration with </a:t>
            </a:r>
            <a:r>
              <a:rPr lang="en-GB" altLang="en-US" sz="2400" b="1" dirty="0" smtClean="0">
                <a:solidFill>
                  <a:srgbClr val="002060"/>
                </a:solidFill>
              </a:rPr>
              <a:t>EIONET member </a:t>
            </a:r>
            <a:r>
              <a:rPr lang="en-GB" altLang="en-US" sz="2400" b="1" dirty="0">
                <a:solidFill>
                  <a:srgbClr val="002060"/>
                </a:solidFill>
              </a:rPr>
              <a:t>countries in </a:t>
            </a:r>
            <a:r>
              <a:rPr lang="en-GB" altLang="en-US" sz="2400" b="1" dirty="0" smtClean="0">
                <a:solidFill>
                  <a:srgbClr val="002060"/>
                </a:solidFill>
              </a:rPr>
              <a:t>2018/2019</a:t>
            </a:r>
            <a:endParaRPr lang="en-GB" altLang="en-US" sz="2400" b="1" dirty="0">
              <a:solidFill>
                <a:srgbClr val="002060"/>
              </a:solidFill>
            </a:endParaRPr>
          </a:p>
        </p:txBody>
      </p:sp>
      <p:pic>
        <p:nvPicPr>
          <p:cNvPr id="6" name="Picture 5"/>
          <p:cNvPicPr>
            <a:picLocks noChangeAspect="1"/>
          </p:cNvPicPr>
          <p:nvPr/>
        </p:nvPicPr>
        <p:blipFill rotWithShape="1">
          <a:blip r:embed="rId2"/>
          <a:srcRect l="35066" r="17311"/>
          <a:stretch/>
        </p:blipFill>
        <p:spPr>
          <a:xfrm>
            <a:off x="0" y="0"/>
            <a:ext cx="1837112" cy="6858000"/>
          </a:xfrm>
          <a:prstGeom prst="rect">
            <a:avLst/>
          </a:prstGeom>
        </p:spPr>
      </p:pic>
      <p:sp>
        <p:nvSpPr>
          <p:cNvPr id="7" name="TextBox 10"/>
          <p:cNvSpPr txBox="1">
            <a:spLocks noChangeArrowheads="1"/>
          </p:cNvSpPr>
          <p:nvPr/>
        </p:nvSpPr>
        <p:spPr bwMode="auto">
          <a:xfrm>
            <a:off x="2091268" y="1272390"/>
            <a:ext cx="6533748"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300"/>
              </a:spcAft>
            </a:pPr>
            <a:r>
              <a:rPr lang="en-GB" altLang="en-US" b="1" dirty="0" smtClean="0">
                <a:solidFill>
                  <a:srgbClr val="002060"/>
                </a:solidFill>
                <a:latin typeface="+mn-lt"/>
              </a:rPr>
              <a:t>Thematic assessments </a:t>
            </a:r>
            <a:r>
              <a:rPr lang="en-GB" altLang="en-US" b="1" i="1" dirty="0">
                <a:solidFill>
                  <a:srgbClr val="002060"/>
                </a:solidFill>
                <a:latin typeface="+mn-lt"/>
              </a:rPr>
              <a:t>(consultation</a:t>
            </a:r>
            <a:r>
              <a:rPr lang="en-GB" altLang="en-US" b="1" i="1" dirty="0" smtClean="0">
                <a:solidFill>
                  <a:srgbClr val="002060"/>
                </a:solidFill>
                <a:latin typeface="+mn-lt"/>
              </a:rPr>
              <a:t>)</a:t>
            </a:r>
            <a:endParaRPr lang="en-GB" altLang="en-US" b="1" dirty="0" smtClean="0">
              <a:solidFill>
                <a:srgbClr val="002060"/>
              </a:solidFill>
              <a:latin typeface="+mn-lt"/>
            </a:endParaRPr>
          </a:p>
          <a:p>
            <a:pPr marL="342900" indent="-342900">
              <a:spcAft>
                <a:spcPts val="300"/>
              </a:spcAft>
              <a:buFont typeface="+mj-lt"/>
              <a:buAutoNum type="arabicPeriod"/>
            </a:pPr>
            <a:r>
              <a:rPr lang="da-DK" altLang="en-US" i="1" dirty="0" smtClean="0">
                <a:solidFill>
                  <a:srgbClr val="002060"/>
                </a:solidFill>
                <a:latin typeface="+mn-lt"/>
              </a:rPr>
              <a:t>Eutrophication </a:t>
            </a:r>
            <a:r>
              <a:rPr lang="da-DK" altLang="en-US" i="1" dirty="0">
                <a:solidFill>
                  <a:srgbClr val="002060"/>
                </a:solidFill>
                <a:latin typeface="+mn-lt"/>
              </a:rPr>
              <a:t>in Europe’s seas (</a:t>
            </a:r>
            <a:r>
              <a:rPr lang="da-DK" altLang="en-US" i="1" dirty="0" smtClean="0">
                <a:solidFill>
                  <a:srgbClr val="002060"/>
                </a:solidFill>
                <a:latin typeface="+mn-lt"/>
              </a:rPr>
              <a:t>Q2/3)</a:t>
            </a:r>
            <a:endParaRPr lang="da-DK" altLang="en-US" i="1" dirty="0">
              <a:solidFill>
                <a:srgbClr val="002060"/>
              </a:solidFill>
              <a:latin typeface="+mn-lt"/>
            </a:endParaRPr>
          </a:p>
          <a:p>
            <a:pPr marL="342900" indent="-342900">
              <a:spcAft>
                <a:spcPts val="300"/>
              </a:spcAft>
              <a:buFont typeface="+mj-lt"/>
              <a:buAutoNum type="arabicPeriod"/>
            </a:pPr>
            <a:r>
              <a:rPr lang="da-DK" altLang="en-US" b="1" i="1" dirty="0">
                <a:solidFill>
                  <a:srgbClr val="002060"/>
                </a:solidFill>
                <a:latin typeface="+mn-lt"/>
              </a:rPr>
              <a:t>Contaminants </a:t>
            </a:r>
            <a:r>
              <a:rPr lang="da-DK" altLang="en-US" b="1" i="1" dirty="0" smtClean="0">
                <a:solidFill>
                  <a:srgbClr val="002060"/>
                </a:solidFill>
                <a:latin typeface="+mn-lt"/>
              </a:rPr>
              <a:t>in Europe’s seas (Q3</a:t>
            </a:r>
            <a:r>
              <a:rPr lang="da-DK" altLang="en-US" b="1" i="1" dirty="0">
                <a:solidFill>
                  <a:srgbClr val="002060"/>
                </a:solidFill>
                <a:latin typeface="+mn-lt"/>
              </a:rPr>
              <a:t>)</a:t>
            </a:r>
          </a:p>
          <a:p>
            <a:pPr marL="342900" indent="-342900">
              <a:spcAft>
                <a:spcPts val="300"/>
              </a:spcAft>
              <a:buFont typeface="+mj-lt"/>
              <a:buAutoNum type="arabicPeriod"/>
            </a:pPr>
            <a:r>
              <a:rPr lang="da-DK" altLang="en-US" i="1" dirty="0" smtClean="0">
                <a:solidFill>
                  <a:srgbClr val="002060"/>
                </a:solidFill>
                <a:latin typeface="+mn-lt"/>
              </a:rPr>
              <a:t>Sustainable </a:t>
            </a:r>
            <a:r>
              <a:rPr lang="da-DK" altLang="en-US" i="1" dirty="0">
                <a:solidFill>
                  <a:srgbClr val="002060"/>
                </a:solidFill>
                <a:latin typeface="+mn-lt"/>
              </a:rPr>
              <a:t>use of </a:t>
            </a:r>
            <a:r>
              <a:rPr lang="da-DK" altLang="en-US" i="1" dirty="0" smtClean="0">
                <a:solidFill>
                  <a:srgbClr val="002060"/>
                </a:solidFill>
                <a:latin typeface="+mn-lt"/>
              </a:rPr>
              <a:t>Europe’s </a:t>
            </a:r>
            <a:r>
              <a:rPr lang="da-DK" altLang="en-US" i="1" dirty="0">
                <a:solidFill>
                  <a:srgbClr val="002060"/>
                </a:solidFill>
                <a:latin typeface="+mn-lt"/>
              </a:rPr>
              <a:t>seas (Q3</a:t>
            </a:r>
            <a:r>
              <a:rPr lang="da-DK" altLang="en-US" i="1" dirty="0" smtClean="0">
                <a:solidFill>
                  <a:srgbClr val="002060"/>
                </a:solidFill>
                <a:latin typeface="+mn-lt"/>
              </a:rPr>
              <a:t>)</a:t>
            </a:r>
          </a:p>
          <a:p>
            <a:pPr marL="342900" indent="-342900">
              <a:spcAft>
                <a:spcPts val="300"/>
              </a:spcAft>
              <a:buFont typeface="+mj-lt"/>
              <a:buAutoNum type="arabicPeriod"/>
            </a:pPr>
            <a:r>
              <a:rPr lang="en-GB" altLang="en-US" b="1" i="1" dirty="0">
                <a:solidFill>
                  <a:srgbClr val="002060"/>
                </a:solidFill>
                <a:latin typeface="+mn-lt"/>
              </a:rPr>
              <a:t>Chemicals in surface waters (Q3)</a:t>
            </a:r>
            <a:endParaRPr lang="da-DK" altLang="en-US" b="1" i="1" dirty="0">
              <a:solidFill>
                <a:srgbClr val="002060"/>
              </a:solidFill>
              <a:latin typeface="+mn-lt"/>
            </a:endParaRPr>
          </a:p>
          <a:p>
            <a:pPr marL="342900" indent="-342900">
              <a:spcAft>
                <a:spcPts val="300"/>
              </a:spcAft>
              <a:buFont typeface="+mj-lt"/>
              <a:buAutoNum type="arabicPeriod"/>
            </a:pPr>
            <a:r>
              <a:rPr lang="da-DK" altLang="en-US" b="1" i="1" dirty="0" smtClean="0">
                <a:solidFill>
                  <a:srgbClr val="002060"/>
                </a:solidFill>
                <a:latin typeface="+mn-lt"/>
              </a:rPr>
              <a:t>Industrial Pollution: Industrial </a:t>
            </a:r>
            <a:r>
              <a:rPr lang="da-DK" altLang="en-US" b="1" i="1" dirty="0">
                <a:solidFill>
                  <a:srgbClr val="002060"/>
                </a:solidFill>
                <a:latin typeface="+mn-lt"/>
              </a:rPr>
              <a:t>waste water </a:t>
            </a:r>
          </a:p>
          <a:p>
            <a:pPr marL="342900" indent="-342900">
              <a:spcAft>
                <a:spcPts val="300"/>
              </a:spcAft>
              <a:buFont typeface="+mj-lt"/>
              <a:buAutoNum type="arabicPeriod"/>
            </a:pPr>
            <a:r>
              <a:rPr lang="da-DK" altLang="en-US" i="1" dirty="0" smtClean="0">
                <a:solidFill>
                  <a:srgbClr val="002060"/>
                </a:solidFill>
                <a:latin typeface="+mn-lt"/>
              </a:rPr>
              <a:t>Quick </a:t>
            </a:r>
            <a:r>
              <a:rPr lang="da-DK" altLang="en-US" i="1" dirty="0">
                <a:solidFill>
                  <a:srgbClr val="002060"/>
                </a:solidFill>
                <a:latin typeface="+mn-lt"/>
              </a:rPr>
              <a:t>Guide for assessing marine ecosystem capacity for service supply (</a:t>
            </a:r>
            <a:r>
              <a:rPr lang="da-DK" altLang="en-US" i="1" dirty="0" smtClean="0">
                <a:solidFill>
                  <a:srgbClr val="002060"/>
                </a:solidFill>
                <a:latin typeface="+mn-lt"/>
              </a:rPr>
              <a:t>Q4)</a:t>
            </a:r>
            <a:endParaRPr lang="da-DK" altLang="en-US" dirty="0" smtClean="0">
              <a:solidFill>
                <a:srgbClr val="002060"/>
              </a:solidFill>
              <a:latin typeface="+mn-lt"/>
            </a:endParaRPr>
          </a:p>
          <a:p>
            <a:pPr marL="342900" indent="-342900">
              <a:spcAft>
                <a:spcPts val="300"/>
              </a:spcAft>
              <a:buFont typeface="+mj-lt"/>
              <a:buAutoNum type="arabicPeriod"/>
            </a:pPr>
            <a:r>
              <a:rPr lang="da-DK" altLang="en-US" i="1" dirty="0" smtClean="0">
                <a:solidFill>
                  <a:srgbClr val="002060"/>
                </a:solidFill>
                <a:latin typeface="+mn-lt"/>
              </a:rPr>
              <a:t>Pressures &amp; impacts </a:t>
            </a:r>
            <a:r>
              <a:rPr lang="da-DK" altLang="en-US" i="1" dirty="0">
                <a:solidFill>
                  <a:srgbClr val="002060"/>
                </a:solidFill>
                <a:latin typeface="+mn-lt"/>
              </a:rPr>
              <a:t>on </a:t>
            </a:r>
            <a:r>
              <a:rPr lang="da-DK" altLang="en-US" i="1" dirty="0" smtClean="0">
                <a:solidFill>
                  <a:srgbClr val="002060"/>
                </a:solidFill>
                <a:latin typeface="+mn-lt"/>
              </a:rPr>
              <a:t>Europe’s </a:t>
            </a:r>
            <a:r>
              <a:rPr lang="da-DK" altLang="en-US" i="1" dirty="0">
                <a:solidFill>
                  <a:srgbClr val="002060"/>
                </a:solidFill>
                <a:latin typeface="+mn-lt"/>
              </a:rPr>
              <a:t>seas </a:t>
            </a:r>
            <a:r>
              <a:rPr lang="da-DK" altLang="en-US" i="1" dirty="0" smtClean="0">
                <a:solidFill>
                  <a:srgbClr val="002060"/>
                </a:solidFill>
                <a:latin typeface="+mn-lt"/>
              </a:rPr>
              <a:t>(incl. a spatial apprach for assessing cumulative pressures) (Q4)</a:t>
            </a:r>
          </a:p>
          <a:p>
            <a:pPr marL="342900" indent="-342900">
              <a:spcAft>
                <a:spcPts val="300"/>
              </a:spcAft>
              <a:buFont typeface="+mj-lt"/>
              <a:buAutoNum type="arabicPeriod"/>
            </a:pPr>
            <a:r>
              <a:rPr lang="da-DK" altLang="en-US" i="1" dirty="0" smtClean="0">
                <a:solidFill>
                  <a:srgbClr val="002060"/>
                </a:solidFill>
                <a:latin typeface="+mn-lt"/>
              </a:rPr>
              <a:t>Marine biodiversity (Q4</a:t>
            </a:r>
            <a:r>
              <a:rPr lang="da-DK" altLang="en-US" i="1" dirty="0" smtClean="0">
                <a:solidFill>
                  <a:srgbClr val="002060"/>
                </a:solidFill>
                <a:latin typeface="+mn-lt"/>
              </a:rPr>
              <a:t>)</a:t>
            </a:r>
          </a:p>
          <a:p>
            <a:pPr marL="342900" indent="-342900">
              <a:spcAft>
                <a:spcPts val="300"/>
              </a:spcAft>
              <a:buFont typeface="+mj-lt"/>
              <a:buAutoNum type="arabicPeriod"/>
            </a:pPr>
            <a:r>
              <a:rPr lang="da-DK" altLang="en-US" b="1" i="1" dirty="0" smtClean="0">
                <a:solidFill>
                  <a:srgbClr val="002060"/>
                </a:solidFill>
                <a:latin typeface="+mn-lt"/>
              </a:rPr>
              <a:t>Floodplains and ecosystems assessment (potentially Q4)</a:t>
            </a:r>
            <a:endParaRPr lang="da-DK" altLang="en-US" b="1" i="1" dirty="0" smtClean="0">
              <a:solidFill>
                <a:srgbClr val="002060"/>
              </a:solidFill>
              <a:latin typeface="+mn-lt"/>
            </a:endParaRPr>
          </a:p>
          <a:p>
            <a:pPr marL="342900" indent="-342900">
              <a:spcAft>
                <a:spcPts val="600"/>
              </a:spcAft>
              <a:buFont typeface="+mj-lt"/>
              <a:buAutoNum type="arabicPeriod"/>
            </a:pPr>
            <a:endParaRPr lang="da-DK" altLang="en-US" i="1" dirty="0">
              <a:solidFill>
                <a:srgbClr val="002060"/>
              </a:solidFill>
              <a:latin typeface="+mn-lt"/>
            </a:endParaRPr>
          </a:p>
          <a:p>
            <a:pPr>
              <a:spcAft>
                <a:spcPts val="600"/>
              </a:spcAft>
            </a:pPr>
            <a:r>
              <a:rPr lang="da-DK" altLang="en-US" i="1" dirty="0" smtClean="0">
                <a:solidFill>
                  <a:srgbClr val="002060"/>
                </a:solidFill>
                <a:latin typeface="+mn-lt"/>
              </a:rPr>
              <a:t>Note: We will send out a package of products when possible</a:t>
            </a:r>
          </a:p>
          <a:p>
            <a:pPr>
              <a:spcAft>
                <a:spcPts val="600"/>
              </a:spcAft>
            </a:pPr>
            <a:endParaRPr lang="da-DK" altLang="en-US" i="1" dirty="0">
              <a:solidFill>
                <a:srgbClr val="002060"/>
              </a:solidFill>
              <a:latin typeface="+mn-lt"/>
            </a:endParaRPr>
          </a:p>
          <a:p>
            <a:pPr>
              <a:spcAft>
                <a:spcPts val="600"/>
              </a:spcAft>
            </a:pPr>
            <a:endParaRPr lang="da-DK" altLang="en-US" i="1" dirty="0" smtClean="0">
              <a:solidFill>
                <a:srgbClr val="002060"/>
              </a:solidFill>
              <a:latin typeface="+mn-lt"/>
            </a:endParaRPr>
          </a:p>
        </p:txBody>
      </p:sp>
    </p:spTree>
    <p:extLst>
      <p:ext uri="{BB962C8B-B14F-4D97-AF65-F5344CB8AC3E}">
        <p14:creationId xmlns:p14="http://schemas.microsoft.com/office/powerpoint/2010/main" val="25538571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674568" y="1265393"/>
            <a:ext cx="4032448" cy="477053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smtClean="0">
              <a:ln>
                <a:noFill/>
              </a:ln>
              <a:solidFill>
                <a:srgbClr val="00206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a:buChar char="•"/>
              <a:tabLst/>
              <a:defRPr/>
            </a:pPr>
            <a:r>
              <a:rPr kumimoji="0" lang="en-GB" sz="1600" b="0" i="0" u="none" strike="noStrike" kern="0" cap="none" spc="0" normalizeH="0" baseline="0" noProof="0" dirty="0" smtClean="0">
                <a:ln>
                  <a:noFill/>
                </a:ln>
                <a:solidFill>
                  <a:srgbClr val="002060"/>
                </a:solidFill>
                <a:effectLst/>
                <a:uLnTx/>
                <a:uFillTx/>
              </a:rPr>
              <a:t>7</a:t>
            </a:r>
            <a:r>
              <a:rPr kumimoji="0" lang="en-GB" sz="1600" b="0" i="0" u="none" strike="noStrike" kern="0" cap="none" spc="0" normalizeH="0" baseline="30000" noProof="0" dirty="0" smtClean="0">
                <a:ln>
                  <a:noFill/>
                </a:ln>
                <a:solidFill>
                  <a:srgbClr val="002060"/>
                </a:solidFill>
                <a:effectLst/>
                <a:uLnTx/>
                <a:uFillTx/>
              </a:rPr>
              <a:t>th</a:t>
            </a:r>
            <a:r>
              <a:rPr kumimoji="0" lang="en-GB" sz="1600" b="0" i="0" u="none" strike="noStrike" kern="0" cap="none" spc="0" normalizeH="0" baseline="0" noProof="0" dirty="0" smtClean="0">
                <a:ln>
                  <a:noFill/>
                </a:ln>
                <a:solidFill>
                  <a:srgbClr val="002060"/>
                </a:solidFill>
                <a:effectLst/>
                <a:uLnTx/>
                <a:uFillTx/>
              </a:rPr>
              <a:t> EAP (Priority Objectives 1, 2, 3)</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smtClean="0">
              <a:ln>
                <a:noFill/>
              </a:ln>
              <a:solidFill>
                <a:srgbClr val="00206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a:buChar char="•"/>
              <a:tabLst/>
              <a:defRPr/>
            </a:pPr>
            <a:r>
              <a:rPr kumimoji="0" lang="en-GB" sz="1600" b="0" i="0" u="none" strike="noStrike" kern="0" cap="none" spc="0" normalizeH="0" baseline="0" noProof="0" dirty="0" smtClean="0">
                <a:ln>
                  <a:noFill/>
                </a:ln>
                <a:solidFill>
                  <a:srgbClr val="002060"/>
                </a:solidFill>
                <a:effectLst/>
                <a:uLnTx/>
                <a:uFillTx/>
              </a:rPr>
              <a:t>Water Framework Directive</a:t>
            </a:r>
          </a:p>
          <a:p>
            <a:pPr marL="742950" marR="0" lvl="1" indent="-285750" defTabSz="914400" eaLnBrk="1" fontAlgn="auto" latinLnBrk="0" hangingPunct="1">
              <a:lnSpc>
                <a:spcPct val="100000"/>
              </a:lnSpc>
              <a:spcBef>
                <a:spcPts val="0"/>
              </a:spcBef>
              <a:spcAft>
                <a:spcPts val="0"/>
              </a:spcAft>
              <a:buClrTx/>
              <a:buSzTx/>
              <a:buFont typeface="Arial"/>
              <a:buChar char="•"/>
              <a:tabLst/>
              <a:defRPr/>
            </a:pPr>
            <a:r>
              <a:rPr kumimoji="0" lang="en-GB" sz="1600" b="0" i="0" u="none" strike="noStrike" kern="0" cap="none" spc="0" normalizeH="0" baseline="0" noProof="0" dirty="0" smtClean="0">
                <a:ln>
                  <a:noFill/>
                </a:ln>
                <a:solidFill>
                  <a:srgbClr val="002060"/>
                </a:solidFill>
                <a:effectLst/>
                <a:uLnTx/>
                <a:uFillTx/>
              </a:rPr>
              <a:t>Floods Directive</a:t>
            </a:r>
          </a:p>
          <a:p>
            <a:pPr marL="742950" marR="0" lvl="1" indent="-285750" defTabSz="914400" eaLnBrk="1" fontAlgn="auto" latinLnBrk="0" hangingPunct="1">
              <a:lnSpc>
                <a:spcPct val="100000"/>
              </a:lnSpc>
              <a:spcBef>
                <a:spcPts val="0"/>
              </a:spcBef>
              <a:spcAft>
                <a:spcPts val="0"/>
              </a:spcAft>
              <a:buClrTx/>
              <a:buSzTx/>
              <a:buFont typeface="Arial"/>
              <a:buChar char="•"/>
              <a:tabLst/>
              <a:defRPr/>
            </a:pPr>
            <a:r>
              <a:rPr kumimoji="0" lang="en-GB" sz="1600" b="0" i="0" u="none" strike="noStrike" kern="0" cap="none" spc="0" normalizeH="0" baseline="0" noProof="0" dirty="0" smtClean="0">
                <a:ln>
                  <a:noFill/>
                </a:ln>
                <a:solidFill>
                  <a:srgbClr val="002060"/>
                </a:solidFill>
                <a:effectLst/>
                <a:uLnTx/>
                <a:uFillTx/>
              </a:rPr>
              <a:t>Water Industry Directives</a:t>
            </a:r>
          </a:p>
          <a:p>
            <a:pPr marL="742950" marR="0" lvl="1" indent="-285750" defTabSz="914400" eaLnBrk="1" fontAlgn="auto" latinLnBrk="0" hangingPunct="1">
              <a:lnSpc>
                <a:spcPct val="100000"/>
              </a:lnSpc>
              <a:spcBef>
                <a:spcPts val="0"/>
              </a:spcBef>
              <a:spcAft>
                <a:spcPts val="0"/>
              </a:spcAft>
              <a:buClrTx/>
              <a:buSzTx/>
              <a:buFont typeface="Arial"/>
              <a:buChar char="•"/>
              <a:tabLst/>
              <a:defRPr/>
            </a:pPr>
            <a:r>
              <a:rPr kumimoji="0" lang="en-GB" sz="1600" b="0" i="0" u="none" strike="noStrike" kern="0" cap="none" spc="0" normalizeH="0" baseline="0" noProof="0" dirty="0" smtClean="0">
                <a:ln>
                  <a:noFill/>
                </a:ln>
                <a:solidFill>
                  <a:srgbClr val="002060"/>
                </a:solidFill>
                <a:effectLst/>
                <a:uLnTx/>
                <a:uFillTx/>
              </a:rPr>
              <a:t>Nitrates Directive</a:t>
            </a:r>
          </a:p>
          <a:p>
            <a:pPr marL="742950" marR="0" lvl="1" indent="-285750" defTabSz="914400" eaLnBrk="1" fontAlgn="auto" latinLnBrk="0" hangingPunct="1">
              <a:lnSpc>
                <a:spcPct val="100000"/>
              </a:lnSpc>
              <a:spcBef>
                <a:spcPts val="0"/>
              </a:spcBef>
              <a:spcAft>
                <a:spcPts val="0"/>
              </a:spcAft>
              <a:buClrTx/>
              <a:buSzTx/>
              <a:buFont typeface="Arial"/>
              <a:buChar char="•"/>
              <a:tabLst/>
              <a:defRPr/>
            </a:pPr>
            <a:r>
              <a:rPr kumimoji="0" lang="en-GB" sz="1600" b="0" i="0" u="none" strike="noStrike" kern="0" cap="none" spc="0" normalizeH="0" baseline="0" noProof="0" dirty="0" smtClean="0">
                <a:ln>
                  <a:noFill/>
                </a:ln>
                <a:solidFill>
                  <a:srgbClr val="002060"/>
                </a:solidFill>
                <a:effectLst/>
                <a:uLnTx/>
                <a:uFillTx/>
              </a:rPr>
              <a:t>WS&amp;D strategy</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smtClean="0">
              <a:ln>
                <a:noFill/>
              </a:ln>
              <a:solidFill>
                <a:srgbClr val="00206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a:buChar char="•"/>
              <a:tabLst/>
              <a:defRPr/>
            </a:pPr>
            <a:r>
              <a:rPr kumimoji="0" lang="en-GB" sz="1600" b="0" i="0" u="none" strike="noStrike" kern="0" cap="none" spc="0" normalizeH="0" baseline="0" noProof="0" dirty="0" smtClean="0">
                <a:ln>
                  <a:noFill/>
                </a:ln>
                <a:solidFill>
                  <a:srgbClr val="002060"/>
                </a:solidFill>
                <a:effectLst/>
                <a:uLnTx/>
                <a:uFillTx/>
              </a:rPr>
              <a:t>Marine Strategy Framework Directive</a:t>
            </a:r>
          </a:p>
          <a:p>
            <a:pPr marL="742950" marR="0" lvl="1" indent="-285750" defTabSz="914400" eaLnBrk="1" fontAlgn="auto" latinLnBrk="0" hangingPunct="1">
              <a:lnSpc>
                <a:spcPct val="100000"/>
              </a:lnSpc>
              <a:spcBef>
                <a:spcPts val="0"/>
              </a:spcBef>
              <a:spcAft>
                <a:spcPts val="0"/>
              </a:spcAft>
              <a:buClrTx/>
              <a:buSzTx/>
              <a:buFont typeface="Arial"/>
              <a:buChar char="•"/>
              <a:tabLst/>
              <a:defRPr/>
            </a:pPr>
            <a:r>
              <a:rPr kumimoji="0" lang="en-GB" sz="1600" b="0" i="0" u="none" strike="noStrike" kern="0" cap="none" spc="0" normalizeH="0" baseline="0" noProof="0" dirty="0" smtClean="0">
                <a:ln>
                  <a:noFill/>
                </a:ln>
                <a:solidFill>
                  <a:srgbClr val="002060"/>
                </a:solidFill>
                <a:effectLst/>
                <a:uLnTx/>
                <a:uFillTx/>
              </a:rPr>
              <a:t>Integrated Maritime Policy / Maritime Spatial Planning Directive</a:t>
            </a:r>
          </a:p>
          <a:p>
            <a:pPr marL="742950" marR="0" lvl="1" indent="-285750" defTabSz="914400" eaLnBrk="1" fontAlgn="auto" latinLnBrk="0" hangingPunct="1">
              <a:lnSpc>
                <a:spcPct val="100000"/>
              </a:lnSpc>
              <a:spcBef>
                <a:spcPts val="0"/>
              </a:spcBef>
              <a:spcAft>
                <a:spcPts val="0"/>
              </a:spcAft>
              <a:buClrTx/>
              <a:buSzTx/>
              <a:buFont typeface="Arial"/>
              <a:buChar char="•"/>
              <a:tabLst/>
              <a:defRPr/>
            </a:pPr>
            <a:r>
              <a:rPr kumimoji="0" lang="en-GB" sz="1600" b="0" i="0" u="none" strike="noStrike" kern="0" cap="none" spc="0" normalizeH="0" baseline="0" noProof="0" dirty="0" smtClean="0">
                <a:ln>
                  <a:noFill/>
                </a:ln>
                <a:solidFill>
                  <a:srgbClr val="002060"/>
                </a:solidFill>
                <a:effectLst/>
                <a:uLnTx/>
                <a:uFillTx/>
              </a:rPr>
              <a:t>Common Fisheries Policy</a:t>
            </a:r>
          </a:p>
          <a:p>
            <a:pPr marL="742950" marR="0" lvl="1" indent="-285750" defTabSz="914400" eaLnBrk="1" fontAlgn="auto" latinLnBrk="0" hangingPunct="1">
              <a:lnSpc>
                <a:spcPct val="100000"/>
              </a:lnSpc>
              <a:spcBef>
                <a:spcPts val="0"/>
              </a:spcBef>
              <a:spcAft>
                <a:spcPts val="0"/>
              </a:spcAft>
              <a:buClrTx/>
              <a:buSzTx/>
              <a:buFont typeface="Arial"/>
              <a:buChar char="•"/>
              <a:tabLst/>
              <a:defRPr/>
            </a:pPr>
            <a:r>
              <a:rPr kumimoji="0" lang="en-GB" sz="1600" b="0" i="0" u="none" strike="noStrike" kern="0" cap="none" spc="0" normalizeH="0" baseline="0" noProof="0" dirty="0" smtClean="0">
                <a:ln>
                  <a:noFill/>
                </a:ln>
                <a:solidFill>
                  <a:srgbClr val="002060"/>
                </a:solidFill>
                <a:effectLst/>
                <a:uLnTx/>
                <a:uFillTx/>
              </a:rPr>
              <a:t>2020 EU Biodiversity Strategy (e.g. Target 2/Action 5)</a:t>
            </a:r>
          </a:p>
          <a:p>
            <a:pPr marL="742950" marR="0" lvl="1" indent="-285750" defTabSz="914400" eaLnBrk="1" fontAlgn="auto" latinLnBrk="0" hangingPunct="1">
              <a:lnSpc>
                <a:spcPct val="100000"/>
              </a:lnSpc>
              <a:spcBef>
                <a:spcPts val="0"/>
              </a:spcBef>
              <a:spcAft>
                <a:spcPts val="0"/>
              </a:spcAft>
              <a:buClrTx/>
              <a:buSzTx/>
              <a:buFont typeface="Arial"/>
              <a:buChar char="•"/>
              <a:tabLst/>
              <a:defRPr/>
            </a:pPr>
            <a:endParaRPr kumimoji="0" lang="en-GB" sz="1600" b="0" i="0" u="none" strike="noStrike" kern="0" cap="none" spc="0" normalizeH="0" baseline="0" noProof="0" dirty="0" smtClean="0">
              <a:ln>
                <a:noFill/>
              </a:ln>
              <a:solidFill>
                <a:srgbClr val="00206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a:buChar char="•"/>
              <a:tabLst/>
              <a:defRPr/>
            </a:pPr>
            <a:r>
              <a:rPr kumimoji="0" lang="en-GB" sz="1600" b="0" i="0" u="none" strike="noStrike" kern="0" cap="none" spc="0" normalizeH="0" baseline="0" noProof="0" dirty="0" smtClean="0">
                <a:ln>
                  <a:noFill/>
                </a:ln>
                <a:solidFill>
                  <a:srgbClr val="002060"/>
                </a:solidFill>
                <a:effectLst/>
                <a:uLnTx/>
                <a:uFillTx/>
              </a:rPr>
              <a:t>Nature Directives</a:t>
            </a:r>
          </a:p>
          <a:p>
            <a:pPr marL="742950" marR="0" lvl="1" indent="-285750" defTabSz="914400" eaLnBrk="1" fontAlgn="auto" latinLnBrk="0" hangingPunct="1">
              <a:lnSpc>
                <a:spcPct val="100000"/>
              </a:lnSpc>
              <a:spcBef>
                <a:spcPts val="0"/>
              </a:spcBef>
              <a:spcAft>
                <a:spcPts val="0"/>
              </a:spcAft>
              <a:buClrTx/>
              <a:buSzTx/>
              <a:buFont typeface="Arial"/>
              <a:buChar char="•"/>
              <a:tabLst/>
              <a:defRPr/>
            </a:pPr>
            <a:r>
              <a:rPr kumimoji="0" lang="en-US" sz="1600" b="0" i="0" u="none" strike="noStrike" kern="0" cap="none" spc="0" normalizeH="0" baseline="0" noProof="0" dirty="0" smtClean="0">
                <a:ln>
                  <a:noFill/>
                </a:ln>
                <a:solidFill>
                  <a:srgbClr val="002060"/>
                </a:solidFill>
                <a:effectLst/>
                <a:uLnTx/>
                <a:uFillTx/>
              </a:rPr>
              <a:t>Common Agricultural Policy</a:t>
            </a:r>
            <a:endParaRPr kumimoji="0" lang="en-GB" sz="1600" b="0" i="0" u="none" strike="noStrike" kern="0" cap="none" spc="0" normalizeH="0" baseline="0" noProof="0" dirty="0" smtClean="0">
              <a:ln>
                <a:noFill/>
              </a:ln>
              <a:solidFill>
                <a:srgbClr val="00206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a:buChar char="•"/>
              <a:tabLst/>
              <a:defRPr/>
            </a:pPr>
            <a:endParaRPr kumimoji="0" lang="en-GB" sz="1600" b="0" i="0" u="none" strike="noStrike" kern="0" cap="none" spc="0" normalizeH="0" baseline="0" noProof="0" dirty="0" smtClean="0">
              <a:ln>
                <a:noFill/>
              </a:ln>
              <a:solidFill>
                <a:srgbClr val="002060"/>
              </a:solidFill>
              <a:effectLst/>
              <a:uLnTx/>
              <a:uFillTx/>
            </a:endParaRPr>
          </a:p>
        </p:txBody>
      </p:sp>
      <p:sp>
        <p:nvSpPr>
          <p:cNvPr id="15" name="TextBox 14"/>
          <p:cNvSpPr txBox="1"/>
          <p:nvPr/>
        </p:nvSpPr>
        <p:spPr>
          <a:xfrm>
            <a:off x="0" y="986623"/>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2091268" y="437598"/>
            <a:ext cx="9556853" cy="54902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GB" altLang="en-US" sz="2400" b="1" dirty="0" smtClean="0">
                <a:solidFill>
                  <a:srgbClr val="002060"/>
                </a:solidFill>
              </a:rPr>
              <a:t>EU policy context</a:t>
            </a:r>
            <a:endParaRPr lang="en-GB" altLang="en-US" sz="2400" b="1" dirty="0">
              <a:solidFill>
                <a:srgbClr val="002060"/>
              </a:solidFill>
            </a:endParaRPr>
          </a:p>
        </p:txBody>
      </p:sp>
      <p:pic>
        <p:nvPicPr>
          <p:cNvPr id="16"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8389" y="282974"/>
            <a:ext cx="2791771" cy="2795256"/>
          </a:xfrm>
          <a:prstGeom prst="rect">
            <a:avLst/>
          </a:prstGeom>
        </p:spPr>
      </p:pic>
      <p:pic>
        <p:nvPicPr>
          <p:cNvPr id="17"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1417" y="3455032"/>
            <a:ext cx="5129922" cy="3352710"/>
          </a:xfrm>
          <a:prstGeom prst="rect">
            <a:avLst/>
          </a:prstGeom>
        </p:spPr>
      </p:pic>
      <p:sp>
        <p:nvSpPr>
          <p:cNvPr id="18" name="Ellipse 5"/>
          <p:cNvSpPr/>
          <p:nvPr/>
        </p:nvSpPr>
        <p:spPr>
          <a:xfrm>
            <a:off x="10693187" y="3927422"/>
            <a:ext cx="1224136" cy="1224136"/>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3"/>
          <p:cNvSpPr/>
          <p:nvPr/>
        </p:nvSpPr>
        <p:spPr>
          <a:xfrm>
            <a:off x="7740859" y="5517836"/>
            <a:ext cx="1224136" cy="1224136"/>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avec flèche 17"/>
          <p:cNvCxnSpPr/>
          <p:nvPr/>
        </p:nvCxnSpPr>
        <p:spPr>
          <a:xfrm flipV="1">
            <a:off x="8964995" y="4823184"/>
            <a:ext cx="1728192" cy="976446"/>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21" name="Rounded Rectangle 9"/>
          <p:cNvSpPr/>
          <p:nvPr/>
        </p:nvSpPr>
        <p:spPr>
          <a:xfrm>
            <a:off x="2106973" y="1363287"/>
            <a:ext cx="3722428" cy="2419004"/>
          </a:xfrm>
          <a:prstGeom prst="roundRect">
            <a:avLst/>
          </a:prstGeom>
          <a:noFill/>
          <a:ln w="3492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5" name="Rectangle 24"/>
          <p:cNvSpPr/>
          <p:nvPr/>
        </p:nvSpPr>
        <p:spPr>
          <a:xfrm>
            <a:off x="9851145" y="2068508"/>
            <a:ext cx="1684083" cy="916572"/>
          </a:xfrm>
          <a:prstGeom prst="rect">
            <a:avLst/>
          </a:prstGeom>
          <a:solidFill>
            <a:schemeClr val="accent1">
              <a:lumMod val="75000"/>
            </a:schemeClr>
          </a:solidFill>
        </p:spPr>
        <p:txBody>
          <a:bodyPr wrap="square">
            <a:spAutoFit/>
          </a:bodyPr>
          <a:lstStyle/>
          <a:p>
            <a:pPr marL="742950" marR="0" lvl="1" indent="-285750" defTabSz="914400" eaLnBrk="1" fontAlgn="auto" latinLnBrk="0" hangingPunct="1">
              <a:lnSpc>
                <a:spcPct val="100000"/>
              </a:lnSpc>
              <a:spcBef>
                <a:spcPts val="0"/>
              </a:spcBef>
              <a:spcAft>
                <a:spcPts val="0"/>
              </a:spcAft>
              <a:buClrTx/>
              <a:buSzTx/>
              <a:buFont typeface="Arial"/>
              <a:buChar char="•"/>
              <a:tabLst/>
              <a:defRPr/>
            </a:pPr>
            <a:endParaRPr kumimoji="0" lang="en-GB" sz="1600" b="0" i="0" u="none" strike="noStrike" kern="0" cap="none" spc="0" normalizeH="0" baseline="0" noProof="0" dirty="0" smtClean="0">
              <a:ln>
                <a:noFill/>
              </a:ln>
              <a:solidFill>
                <a:srgbClr val="002060"/>
              </a:solidFill>
              <a:effectLst/>
              <a:uLnTx/>
              <a:uFillTx/>
            </a:endParaRPr>
          </a:p>
        </p:txBody>
      </p:sp>
      <p:pic>
        <p:nvPicPr>
          <p:cNvPr id="23"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4038" y="2176250"/>
            <a:ext cx="1362808" cy="54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Ellipse 5"/>
          <p:cNvSpPr/>
          <p:nvPr/>
        </p:nvSpPr>
        <p:spPr>
          <a:xfrm>
            <a:off x="6869694" y="5488075"/>
            <a:ext cx="1224136" cy="1224136"/>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5"/>
          <p:cNvSpPr/>
          <p:nvPr/>
        </p:nvSpPr>
        <p:spPr>
          <a:xfrm>
            <a:off x="7709998" y="3844605"/>
            <a:ext cx="1224136" cy="1224136"/>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5"/>
          <p:cNvSpPr/>
          <p:nvPr/>
        </p:nvSpPr>
        <p:spPr>
          <a:xfrm>
            <a:off x="10765195" y="4699339"/>
            <a:ext cx="1224136" cy="1224136"/>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Picture 27"/>
          <p:cNvPicPr>
            <a:picLocks noChangeAspect="1"/>
          </p:cNvPicPr>
          <p:nvPr/>
        </p:nvPicPr>
        <p:blipFill rotWithShape="1">
          <a:blip r:embed="rId5"/>
          <a:srcRect l="35066" r="17311"/>
          <a:stretch/>
        </p:blipFill>
        <p:spPr>
          <a:xfrm>
            <a:off x="0" y="0"/>
            <a:ext cx="1837112" cy="6858000"/>
          </a:xfrm>
          <a:prstGeom prst="rect">
            <a:avLst/>
          </a:prstGeom>
        </p:spPr>
      </p:pic>
    </p:spTree>
    <p:extLst>
      <p:ext uri="{BB962C8B-B14F-4D97-AF65-F5344CB8AC3E}">
        <p14:creationId xmlns:p14="http://schemas.microsoft.com/office/powerpoint/2010/main" val="38738697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14" grpId="0" animBg="1"/>
      <p:bldP spid="24"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986623"/>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1958264" y="239063"/>
            <a:ext cx="9556853" cy="54902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200" b="1" dirty="0">
                <a:solidFill>
                  <a:srgbClr val="002060"/>
                </a:solidFill>
              </a:rPr>
              <a:t>EEA’s mandate: To support and inform policy development and implementation</a:t>
            </a:r>
          </a:p>
        </p:txBody>
      </p:sp>
      <p:sp>
        <p:nvSpPr>
          <p:cNvPr id="6" name="Rectangle 5"/>
          <p:cNvSpPr/>
          <p:nvPr/>
        </p:nvSpPr>
        <p:spPr>
          <a:xfrm>
            <a:off x="1849844" y="1176047"/>
            <a:ext cx="5278716" cy="1569660"/>
          </a:xfrm>
          <a:prstGeom prst="rect">
            <a:avLst/>
          </a:prstGeom>
        </p:spPr>
        <p:txBody>
          <a:bodyPr wrap="square">
            <a:spAutoFit/>
          </a:bodyPr>
          <a:lstStyle/>
          <a:p>
            <a:r>
              <a:rPr lang="en-GB" sz="1600" b="1" dirty="0" smtClean="0">
                <a:solidFill>
                  <a:srgbClr val="002060"/>
                </a:solidFill>
              </a:rPr>
              <a:t>Generic </a:t>
            </a:r>
            <a:r>
              <a:rPr lang="en-GB" sz="1600" b="1" dirty="0">
                <a:solidFill>
                  <a:srgbClr val="002060"/>
                </a:solidFill>
              </a:rPr>
              <a:t>tasks across the Water and Marine tasks:</a:t>
            </a:r>
          </a:p>
          <a:p>
            <a:pPr marL="800100" lvl="1" indent="-342900">
              <a:buFont typeface="+mj-lt"/>
              <a:buAutoNum type="arabicPeriod"/>
            </a:pPr>
            <a:r>
              <a:rPr lang="en-GB" sz="1600" dirty="0" smtClean="0">
                <a:solidFill>
                  <a:srgbClr val="002060"/>
                </a:solidFill>
              </a:rPr>
              <a:t>Data </a:t>
            </a:r>
            <a:r>
              <a:rPr lang="en-GB" sz="1600" dirty="0">
                <a:solidFill>
                  <a:srgbClr val="002060"/>
                </a:solidFill>
              </a:rPr>
              <a:t>flows/reporting, data management</a:t>
            </a:r>
          </a:p>
          <a:p>
            <a:pPr marL="800100" lvl="1" indent="-342900">
              <a:buFont typeface="+mj-lt"/>
              <a:buAutoNum type="arabicPeriod"/>
            </a:pPr>
            <a:r>
              <a:rPr lang="en-GB" sz="1600" dirty="0">
                <a:solidFill>
                  <a:srgbClr val="002060"/>
                </a:solidFill>
              </a:rPr>
              <a:t>Assessments supporting the implementation and development of EU policies</a:t>
            </a:r>
          </a:p>
          <a:p>
            <a:pPr marL="800100" lvl="1" indent="-342900">
              <a:buFont typeface="+mj-lt"/>
              <a:buAutoNum type="arabicPeriod"/>
            </a:pPr>
            <a:r>
              <a:rPr lang="en-GB" sz="1600" dirty="0" smtClean="0">
                <a:solidFill>
                  <a:srgbClr val="002060"/>
                </a:solidFill>
              </a:rPr>
              <a:t>Information </a:t>
            </a:r>
            <a:r>
              <a:rPr lang="en-GB" sz="1600" dirty="0">
                <a:solidFill>
                  <a:srgbClr val="002060"/>
                </a:solidFill>
              </a:rPr>
              <a:t>sharing and indicators</a:t>
            </a:r>
          </a:p>
          <a:p>
            <a:pPr marL="800100" lvl="1" indent="-342900">
              <a:buFont typeface="+mj-lt"/>
              <a:buAutoNum type="arabicPeriod"/>
            </a:pPr>
            <a:r>
              <a:rPr lang="en-GB" sz="1600" dirty="0" smtClean="0">
                <a:solidFill>
                  <a:srgbClr val="002060"/>
                </a:solidFill>
              </a:rPr>
              <a:t>Networking</a:t>
            </a:r>
            <a:endParaRPr lang="en-GB" sz="1600" dirty="0">
              <a:solidFill>
                <a:srgbClr val="002060"/>
              </a:solidFill>
            </a:endParaRPr>
          </a:p>
        </p:txBody>
      </p:sp>
      <p:pic>
        <p:nvPicPr>
          <p:cNvPr id="24" name="Picture 23"/>
          <p:cNvPicPr>
            <a:picLocks noChangeAspect="1"/>
          </p:cNvPicPr>
          <p:nvPr/>
        </p:nvPicPr>
        <p:blipFill>
          <a:blip r:embed="rId2"/>
          <a:stretch>
            <a:fillRect/>
          </a:stretch>
        </p:blipFill>
        <p:spPr>
          <a:xfrm>
            <a:off x="8351126" y="3646465"/>
            <a:ext cx="3840874" cy="2521864"/>
          </a:xfrm>
          <a:prstGeom prst="rect">
            <a:avLst/>
          </a:prstGeom>
        </p:spPr>
      </p:pic>
      <p:pic>
        <p:nvPicPr>
          <p:cNvPr id="25" name="Picture 24"/>
          <p:cNvPicPr>
            <a:picLocks noChangeAspect="1"/>
          </p:cNvPicPr>
          <p:nvPr/>
        </p:nvPicPr>
        <p:blipFill rotWithShape="1">
          <a:blip r:embed="rId3"/>
          <a:srcRect l="4685" t="16782"/>
          <a:stretch/>
        </p:blipFill>
        <p:spPr>
          <a:xfrm>
            <a:off x="1775026" y="2978331"/>
            <a:ext cx="6684303" cy="2511321"/>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1290" y="4484684"/>
            <a:ext cx="6187649" cy="1531181"/>
          </a:xfrm>
          <a:prstGeom prst="rect">
            <a:avLst/>
          </a:prstGeom>
        </p:spPr>
      </p:pic>
      <p:sp>
        <p:nvSpPr>
          <p:cNvPr id="27" name="Rectangle 26"/>
          <p:cNvSpPr/>
          <p:nvPr/>
        </p:nvSpPr>
        <p:spPr>
          <a:xfrm>
            <a:off x="1849844" y="2990596"/>
            <a:ext cx="5278716" cy="3539430"/>
          </a:xfrm>
          <a:prstGeom prst="rect">
            <a:avLst/>
          </a:prstGeom>
          <a:solidFill>
            <a:schemeClr val="bg1">
              <a:lumMod val="95000"/>
            </a:schemeClr>
          </a:solidFill>
        </p:spPr>
        <p:txBody>
          <a:bodyPr wrap="square">
            <a:spAutoFit/>
          </a:bodyPr>
          <a:lstStyle/>
          <a:p>
            <a:r>
              <a:rPr lang="en-US" sz="1600" b="1" dirty="0" smtClean="0">
                <a:solidFill>
                  <a:srgbClr val="002060"/>
                </a:solidFill>
              </a:rPr>
              <a:t>Resources:</a:t>
            </a:r>
            <a:endParaRPr lang="en-GB" sz="1600" b="1" dirty="0" smtClean="0">
              <a:solidFill>
                <a:srgbClr val="002060"/>
              </a:solidFill>
            </a:endParaRPr>
          </a:p>
          <a:p>
            <a:pPr marL="285750" indent="-285750">
              <a:buFont typeface="Arial"/>
              <a:buChar char="•"/>
            </a:pPr>
            <a:r>
              <a:rPr lang="en-US" sz="1600" dirty="0" smtClean="0">
                <a:solidFill>
                  <a:srgbClr val="002060"/>
                </a:solidFill>
              </a:rPr>
              <a:t>EEA Water and Marine group</a:t>
            </a:r>
          </a:p>
          <a:p>
            <a:pPr marL="285750" indent="-285750">
              <a:buFont typeface="Arial"/>
              <a:buChar char="•"/>
            </a:pPr>
            <a:endParaRPr lang="en-GB" sz="1600" dirty="0" smtClean="0">
              <a:solidFill>
                <a:srgbClr val="002060"/>
              </a:solidFill>
            </a:endParaRPr>
          </a:p>
          <a:p>
            <a:pPr marL="285750" indent="-285750">
              <a:buFont typeface="Arial"/>
              <a:buChar char="•"/>
            </a:pPr>
            <a:r>
              <a:rPr lang="en-GB" sz="1600" dirty="0" smtClean="0">
                <a:solidFill>
                  <a:srgbClr val="002060"/>
                </a:solidFill>
              </a:rPr>
              <a:t>EEA </a:t>
            </a:r>
            <a:r>
              <a:rPr lang="en-GB" sz="1600" dirty="0">
                <a:solidFill>
                  <a:srgbClr val="002060"/>
                </a:solidFill>
              </a:rPr>
              <a:t>ICT and data management colleagues</a:t>
            </a:r>
          </a:p>
          <a:p>
            <a:pPr marL="285750" indent="-285750">
              <a:buFont typeface="Arial"/>
              <a:buChar char="•"/>
            </a:pPr>
            <a:endParaRPr lang="en-GB" sz="1600" dirty="0">
              <a:solidFill>
                <a:srgbClr val="002060"/>
              </a:solidFill>
            </a:endParaRPr>
          </a:p>
          <a:p>
            <a:pPr marL="285750" indent="-285750">
              <a:buFont typeface="Arial"/>
              <a:buChar char="•"/>
            </a:pPr>
            <a:r>
              <a:rPr lang="en-GB" sz="1600" dirty="0">
                <a:solidFill>
                  <a:srgbClr val="002060"/>
                </a:solidFill>
              </a:rPr>
              <a:t>European Topic Centre on Inland, Coastal and Marine waters (ETC/ICM; </a:t>
            </a:r>
            <a:r>
              <a:rPr lang="en-GB" sz="1600" dirty="0">
                <a:solidFill>
                  <a:srgbClr val="002060"/>
                </a:solidFill>
                <a:hlinkClick r:id="rId5"/>
              </a:rPr>
              <a:t>http://icm.eionet.europa.eu</a:t>
            </a:r>
            <a:r>
              <a:rPr lang="en-GB" sz="1600" dirty="0">
                <a:solidFill>
                  <a:srgbClr val="002060"/>
                </a:solidFill>
              </a:rPr>
              <a:t>)</a:t>
            </a:r>
          </a:p>
          <a:p>
            <a:pPr marL="285750" indent="-285750">
              <a:buFont typeface="Arial"/>
              <a:buChar char="•"/>
            </a:pPr>
            <a:endParaRPr lang="en-GB" sz="1600" dirty="0">
              <a:solidFill>
                <a:srgbClr val="002060"/>
              </a:solidFill>
            </a:endParaRPr>
          </a:p>
          <a:p>
            <a:pPr marL="285750" indent="-285750">
              <a:buFont typeface="Arial"/>
              <a:buChar char="•"/>
            </a:pPr>
            <a:r>
              <a:rPr lang="en-GB" sz="1600" dirty="0">
                <a:solidFill>
                  <a:srgbClr val="002060"/>
                </a:solidFill>
              </a:rPr>
              <a:t>EIONET network of EEA member and collaborating countries (NFPs, NRCs)</a:t>
            </a:r>
          </a:p>
          <a:p>
            <a:pPr marL="285750" indent="-285750">
              <a:buFont typeface="Arial"/>
              <a:buChar char="•"/>
            </a:pPr>
            <a:endParaRPr lang="en-GB" sz="1600" dirty="0">
              <a:solidFill>
                <a:srgbClr val="002060"/>
              </a:solidFill>
            </a:endParaRPr>
          </a:p>
          <a:p>
            <a:pPr marL="285750" indent="-285750">
              <a:buFont typeface="Arial"/>
              <a:buChar char="•"/>
            </a:pPr>
            <a:r>
              <a:rPr lang="en-GB" sz="1600" dirty="0">
                <a:solidFill>
                  <a:srgbClr val="002060"/>
                </a:solidFill>
              </a:rPr>
              <a:t>Collaborating partners (Regional Sea Conventions, ICES)</a:t>
            </a:r>
          </a:p>
          <a:p>
            <a:pPr marL="285750" indent="-285750">
              <a:buFont typeface="Arial"/>
              <a:buChar char="•"/>
            </a:pPr>
            <a:endParaRPr lang="en-GB" sz="1600" dirty="0">
              <a:solidFill>
                <a:srgbClr val="002060"/>
              </a:solidFill>
            </a:endParaRPr>
          </a:p>
          <a:p>
            <a:pPr lvl="1"/>
            <a:endParaRPr lang="en-GB" sz="1600" dirty="0">
              <a:solidFill>
                <a:srgbClr val="002060"/>
              </a:solidFill>
            </a:endParaRPr>
          </a:p>
        </p:txBody>
      </p:sp>
      <p:pic>
        <p:nvPicPr>
          <p:cNvPr id="28" name="Picture 27"/>
          <p:cNvPicPr>
            <a:picLocks noChangeAspect="1"/>
          </p:cNvPicPr>
          <p:nvPr/>
        </p:nvPicPr>
        <p:blipFill rotWithShape="1">
          <a:blip r:embed="rId6"/>
          <a:srcRect l="35066" r="17311"/>
          <a:stretch/>
        </p:blipFill>
        <p:spPr>
          <a:xfrm>
            <a:off x="0" y="0"/>
            <a:ext cx="1837112" cy="6858000"/>
          </a:xfrm>
          <a:prstGeom prst="rect">
            <a:avLst/>
          </a:prstGeom>
        </p:spPr>
      </p:pic>
    </p:spTree>
    <p:extLst>
      <p:ext uri="{BB962C8B-B14F-4D97-AF65-F5344CB8AC3E}">
        <p14:creationId xmlns:p14="http://schemas.microsoft.com/office/powerpoint/2010/main" val="23464898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986623"/>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1852002" y="437598"/>
            <a:ext cx="9556853" cy="54902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400" b="1" dirty="0" smtClean="0">
                <a:solidFill>
                  <a:srgbClr val="002060"/>
                </a:solidFill>
              </a:rPr>
              <a:t>Upcoming changes in the strategic and policy context</a:t>
            </a:r>
          </a:p>
          <a:p>
            <a:r>
              <a:rPr lang="en-GB" altLang="en-US" sz="2400" b="1" dirty="0" smtClean="0">
                <a:solidFill>
                  <a:srgbClr val="002060"/>
                </a:solidFill>
              </a:rPr>
              <a:t>Priorities and opportunities</a:t>
            </a:r>
            <a:endParaRPr lang="en-GB" altLang="en-US" sz="2400" b="1" dirty="0">
              <a:solidFill>
                <a:srgbClr val="00206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552757791"/>
              </p:ext>
            </p:extLst>
          </p:nvPr>
        </p:nvGraphicFramePr>
        <p:xfrm>
          <a:off x="1852002" y="1194992"/>
          <a:ext cx="9993635" cy="5122076"/>
        </p:xfrm>
        <a:graphic>
          <a:graphicData uri="http://schemas.openxmlformats.org/drawingml/2006/table">
            <a:tbl>
              <a:tblPr firstRow="1" bandRow="1">
                <a:tableStyleId>{5C22544A-7EE6-4342-B048-85BDC9FD1C3A}</a:tableStyleId>
              </a:tblPr>
              <a:tblGrid>
                <a:gridCol w="2192114">
                  <a:extLst>
                    <a:ext uri="{9D8B030D-6E8A-4147-A177-3AD203B41FA5}">
                      <a16:colId xmlns:a16="http://schemas.microsoft.com/office/drawing/2014/main" val="1884111951"/>
                    </a:ext>
                  </a:extLst>
                </a:gridCol>
                <a:gridCol w="2659996">
                  <a:extLst>
                    <a:ext uri="{9D8B030D-6E8A-4147-A177-3AD203B41FA5}">
                      <a16:colId xmlns:a16="http://schemas.microsoft.com/office/drawing/2014/main" val="161572690"/>
                    </a:ext>
                  </a:extLst>
                </a:gridCol>
                <a:gridCol w="5141525">
                  <a:extLst>
                    <a:ext uri="{9D8B030D-6E8A-4147-A177-3AD203B41FA5}">
                      <a16:colId xmlns:a16="http://schemas.microsoft.com/office/drawing/2014/main" val="2434023431"/>
                    </a:ext>
                  </a:extLst>
                </a:gridCol>
              </a:tblGrid>
              <a:tr h="742330">
                <a:tc>
                  <a:txBody>
                    <a:bodyPr/>
                    <a:lstStyle/>
                    <a:p>
                      <a:pPr algn="ctr"/>
                      <a:r>
                        <a:rPr lang="en-US" sz="1600" dirty="0" smtClean="0"/>
                        <a:t>Factors framing multi-annual planning</a:t>
                      </a:r>
                      <a:endParaRPr lang="en-GB" sz="1600" dirty="0"/>
                    </a:p>
                  </a:txBody>
                  <a:tcPr/>
                </a:tc>
                <a:tc>
                  <a:txBody>
                    <a:bodyPr/>
                    <a:lstStyle/>
                    <a:p>
                      <a:pPr algn="ctr"/>
                      <a:r>
                        <a:rPr lang="en-US" sz="1600" dirty="0" smtClean="0"/>
                        <a:t>Certainty</a:t>
                      </a:r>
                      <a:endParaRPr lang="en-GB" sz="1600" dirty="0"/>
                    </a:p>
                  </a:txBody>
                  <a:tcPr/>
                </a:tc>
                <a:tc>
                  <a:txBody>
                    <a:bodyPr/>
                    <a:lstStyle/>
                    <a:p>
                      <a:pPr algn="ctr"/>
                      <a:r>
                        <a:rPr lang="en-US" sz="1600" dirty="0" smtClean="0"/>
                        <a:t>Uncertainty</a:t>
                      </a:r>
                      <a:endParaRPr lang="en-GB" sz="1600" dirty="0"/>
                    </a:p>
                  </a:txBody>
                  <a:tcPr/>
                </a:tc>
                <a:extLst>
                  <a:ext uri="{0D108BD9-81ED-4DB2-BD59-A6C34878D82A}">
                    <a16:rowId xmlns:a16="http://schemas.microsoft.com/office/drawing/2014/main" val="2875796774"/>
                  </a:ext>
                </a:extLst>
              </a:tr>
              <a:tr h="1410427">
                <a:tc>
                  <a:txBody>
                    <a:bodyPr/>
                    <a:lstStyle/>
                    <a:p>
                      <a:r>
                        <a:rPr lang="en-US" sz="1600" b="1" dirty="0" smtClean="0"/>
                        <a:t>Internal factors</a:t>
                      </a:r>
                      <a:endParaRPr lang="en-GB" sz="1600" b="1" dirty="0"/>
                    </a:p>
                  </a:txBody>
                  <a:tcPr/>
                </a:tc>
                <a:tc>
                  <a:txBody>
                    <a:bodyPr/>
                    <a:lstStyle/>
                    <a:p>
                      <a:pPr marL="285750" indent="-285750">
                        <a:buFontTx/>
                        <a:buChar char="-"/>
                      </a:pPr>
                      <a:r>
                        <a:rPr lang="en-US" sz="1600" dirty="0" smtClean="0"/>
                        <a:t>State of the Environment and Outlook report (SOER2020)</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dirty="0" smtClean="0"/>
                        <a:t>2016-2022 Marine Roadmap</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dirty="0" smtClean="0"/>
                        <a:t>New ETC/ICM (Jan 2019)</a:t>
                      </a:r>
                    </a:p>
                    <a:p>
                      <a:pPr marL="285750" indent="-285750">
                        <a:buFontTx/>
                        <a:buChar char="-"/>
                      </a:pPr>
                      <a:r>
                        <a:rPr lang="en-US" sz="1600" dirty="0" smtClean="0"/>
                        <a:t>Draft Freshwater Roadmap</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dirty="0" smtClean="0"/>
                        <a:t>Draft Marine Roadmap+</a:t>
                      </a:r>
                      <a:r>
                        <a:rPr lang="en-US" sz="1600" baseline="0" dirty="0" smtClean="0"/>
                        <a:t> (beyond 2020)</a:t>
                      </a:r>
                      <a:endParaRPr lang="en-US" sz="1600" dirty="0" smtClean="0"/>
                    </a:p>
                    <a:p>
                      <a:pPr marL="285750" indent="-285750">
                        <a:buFontTx/>
                        <a:buChar char="-"/>
                      </a:pPr>
                      <a:endParaRPr lang="en-US" sz="1600" dirty="0" smtClean="0"/>
                    </a:p>
                  </a:txBody>
                  <a:tcPr/>
                </a:tc>
                <a:extLst>
                  <a:ext uri="{0D108BD9-81ED-4DB2-BD59-A6C34878D82A}">
                    <a16:rowId xmlns:a16="http://schemas.microsoft.com/office/drawing/2014/main" val="3415876301"/>
                  </a:ext>
                </a:extLst>
              </a:tr>
              <a:tr h="2969319">
                <a:tc>
                  <a:txBody>
                    <a:bodyPr/>
                    <a:lstStyle/>
                    <a:p>
                      <a:r>
                        <a:rPr lang="en-US" sz="1600" b="1" dirty="0" smtClean="0"/>
                        <a:t>External factors</a:t>
                      </a:r>
                      <a:endParaRPr lang="en-GB" sz="1600" b="1" dirty="0"/>
                    </a:p>
                  </a:txBody>
                  <a:tcPr/>
                </a:tc>
                <a:tc>
                  <a:txBody>
                    <a:bodyPr/>
                    <a:lstStyle/>
                    <a:p>
                      <a:r>
                        <a:rPr lang="en-US" sz="1600" dirty="0" smtClean="0"/>
                        <a:t>- 2020 Biodiversity Strategy (e.g. Target 2/Action 5; Target 4)</a:t>
                      </a:r>
                      <a:endParaRPr lang="en-GB" sz="1600" dirty="0"/>
                    </a:p>
                  </a:txBody>
                  <a:tcPr/>
                </a:tc>
                <a:tc>
                  <a:txBody>
                    <a:bodyPr/>
                    <a:lstStyle/>
                    <a:p>
                      <a:pPr marL="285750" indent="-285750">
                        <a:buFontTx/>
                        <a:buChar char="-"/>
                      </a:pPr>
                      <a:r>
                        <a:rPr lang="en-US" sz="1600" dirty="0" smtClean="0"/>
                        <a:t>Revised priorities related</a:t>
                      </a:r>
                      <a:r>
                        <a:rPr lang="en-US" sz="1600" baseline="0" dirty="0" smtClean="0"/>
                        <a:t> to:</a:t>
                      </a:r>
                    </a:p>
                    <a:p>
                      <a:pPr marL="742950" lvl="1" indent="-285750">
                        <a:buFontTx/>
                        <a:buChar char="-"/>
                      </a:pPr>
                      <a:r>
                        <a:rPr lang="en-US" sz="1600" dirty="0" smtClean="0"/>
                        <a:t>MFF 2021-2028</a:t>
                      </a:r>
                    </a:p>
                    <a:p>
                      <a:pPr marL="742950" lvl="1" indent="-285750">
                        <a:buFontTx/>
                        <a:buChar char="-"/>
                      </a:pPr>
                      <a:r>
                        <a:rPr lang="en-US" sz="1600" dirty="0" smtClean="0"/>
                        <a:t>8</a:t>
                      </a:r>
                      <a:r>
                        <a:rPr lang="en-US" sz="1600" baseline="30000" dirty="0" smtClean="0"/>
                        <a:t>th</a:t>
                      </a:r>
                      <a:r>
                        <a:rPr lang="en-US" sz="1600" dirty="0" smtClean="0"/>
                        <a:t> EAP (2020 onwards)?</a:t>
                      </a:r>
                    </a:p>
                    <a:p>
                      <a:pPr marL="742950" lvl="1" indent="-285750">
                        <a:buFontTx/>
                        <a:buChar char="-"/>
                      </a:pPr>
                      <a:r>
                        <a:rPr lang="en-US" sz="1600" dirty="0" smtClean="0"/>
                        <a:t>New EP and EC (2019)</a:t>
                      </a:r>
                    </a:p>
                    <a:p>
                      <a:pPr marL="742950" lvl="1" indent="-285750">
                        <a:buFontTx/>
                        <a:buChar char="-"/>
                      </a:pPr>
                      <a:r>
                        <a:rPr lang="en-US" sz="1600" dirty="0" smtClean="0"/>
                        <a:t>EEA’ evaluation (2017/20018), Regulation, EEA ED</a:t>
                      </a:r>
                    </a:p>
                    <a:p>
                      <a:pPr marL="742950" lvl="1" indent="-285750">
                        <a:buFontTx/>
                        <a:buChar char="-"/>
                      </a:pPr>
                      <a:r>
                        <a:rPr lang="en-US" sz="1600" dirty="0" smtClean="0"/>
                        <a:t>MRR Fitness Check and Streamlining Environmental Reporting initiative</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sz="1600" dirty="0" smtClean="0"/>
                        <a:t>EEA’s MAWP (beyond 2020)</a:t>
                      </a:r>
                    </a:p>
                    <a:p>
                      <a:pPr marL="285750" lvl="0" indent="-285750">
                        <a:buFontTx/>
                        <a:buChar char="-"/>
                      </a:pPr>
                      <a:endParaRPr lang="en-US" sz="1600" dirty="0" smtClean="0"/>
                    </a:p>
                    <a:p>
                      <a:pPr marL="285750" lvl="0" indent="-285750">
                        <a:buFontTx/>
                        <a:buChar char="-"/>
                      </a:pPr>
                      <a:r>
                        <a:rPr lang="en-US" sz="1600" dirty="0" smtClean="0"/>
                        <a:t>Evaluation and possible reviews of WFD and water-related directives</a:t>
                      </a:r>
                      <a:endParaRPr lang="en-GB" sz="1600" dirty="0"/>
                    </a:p>
                  </a:txBody>
                  <a:tcPr/>
                </a:tc>
                <a:extLst>
                  <a:ext uri="{0D108BD9-81ED-4DB2-BD59-A6C34878D82A}">
                    <a16:rowId xmlns:a16="http://schemas.microsoft.com/office/drawing/2014/main" val="3756808206"/>
                  </a:ext>
                </a:extLst>
              </a:tr>
            </a:tbl>
          </a:graphicData>
        </a:graphic>
      </p:graphicFrame>
      <p:sp>
        <p:nvSpPr>
          <p:cNvPr id="6" name="Ellipse 5"/>
          <p:cNvSpPr/>
          <p:nvPr/>
        </p:nvSpPr>
        <p:spPr>
          <a:xfrm>
            <a:off x="5839097" y="3156714"/>
            <a:ext cx="6105941" cy="2917224"/>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998734" y="6197049"/>
            <a:ext cx="8845378" cy="584775"/>
          </a:xfrm>
          <a:prstGeom prst="rect">
            <a:avLst/>
          </a:prstGeom>
        </p:spPr>
        <p:txBody>
          <a:bodyPr wrap="square">
            <a:spAutoFit/>
          </a:bodyPr>
          <a:lstStyle/>
          <a:p>
            <a:r>
              <a:rPr lang="en-US" sz="1600" dirty="0" smtClean="0">
                <a:solidFill>
                  <a:srgbClr val="002060"/>
                </a:solidFill>
              </a:rPr>
              <a:t>Given the level of uncertainty and </a:t>
            </a:r>
            <a:r>
              <a:rPr lang="en-GB" sz="1600" dirty="0" smtClean="0">
                <a:solidFill>
                  <a:srgbClr val="002060"/>
                </a:solidFill>
              </a:rPr>
              <a:t>constraints </a:t>
            </a:r>
            <a:r>
              <a:rPr lang="en-GB" sz="1600" dirty="0">
                <a:solidFill>
                  <a:srgbClr val="002060"/>
                </a:solidFill>
              </a:rPr>
              <a:t>on human and financial </a:t>
            </a:r>
            <a:r>
              <a:rPr lang="en-GB" sz="1600" dirty="0" smtClean="0">
                <a:solidFill>
                  <a:srgbClr val="002060"/>
                </a:solidFill>
              </a:rPr>
              <a:t>resources (</a:t>
            </a:r>
            <a:r>
              <a:rPr lang="en-US" sz="1600" dirty="0" smtClean="0">
                <a:solidFill>
                  <a:srgbClr val="002060"/>
                </a:solidFill>
              </a:rPr>
              <a:t>EEA’s flat or decreasing budget; staff cuts), it is important to develop </a:t>
            </a:r>
            <a:r>
              <a:rPr lang="en-GB" sz="1600" b="1" dirty="0" smtClean="0">
                <a:solidFill>
                  <a:srgbClr val="002060"/>
                </a:solidFill>
              </a:rPr>
              <a:t>realistic </a:t>
            </a:r>
            <a:r>
              <a:rPr lang="en-GB" sz="1600" b="1" dirty="0">
                <a:solidFill>
                  <a:srgbClr val="002060"/>
                </a:solidFill>
              </a:rPr>
              <a:t>and robust </a:t>
            </a:r>
            <a:r>
              <a:rPr lang="en-GB" sz="1600" b="1" dirty="0" smtClean="0">
                <a:solidFill>
                  <a:srgbClr val="002060"/>
                </a:solidFill>
              </a:rPr>
              <a:t>planning (e.g. roadmaps).</a:t>
            </a:r>
            <a:endParaRPr lang="en-GB" sz="1600" dirty="0">
              <a:solidFill>
                <a:srgbClr val="002060"/>
              </a:solidFill>
            </a:endParaRPr>
          </a:p>
        </p:txBody>
      </p:sp>
      <p:pic>
        <p:nvPicPr>
          <p:cNvPr id="10" name="Picture 9"/>
          <p:cNvPicPr>
            <a:picLocks noChangeAspect="1"/>
          </p:cNvPicPr>
          <p:nvPr/>
        </p:nvPicPr>
        <p:blipFill rotWithShape="1">
          <a:blip r:embed="rId2"/>
          <a:srcRect l="35066" r="17311"/>
          <a:stretch/>
        </p:blipFill>
        <p:spPr>
          <a:xfrm>
            <a:off x="0" y="0"/>
            <a:ext cx="1837112" cy="6858000"/>
          </a:xfrm>
          <a:prstGeom prst="rect">
            <a:avLst/>
          </a:prstGeom>
        </p:spPr>
      </p:pic>
    </p:spTree>
    <p:extLst>
      <p:ext uri="{BB962C8B-B14F-4D97-AF65-F5344CB8AC3E}">
        <p14:creationId xmlns:p14="http://schemas.microsoft.com/office/powerpoint/2010/main" val="29732855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2"/>
          <a:srcRect l="35066" r="17311"/>
          <a:stretch/>
        </p:blipFill>
        <p:spPr>
          <a:xfrm>
            <a:off x="0" y="0"/>
            <a:ext cx="1837112" cy="6858000"/>
          </a:xfrm>
          <a:prstGeom prst="rect">
            <a:avLst/>
          </a:prstGeom>
        </p:spPr>
      </p:pic>
      <p:sp>
        <p:nvSpPr>
          <p:cNvPr id="15" name="TextBox 14"/>
          <p:cNvSpPr txBox="1"/>
          <p:nvPr/>
        </p:nvSpPr>
        <p:spPr>
          <a:xfrm>
            <a:off x="0" y="527432"/>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2091268" y="25709"/>
            <a:ext cx="9556853" cy="54902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400" b="1" dirty="0">
                <a:solidFill>
                  <a:srgbClr val="002060"/>
                </a:solidFill>
              </a:rPr>
              <a:t>EEA Water and Marine </a:t>
            </a:r>
            <a:r>
              <a:rPr lang="en-GB" altLang="en-US" sz="2400" b="1" dirty="0" smtClean="0">
                <a:solidFill>
                  <a:srgbClr val="002060"/>
                </a:solidFill>
              </a:rPr>
              <a:t>group – Human resources</a:t>
            </a:r>
            <a:endParaRPr lang="en-GB" altLang="en-US" sz="2400" b="1" dirty="0">
              <a:solidFill>
                <a:srgbClr val="002060"/>
              </a:solidFill>
            </a:endParaRPr>
          </a:p>
        </p:txBody>
      </p:sp>
      <p:sp>
        <p:nvSpPr>
          <p:cNvPr id="29" name="Rectangle 28"/>
          <p:cNvSpPr/>
          <p:nvPr/>
        </p:nvSpPr>
        <p:spPr>
          <a:xfrm>
            <a:off x="7515003" y="1994750"/>
            <a:ext cx="1032797" cy="615553"/>
          </a:xfrm>
          <a:prstGeom prst="rect">
            <a:avLst/>
          </a:prstGeom>
        </p:spPr>
        <p:txBody>
          <a:bodyPr wrap="square">
            <a:spAutoFit/>
          </a:bodyPr>
          <a:lstStyle/>
          <a:p>
            <a:r>
              <a:rPr lang="en-GB" sz="1600" dirty="0">
                <a:solidFill>
                  <a:srgbClr val="002060"/>
                </a:solidFill>
              </a:rPr>
              <a:t>Peter</a:t>
            </a:r>
          </a:p>
          <a:p>
            <a:r>
              <a:rPr lang="en-US" sz="900" dirty="0">
                <a:solidFill>
                  <a:srgbClr val="002060"/>
                </a:solidFill>
              </a:rPr>
              <a:t>Water assessments</a:t>
            </a:r>
            <a:endParaRPr lang="en-GB" sz="900" dirty="0">
              <a:solidFill>
                <a:prstClr val="black"/>
              </a:solidFill>
            </a:endParaRPr>
          </a:p>
        </p:txBody>
      </p:sp>
      <p:sp>
        <p:nvSpPr>
          <p:cNvPr id="30" name="Rectangle 29"/>
          <p:cNvSpPr/>
          <p:nvPr/>
        </p:nvSpPr>
        <p:spPr>
          <a:xfrm>
            <a:off x="3339401" y="4227187"/>
            <a:ext cx="1314368" cy="615553"/>
          </a:xfrm>
          <a:prstGeom prst="rect">
            <a:avLst/>
          </a:prstGeom>
        </p:spPr>
        <p:txBody>
          <a:bodyPr wrap="square">
            <a:spAutoFit/>
          </a:bodyPr>
          <a:lstStyle/>
          <a:p>
            <a:r>
              <a:rPr lang="en-GB" sz="1600" dirty="0" smtClean="0">
                <a:solidFill>
                  <a:srgbClr val="002060"/>
                </a:solidFill>
              </a:rPr>
              <a:t>Cécile</a:t>
            </a:r>
          </a:p>
          <a:p>
            <a:r>
              <a:rPr lang="en-US" sz="900" dirty="0" smtClean="0">
                <a:solidFill>
                  <a:srgbClr val="002060"/>
                </a:solidFill>
              </a:rPr>
              <a:t>Regional cooperation – ENI South</a:t>
            </a:r>
            <a:endParaRPr lang="en-GB" sz="900" dirty="0">
              <a:solidFill>
                <a:srgbClr val="002060"/>
              </a:solidFill>
            </a:endParaRPr>
          </a:p>
        </p:txBody>
      </p:sp>
      <p:sp>
        <p:nvSpPr>
          <p:cNvPr id="37" name="Rectangle 36"/>
          <p:cNvSpPr/>
          <p:nvPr/>
        </p:nvSpPr>
        <p:spPr>
          <a:xfrm>
            <a:off x="3353892" y="1998501"/>
            <a:ext cx="1039300" cy="615553"/>
          </a:xfrm>
          <a:prstGeom prst="rect">
            <a:avLst/>
          </a:prstGeom>
        </p:spPr>
        <p:txBody>
          <a:bodyPr wrap="square">
            <a:spAutoFit/>
          </a:bodyPr>
          <a:lstStyle/>
          <a:p>
            <a:r>
              <a:rPr lang="en-GB" sz="1600" dirty="0">
                <a:solidFill>
                  <a:srgbClr val="002060"/>
                </a:solidFill>
              </a:rPr>
              <a:t>Caroline</a:t>
            </a:r>
          </a:p>
          <a:p>
            <a:r>
              <a:rPr lang="en-US" sz="900" dirty="0">
                <a:solidFill>
                  <a:srgbClr val="002060"/>
                </a:solidFill>
              </a:rPr>
              <a:t>Water industries and pollution</a:t>
            </a:r>
            <a:endParaRPr lang="en-GB" sz="900" dirty="0">
              <a:solidFill>
                <a:prstClr val="black"/>
              </a:solidFill>
            </a:endParaRPr>
          </a:p>
        </p:txBody>
      </p:sp>
      <p:pic>
        <p:nvPicPr>
          <p:cNvPr id="38" name="Picture 2" descr="http://applications/staff_pictures/small/1101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1019" y="788759"/>
            <a:ext cx="847300" cy="116770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applications/staff_pictures/small/1104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892" y="757552"/>
            <a:ext cx="847300" cy="116770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http://applications/staff_pictures/small/1104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1054" y="769891"/>
            <a:ext cx="854420" cy="1167708"/>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7563860" y="4265392"/>
            <a:ext cx="951310" cy="892552"/>
          </a:xfrm>
          <a:prstGeom prst="rect">
            <a:avLst/>
          </a:prstGeom>
        </p:spPr>
        <p:txBody>
          <a:bodyPr wrap="square">
            <a:spAutoFit/>
          </a:bodyPr>
          <a:lstStyle/>
          <a:p>
            <a:r>
              <a:rPr lang="en-GB" sz="1600" dirty="0">
                <a:solidFill>
                  <a:srgbClr val="002060"/>
                </a:solidFill>
              </a:rPr>
              <a:t>Johnny</a:t>
            </a:r>
          </a:p>
          <a:p>
            <a:r>
              <a:rPr lang="en-US" sz="900" dirty="0">
                <a:solidFill>
                  <a:srgbClr val="002060"/>
                </a:solidFill>
              </a:rPr>
              <a:t>Marine assessments</a:t>
            </a:r>
            <a:endParaRPr lang="en-GB" sz="900" dirty="0">
              <a:solidFill>
                <a:prstClr val="black"/>
              </a:solidFill>
            </a:endParaRPr>
          </a:p>
          <a:p>
            <a:endParaRPr lang="en-GB" dirty="0">
              <a:solidFill>
                <a:prstClr val="black"/>
              </a:solidFill>
            </a:endParaRPr>
          </a:p>
        </p:txBody>
      </p:sp>
      <p:sp>
        <p:nvSpPr>
          <p:cNvPr id="49" name="Rectangle 48"/>
          <p:cNvSpPr/>
          <p:nvPr/>
        </p:nvSpPr>
        <p:spPr>
          <a:xfrm>
            <a:off x="8968199" y="6290586"/>
            <a:ext cx="1135848" cy="477054"/>
          </a:xfrm>
          <a:prstGeom prst="rect">
            <a:avLst/>
          </a:prstGeom>
        </p:spPr>
        <p:txBody>
          <a:bodyPr wrap="square">
            <a:spAutoFit/>
          </a:bodyPr>
          <a:lstStyle/>
          <a:p>
            <a:r>
              <a:rPr lang="en-GB" sz="1600" dirty="0" smtClean="0">
                <a:solidFill>
                  <a:srgbClr val="002060"/>
                </a:solidFill>
              </a:rPr>
              <a:t>Stéphane</a:t>
            </a:r>
          </a:p>
          <a:p>
            <a:r>
              <a:rPr lang="en-US" sz="900" dirty="0" smtClean="0">
                <a:solidFill>
                  <a:srgbClr val="002060"/>
                </a:solidFill>
              </a:rPr>
              <a:t>Head of Group</a:t>
            </a:r>
            <a:endParaRPr lang="en-GB" sz="900" dirty="0">
              <a:solidFill>
                <a:prstClr val="black"/>
              </a:solidFill>
            </a:endParaRPr>
          </a:p>
        </p:txBody>
      </p:sp>
      <p:sp>
        <p:nvSpPr>
          <p:cNvPr id="51" name="Rectangle 50"/>
          <p:cNvSpPr/>
          <p:nvPr/>
        </p:nvSpPr>
        <p:spPr>
          <a:xfrm>
            <a:off x="4823400" y="4226852"/>
            <a:ext cx="1042357" cy="892552"/>
          </a:xfrm>
          <a:prstGeom prst="rect">
            <a:avLst/>
          </a:prstGeom>
        </p:spPr>
        <p:txBody>
          <a:bodyPr wrap="square">
            <a:spAutoFit/>
          </a:bodyPr>
          <a:lstStyle/>
          <a:p>
            <a:r>
              <a:rPr lang="en-GB" sz="1600" dirty="0">
                <a:solidFill>
                  <a:srgbClr val="002060"/>
                </a:solidFill>
              </a:rPr>
              <a:t>Eva</a:t>
            </a:r>
          </a:p>
          <a:p>
            <a:r>
              <a:rPr lang="en-US" sz="900" dirty="0">
                <a:solidFill>
                  <a:srgbClr val="002060"/>
                </a:solidFill>
              </a:rPr>
              <a:t>Marine assessments</a:t>
            </a:r>
            <a:endParaRPr lang="en-GB" sz="900" dirty="0">
              <a:solidFill>
                <a:prstClr val="black"/>
              </a:solidFill>
            </a:endParaRPr>
          </a:p>
          <a:p>
            <a:endParaRPr lang="en-GB" dirty="0">
              <a:solidFill>
                <a:prstClr val="black"/>
              </a:solidFill>
            </a:endParaRPr>
          </a:p>
        </p:txBody>
      </p:sp>
      <p:sp>
        <p:nvSpPr>
          <p:cNvPr id="52" name="Rectangle 51"/>
          <p:cNvSpPr/>
          <p:nvPr/>
        </p:nvSpPr>
        <p:spPr>
          <a:xfrm>
            <a:off x="4875982" y="6221336"/>
            <a:ext cx="1077417" cy="615553"/>
          </a:xfrm>
          <a:prstGeom prst="rect">
            <a:avLst/>
          </a:prstGeom>
        </p:spPr>
        <p:txBody>
          <a:bodyPr wrap="square">
            <a:spAutoFit/>
          </a:bodyPr>
          <a:lstStyle/>
          <a:p>
            <a:r>
              <a:rPr lang="en-GB" sz="1600" dirty="0" err="1">
                <a:solidFill>
                  <a:srgbClr val="002060"/>
                </a:solidFill>
              </a:rPr>
              <a:t>Nikolaj</a:t>
            </a:r>
            <a:endParaRPr lang="en-GB" sz="1600" dirty="0">
              <a:solidFill>
                <a:srgbClr val="002060"/>
              </a:solidFill>
            </a:endParaRPr>
          </a:p>
          <a:p>
            <a:r>
              <a:rPr lang="en-GB" sz="900" dirty="0" smtClean="0">
                <a:solidFill>
                  <a:srgbClr val="002060"/>
                </a:solidFill>
              </a:rPr>
              <a:t>Ocean governance, </a:t>
            </a:r>
            <a:r>
              <a:rPr lang="en-GB" sz="900" dirty="0">
                <a:solidFill>
                  <a:srgbClr val="002060"/>
                </a:solidFill>
              </a:rPr>
              <a:t>Arctic</a:t>
            </a:r>
            <a:endParaRPr lang="en-GB" sz="900" dirty="0">
              <a:solidFill>
                <a:prstClr val="black"/>
              </a:solidFill>
            </a:endParaRPr>
          </a:p>
        </p:txBody>
      </p:sp>
      <p:pic>
        <p:nvPicPr>
          <p:cNvPr id="55" name="Picture 10" descr="http://applications/staff_pictures/small/1103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8022" y="5014650"/>
            <a:ext cx="938510" cy="119314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4" descr="http://applications/staff_pictures/small/11022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1890" y="2999671"/>
            <a:ext cx="865757" cy="1193144"/>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p:cNvSpPr/>
          <p:nvPr/>
        </p:nvSpPr>
        <p:spPr>
          <a:xfrm>
            <a:off x="6285319" y="4244511"/>
            <a:ext cx="960371" cy="892552"/>
          </a:xfrm>
          <a:prstGeom prst="rect">
            <a:avLst/>
          </a:prstGeom>
        </p:spPr>
        <p:txBody>
          <a:bodyPr wrap="square">
            <a:spAutoFit/>
          </a:bodyPr>
          <a:lstStyle/>
          <a:p>
            <a:r>
              <a:rPr lang="en-GB" sz="1600" dirty="0">
                <a:solidFill>
                  <a:srgbClr val="002060"/>
                </a:solidFill>
              </a:rPr>
              <a:t>Irene</a:t>
            </a:r>
          </a:p>
          <a:p>
            <a:r>
              <a:rPr lang="en-US" sz="900" dirty="0">
                <a:solidFill>
                  <a:srgbClr val="002060"/>
                </a:solidFill>
              </a:rPr>
              <a:t>Marine Data and reporting</a:t>
            </a:r>
            <a:endParaRPr lang="en-GB" sz="900" dirty="0">
              <a:solidFill>
                <a:prstClr val="black"/>
              </a:solidFill>
            </a:endParaRPr>
          </a:p>
          <a:p>
            <a:endParaRPr lang="en-GB" dirty="0">
              <a:solidFill>
                <a:prstClr val="black"/>
              </a:solidFill>
            </a:endParaRPr>
          </a:p>
        </p:txBody>
      </p:sp>
      <p:pic>
        <p:nvPicPr>
          <p:cNvPr id="61" name="Picture 24" descr="http://applications/staff_pictures/small/11045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5351" y="3011700"/>
            <a:ext cx="880308" cy="119314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6" descr="http://applications/staff_pictures/small/11037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3860" y="3021949"/>
            <a:ext cx="865757" cy="119314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0" descr="http://applications/staff_pictures/small/11047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6796" y="2991040"/>
            <a:ext cx="865757" cy="1193144"/>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p:cNvSpPr/>
          <p:nvPr/>
        </p:nvSpPr>
        <p:spPr>
          <a:xfrm>
            <a:off x="2093722" y="4204845"/>
            <a:ext cx="920040" cy="754053"/>
          </a:xfrm>
          <a:prstGeom prst="rect">
            <a:avLst/>
          </a:prstGeom>
        </p:spPr>
        <p:txBody>
          <a:bodyPr wrap="square">
            <a:spAutoFit/>
          </a:bodyPr>
          <a:lstStyle/>
          <a:p>
            <a:r>
              <a:rPr lang="en-GB" sz="1600" dirty="0">
                <a:solidFill>
                  <a:srgbClr val="002060"/>
                </a:solidFill>
              </a:rPr>
              <a:t>Ana</a:t>
            </a:r>
          </a:p>
          <a:p>
            <a:r>
              <a:rPr lang="en-US" sz="900" dirty="0">
                <a:solidFill>
                  <a:srgbClr val="002060"/>
                </a:solidFill>
              </a:rPr>
              <a:t>WISE-Marine and regional cooperation</a:t>
            </a:r>
            <a:endParaRPr lang="en-GB" sz="900" dirty="0">
              <a:solidFill>
                <a:prstClr val="black"/>
              </a:solidFill>
            </a:endParaRPr>
          </a:p>
        </p:txBody>
      </p:sp>
      <p:pic>
        <p:nvPicPr>
          <p:cNvPr id="66" name="Picture 6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0491" y="5014650"/>
            <a:ext cx="911701" cy="1290262"/>
          </a:xfrm>
          <a:prstGeom prst="rect">
            <a:avLst/>
          </a:prstGeom>
        </p:spPr>
      </p:pic>
      <p:pic>
        <p:nvPicPr>
          <p:cNvPr id="67" name="Picture 66" descr="Pho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73518" y="788759"/>
            <a:ext cx="829635" cy="1172932"/>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p:nvPr/>
        </p:nvSpPr>
        <p:spPr>
          <a:xfrm>
            <a:off x="8769525" y="1990342"/>
            <a:ext cx="1032797" cy="754053"/>
          </a:xfrm>
          <a:prstGeom prst="rect">
            <a:avLst/>
          </a:prstGeom>
        </p:spPr>
        <p:txBody>
          <a:bodyPr wrap="square">
            <a:spAutoFit/>
          </a:bodyPr>
          <a:lstStyle/>
          <a:p>
            <a:r>
              <a:rPr lang="en-GB" sz="1600" dirty="0">
                <a:solidFill>
                  <a:srgbClr val="002060"/>
                </a:solidFill>
              </a:rPr>
              <a:t>Trine</a:t>
            </a:r>
          </a:p>
          <a:p>
            <a:r>
              <a:rPr lang="en-US" sz="900" dirty="0">
                <a:solidFill>
                  <a:srgbClr val="002060"/>
                </a:solidFill>
              </a:rPr>
              <a:t>Freshwater assessments and floods</a:t>
            </a:r>
            <a:endParaRPr lang="en-GB" sz="900" dirty="0">
              <a:solidFill>
                <a:prstClr val="black"/>
              </a:solidFill>
            </a:endParaRPr>
          </a:p>
        </p:txBody>
      </p:sp>
      <p:sp>
        <p:nvSpPr>
          <p:cNvPr id="44" name="Rectangle 43"/>
          <p:cNvSpPr/>
          <p:nvPr/>
        </p:nvSpPr>
        <p:spPr>
          <a:xfrm>
            <a:off x="3407929" y="6285195"/>
            <a:ext cx="1254979" cy="615553"/>
          </a:xfrm>
          <a:prstGeom prst="rect">
            <a:avLst/>
          </a:prstGeom>
        </p:spPr>
        <p:txBody>
          <a:bodyPr wrap="square">
            <a:spAutoFit/>
          </a:bodyPr>
          <a:lstStyle/>
          <a:p>
            <a:r>
              <a:rPr lang="en-US" sz="1600" dirty="0" smtClean="0">
                <a:solidFill>
                  <a:srgbClr val="002060"/>
                </a:solidFill>
              </a:rPr>
              <a:t>Mustafa</a:t>
            </a:r>
          </a:p>
          <a:p>
            <a:r>
              <a:rPr lang="en-US" sz="900" dirty="0" smtClean="0">
                <a:solidFill>
                  <a:srgbClr val="002060"/>
                </a:solidFill>
              </a:rPr>
              <a:t>Regional cooperation (Black Sea)</a:t>
            </a:r>
            <a:endParaRPr lang="en-GB" sz="900" dirty="0">
              <a:solidFill>
                <a:prstClr val="black"/>
              </a:solidFill>
            </a:endParaRPr>
          </a:p>
        </p:txBody>
      </p:sp>
      <p:pic>
        <p:nvPicPr>
          <p:cNvPr id="46" name="Picture 4" descr="Phot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14070" y="3011679"/>
            <a:ext cx="911631" cy="12155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applications/staff_pictures/small/110490.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20195" y="3009278"/>
            <a:ext cx="897009" cy="12058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hot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82799" y="5026206"/>
            <a:ext cx="885902" cy="1285734"/>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7470151" y="6316458"/>
            <a:ext cx="1135848" cy="477054"/>
          </a:xfrm>
          <a:prstGeom prst="rect">
            <a:avLst/>
          </a:prstGeom>
        </p:spPr>
        <p:txBody>
          <a:bodyPr wrap="square">
            <a:spAutoFit/>
          </a:bodyPr>
          <a:lstStyle/>
          <a:p>
            <a:r>
              <a:rPr lang="en-GB" sz="1600" dirty="0" smtClean="0">
                <a:solidFill>
                  <a:srgbClr val="002060"/>
                </a:solidFill>
              </a:rPr>
              <a:t>Charlotta</a:t>
            </a:r>
          </a:p>
          <a:p>
            <a:r>
              <a:rPr lang="en-US" sz="900" dirty="0" smtClean="0">
                <a:solidFill>
                  <a:srgbClr val="002060"/>
                </a:solidFill>
              </a:rPr>
              <a:t>Secretarial support</a:t>
            </a:r>
            <a:endParaRPr lang="en-GB" sz="900" dirty="0">
              <a:solidFill>
                <a:prstClr val="black"/>
              </a:solidFill>
            </a:endParaRPr>
          </a:p>
        </p:txBody>
      </p:sp>
      <p:sp>
        <p:nvSpPr>
          <p:cNvPr id="53" name="Rectangle 52"/>
          <p:cNvSpPr/>
          <p:nvPr/>
        </p:nvSpPr>
        <p:spPr>
          <a:xfrm>
            <a:off x="2108328" y="1994750"/>
            <a:ext cx="1104929" cy="892552"/>
          </a:xfrm>
          <a:prstGeom prst="rect">
            <a:avLst/>
          </a:prstGeom>
        </p:spPr>
        <p:txBody>
          <a:bodyPr wrap="square">
            <a:spAutoFit/>
          </a:bodyPr>
          <a:lstStyle/>
          <a:p>
            <a:r>
              <a:rPr lang="en-US" sz="1600" dirty="0" smtClean="0">
                <a:solidFill>
                  <a:srgbClr val="002060"/>
                </a:solidFill>
              </a:rPr>
              <a:t>Andrea</a:t>
            </a:r>
          </a:p>
          <a:p>
            <a:r>
              <a:rPr lang="en-GB" sz="900" dirty="0" smtClean="0">
                <a:solidFill>
                  <a:srgbClr val="002060"/>
                </a:solidFill>
              </a:rPr>
              <a:t>Water assessment, floodplains </a:t>
            </a:r>
            <a:r>
              <a:rPr lang="en-GB" sz="900" dirty="0">
                <a:solidFill>
                  <a:srgbClr val="002060"/>
                </a:solidFill>
              </a:rPr>
              <a:t>and ecosystem assessment</a:t>
            </a:r>
            <a:endParaRPr lang="en-GB" sz="900" dirty="0">
              <a:solidFill>
                <a:prstClr val="black"/>
              </a:solidFill>
            </a:endParaRPr>
          </a:p>
        </p:txBody>
      </p:sp>
      <p:pic>
        <p:nvPicPr>
          <p:cNvPr id="2050" name="Picture 2" descr="http://applications/staff_pictures/small/110502.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37931" y="5004717"/>
            <a:ext cx="942958" cy="1237160"/>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6179746" y="1990342"/>
            <a:ext cx="1039300" cy="754053"/>
          </a:xfrm>
          <a:prstGeom prst="rect">
            <a:avLst/>
          </a:prstGeom>
        </p:spPr>
        <p:txBody>
          <a:bodyPr wrap="square">
            <a:spAutoFit/>
          </a:bodyPr>
          <a:lstStyle/>
          <a:p>
            <a:r>
              <a:rPr lang="en-GB" sz="1600" dirty="0" smtClean="0">
                <a:solidFill>
                  <a:srgbClr val="002060"/>
                </a:solidFill>
              </a:rPr>
              <a:t>Nihat</a:t>
            </a:r>
            <a:endParaRPr lang="en-GB" sz="1600" dirty="0">
              <a:solidFill>
                <a:srgbClr val="002060"/>
              </a:solidFill>
            </a:endParaRPr>
          </a:p>
          <a:p>
            <a:r>
              <a:rPr lang="en-US" sz="900" dirty="0">
                <a:solidFill>
                  <a:srgbClr val="002060"/>
                </a:solidFill>
              </a:rPr>
              <a:t>Water quantity and accounts, ENI </a:t>
            </a:r>
            <a:r>
              <a:rPr lang="en-US" sz="900" dirty="0" smtClean="0">
                <a:solidFill>
                  <a:srgbClr val="002060"/>
                </a:solidFill>
              </a:rPr>
              <a:t>East</a:t>
            </a:r>
            <a:endParaRPr lang="en-GB" sz="900" dirty="0">
              <a:solidFill>
                <a:prstClr val="black"/>
              </a:solidFill>
            </a:endParaRPr>
          </a:p>
        </p:txBody>
      </p:sp>
      <p:sp>
        <p:nvSpPr>
          <p:cNvPr id="70" name="Rectangle 69"/>
          <p:cNvSpPr/>
          <p:nvPr/>
        </p:nvSpPr>
        <p:spPr>
          <a:xfrm>
            <a:off x="2189051" y="6301821"/>
            <a:ext cx="951310" cy="892552"/>
          </a:xfrm>
          <a:prstGeom prst="rect">
            <a:avLst/>
          </a:prstGeom>
        </p:spPr>
        <p:txBody>
          <a:bodyPr wrap="square">
            <a:spAutoFit/>
          </a:bodyPr>
          <a:lstStyle/>
          <a:p>
            <a:r>
              <a:rPr lang="en-GB" sz="1600" dirty="0" smtClean="0">
                <a:solidFill>
                  <a:srgbClr val="002060"/>
                </a:solidFill>
              </a:rPr>
              <a:t>Monika</a:t>
            </a:r>
            <a:endParaRPr lang="en-GB" sz="1600" dirty="0">
              <a:solidFill>
                <a:srgbClr val="002060"/>
              </a:solidFill>
            </a:endParaRPr>
          </a:p>
          <a:p>
            <a:r>
              <a:rPr lang="en-US" sz="900" dirty="0">
                <a:solidFill>
                  <a:srgbClr val="002060"/>
                </a:solidFill>
              </a:rPr>
              <a:t>Marine assessments</a:t>
            </a:r>
            <a:endParaRPr lang="en-GB" sz="900" dirty="0">
              <a:solidFill>
                <a:prstClr val="black"/>
              </a:solidFill>
            </a:endParaRPr>
          </a:p>
          <a:p>
            <a:endParaRPr lang="en-GB" dirty="0">
              <a:solidFill>
                <a:prstClr val="black"/>
              </a:solidFill>
            </a:endParaRPr>
          </a:p>
        </p:txBody>
      </p:sp>
      <p:pic>
        <p:nvPicPr>
          <p:cNvPr id="3" name="Picture 2" descr="http://applications/staff_pictures/small/233997.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93339" y="4962157"/>
            <a:ext cx="940156" cy="122369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4764415" y="1748103"/>
            <a:ext cx="1182731" cy="861774"/>
          </a:xfrm>
          <a:prstGeom prst="rect">
            <a:avLst/>
          </a:prstGeom>
        </p:spPr>
        <p:txBody>
          <a:bodyPr wrap="square">
            <a:spAutoFit/>
          </a:bodyPr>
          <a:lstStyle/>
          <a:p>
            <a:endParaRPr lang="en-GB" sz="1600" dirty="0">
              <a:solidFill>
                <a:srgbClr val="002060"/>
              </a:solidFill>
            </a:endParaRPr>
          </a:p>
          <a:p>
            <a:r>
              <a:rPr lang="en-US" sz="1600" dirty="0" err="1" smtClean="0">
                <a:solidFill>
                  <a:srgbClr val="002060"/>
                </a:solidFill>
              </a:rPr>
              <a:t>Muhammet</a:t>
            </a:r>
            <a:endParaRPr lang="en-US" sz="1600" dirty="0" smtClean="0">
              <a:solidFill>
                <a:srgbClr val="002060"/>
              </a:solidFill>
            </a:endParaRPr>
          </a:p>
          <a:p>
            <a:r>
              <a:rPr lang="en-US" sz="900" dirty="0">
                <a:solidFill>
                  <a:srgbClr val="002060"/>
                </a:solidFill>
              </a:rPr>
              <a:t>Hydro-morphology and diffuse pollution</a:t>
            </a:r>
            <a:endParaRPr lang="en-GB" sz="900" dirty="0">
              <a:solidFill>
                <a:prstClr val="black"/>
              </a:solidFill>
            </a:endParaRPr>
          </a:p>
        </p:txBody>
      </p:sp>
      <p:sp>
        <p:nvSpPr>
          <p:cNvPr id="28" name="Rectangle 27"/>
          <p:cNvSpPr/>
          <p:nvPr/>
        </p:nvSpPr>
        <p:spPr>
          <a:xfrm>
            <a:off x="10030585" y="3674483"/>
            <a:ext cx="1347688" cy="338554"/>
          </a:xfrm>
          <a:prstGeom prst="rect">
            <a:avLst/>
          </a:prstGeom>
        </p:spPr>
        <p:txBody>
          <a:bodyPr wrap="square">
            <a:spAutoFit/>
          </a:bodyPr>
          <a:lstStyle/>
          <a:p>
            <a:r>
              <a:rPr lang="en-GB" sz="1600" b="1" dirty="0">
                <a:solidFill>
                  <a:srgbClr val="002060"/>
                </a:solidFill>
              </a:rPr>
              <a:t>Marine</a:t>
            </a:r>
            <a:endParaRPr lang="en-GB" b="1" dirty="0">
              <a:solidFill>
                <a:prstClr val="black"/>
              </a:solidFill>
            </a:endParaRPr>
          </a:p>
        </p:txBody>
      </p:sp>
      <p:sp>
        <p:nvSpPr>
          <p:cNvPr id="27" name="Rectangle 26"/>
          <p:cNvSpPr/>
          <p:nvPr/>
        </p:nvSpPr>
        <p:spPr>
          <a:xfrm>
            <a:off x="9922192" y="1203336"/>
            <a:ext cx="1347688" cy="338554"/>
          </a:xfrm>
          <a:prstGeom prst="rect">
            <a:avLst/>
          </a:prstGeom>
        </p:spPr>
        <p:txBody>
          <a:bodyPr wrap="square">
            <a:spAutoFit/>
          </a:bodyPr>
          <a:lstStyle/>
          <a:p>
            <a:r>
              <a:rPr lang="en-GB" sz="1600" b="1" dirty="0">
                <a:solidFill>
                  <a:srgbClr val="002060"/>
                </a:solidFill>
              </a:rPr>
              <a:t>Water</a:t>
            </a:r>
            <a:endParaRPr lang="en-GB" b="1" dirty="0">
              <a:solidFill>
                <a:prstClr val="black"/>
              </a:solidFill>
            </a:endParaRPr>
          </a:p>
        </p:txBody>
      </p:sp>
      <p:sp>
        <p:nvSpPr>
          <p:cNvPr id="58" name="Rectangle 57"/>
          <p:cNvSpPr/>
          <p:nvPr/>
        </p:nvSpPr>
        <p:spPr>
          <a:xfrm>
            <a:off x="8845994" y="4235756"/>
            <a:ext cx="1314368" cy="615553"/>
          </a:xfrm>
          <a:prstGeom prst="rect">
            <a:avLst/>
          </a:prstGeom>
        </p:spPr>
        <p:txBody>
          <a:bodyPr wrap="square">
            <a:spAutoFit/>
          </a:bodyPr>
          <a:lstStyle/>
          <a:p>
            <a:r>
              <a:rPr lang="en-GB" sz="1600" dirty="0">
                <a:solidFill>
                  <a:srgbClr val="002060"/>
                </a:solidFill>
              </a:rPr>
              <a:t>Michael</a:t>
            </a:r>
            <a:endParaRPr lang="en-GB" sz="1600" dirty="0" smtClean="0">
              <a:solidFill>
                <a:srgbClr val="002060"/>
              </a:solidFill>
            </a:endParaRPr>
          </a:p>
          <a:p>
            <a:r>
              <a:rPr lang="en-US" sz="900" dirty="0" smtClean="0">
                <a:solidFill>
                  <a:srgbClr val="002060"/>
                </a:solidFill>
              </a:rPr>
              <a:t>Regional cooperation – ENI South</a:t>
            </a:r>
            <a:endParaRPr lang="en-GB" sz="900" dirty="0">
              <a:solidFill>
                <a:srgbClr val="002060"/>
              </a:solidFill>
            </a:endParaRPr>
          </a:p>
        </p:txBody>
      </p:sp>
      <p:pic>
        <p:nvPicPr>
          <p:cNvPr id="4" name="Picture 3"/>
          <p:cNvPicPr>
            <a:picLocks noChangeAspect="1"/>
          </p:cNvPicPr>
          <p:nvPr/>
        </p:nvPicPr>
        <p:blipFill>
          <a:blip r:embed="rId18"/>
          <a:stretch>
            <a:fillRect/>
          </a:stretch>
        </p:blipFill>
        <p:spPr>
          <a:xfrm>
            <a:off x="11055938" y="602736"/>
            <a:ext cx="1025029" cy="622847"/>
          </a:xfrm>
          <a:prstGeom prst="rect">
            <a:avLst/>
          </a:prstGeom>
        </p:spPr>
      </p:pic>
      <p:pic>
        <p:nvPicPr>
          <p:cNvPr id="5" name="Picture 4"/>
          <p:cNvPicPr>
            <a:picLocks noChangeAspect="1"/>
          </p:cNvPicPr>
          <p:nvPr/>
        </p:nvPicPr>
        <p:blipFill>
          <a:blip r:embed="rId19"/>
          <a:stretch>
            <a:fillRect/>
          </a:stretch>
        </p:blipFill>
        <p:spPr>
          <a:xfrm>
            <a:off x="11066142" y="1311299"/>
            <a:ext cx="1023365" cy="682243"/>
          </a:xfrm>
          <a:prstGeom prst="rect">
            <a:avLst/>
          </a:prstGeom>
        </p:spPr>
      </p:pic>
      <p:pic>
        <p:nvPicPr>
          <p:cNvPr id="6" name="Picture 5"/>
          <p:cNvPicPr>
            <a:picLocks noChangeAspect="1"/>
          </p:cNvPicPr>
          <p:nvPr/>
        </p:nvPicPr>
        <p:blipFill>
          <a:blip r:embed="rId20"/>
          <a:stretch>
            <a:fillRect/>
          </a:stretch>
        </p:blipFill>
        <p:spPr>
          <a:xfrm>
            <a:off x="11008745" y="6206507"/>
            <a:ext cx="1122266" cy="561133"/>
          </a:xfrm>
          <a:prstGeom prst="rect">
            <a:avLst/>
          </a:prstGeom>
        </p:spPr>
      </p:pic>
      <p:pic>
        <p:nvPicPr>
          <p:cNvPr id="7" name="Picture 6"/>
          <p:cNvPicPr>
            <a:picLocks noChangeAspect="1"/>
          </p:cNvPicPr>
          <p:nvPr/>
        </p:nvPicPr>
        <p:blipFill>
          <a:blip r:embed="rId21"/>
          <a:stretch>
            <a:fillRect/>
          </a:stretch>
        </p:blipFill>
        <p:spPr>
          <a:xfrm>
            <a:off x="11088205" y="5413972"/>
            <a:ext cx="1068315" cy="710915"/>
          </a:xfrm>
          <a:prstGeom prst="rect">
            <a:avLst/>
          </a:prstGeom>
        </p:spPr>
      </p:pic>
      <p:pic>
        <p:nvPicPr>
          <p:cNvPr id="8" name="Picture 7"/>
          <p:cNvPicPr>
            <a:picLocks noChangeAspect="1"/>
          </p:cNvPicPr>
          <p:nvPr/>
        </p:nvPicPr>
        <p:blipFill>
          <a:blip r:embed="rId22"/>
          <a:stretch>
            <a:fillRect/>
          </a:stretch>
        </p:blipFill>
        <p:spPr>
          <a:xfrm>
            <a:off x="11088205" y="2113961"/>
            <a:ext cx="1015972" cy="676083"/>
          </a:xfrm>
          <a:prstGeom prst="rect">
            <a:avLst/>
          </a:prstGeom>
        </p:spPr>
      </p:pic>
      <p:pic>
        <p:nvPicPr>
          <p:cNvPr id="11" name="Picture 10"/>
          <p:cNvPicPr>
            <a:picLocks noChangeAspect="1"/>
          </p:cNvPicPr>
          <p:nvPr/>
        </p:nvPicPr>
        <p:blipFill>
          <a:blip r:embed="rId23"/>
          <a:stretch>
            <a:fillRect/>
          </a:stretch>
        </p:blipFill>
        <p:spPr>
          <a:xfrm>
            <a:off x="11047587" y="3776237"/>
            <a:ext cx="1108933" cy="737944"/>
          </a:xfrm>
          <a:prstGeom prst="rect">
            <a:avLst/>
          </a:prstGeom>
        </p:spPr>
      </p:pic>
      <p:pic>
        <p:nvPicPr>
          <p:cNvPr id="12" name="Picture 11"/>
          <p:cNvPicPr>
            <a:picLocks noChangeAspect="1"/>
          </p:cNvPicPr>
          <p:nvPr/>
        </p:nvPicPr>
        <p:blipFill>
          <a:blip r:embed="rId24"/>
          <a:stretch>
            <a:fillRect/>
          </a:stretch>
        </p:blipFill>
        <p:spPr>
          <a:xfrm>
            <a:off x="11047587" y="4661763"/>
            <a:ext cx="1100508" cy="660305"/>
          </a:xfrm>
          <a:prstGeom prst="rect">
            <a:avLst/>
          </a:prstGeom>
        </p:spPr>
      </p:pic>
      <p:pic>
        <p:nvPicPr>
          <p:cNvPr id="10" name="Picture 9"/>
          <p:cNvPicPr>
            <a:picLocks noChangeAspect="1"/>
          </p:cNvPicPr>
          <p:nvPr/>
        </p:nvPicPr>
        <p:blipFill>
          <a:blip r:embed="rId25"/>
          <a:stretch>
            <a:fillRect/>
          </a:stretch>
        </p:blipFill>
        <p:spPr>
          <a:xfrm>
            <a:off x="11066142" y="2982153"/>
            <a:ext cx="1090379" cy="654227"/>
          </a:xfrm>
          <a:prstGeom prst="rect">
            <a:avLst/>
          </a:prstGeom>
          <a:ln w="6350">
            <a:solidFill>
              <a:schemeClr val="tx1"/>
            </a:solidFill>
          </a:ln>
        </p:spPr>
      </p:pic>
      <p:pic>
        <p:nvPicPr>
          <p:cNvPr id="13" name="Picture 12"/>
          <p:cNvPicPr>
            <a:picLocks noChangeAspect="1"/>
          </p:cNvPicPr>
          <p:nvPr/>
        </p:nvPicPr>
        <p:blipFill>
          <a:blip r:embed="rId26"/>
          <a:stretch>
            <a:fillRect/>
          </a:stretch>
        </p:blipFill>
        <p:spPr>
          <a:xfrm>
            <a:off x="4859362" y="773377"/>
            <a:ext cx="835164" cy="1160736"/>
          </a:xfrm>
          <a:prstGeom prst="rect">
            <a:avLst/>
          </a:prstGeom>
        </p:spPr>
      </p:pic>
      <p:pic>
        <p:nvPicPr>
          <p:cNvPr id="14" name="Picture 13"/>
          <p:cNvPicPr>
            <a:picLocks noChangeAspect="1"/>
          </p:cNvPicPr>
          <p:nvPr/>
        </p:nvPicPr>
        <p:blipFill>
          <a:blip r:embed="rId27"/>
          <a:stretch>
            <a:fillRect/>
          </a:stretch>
        </p:blipFill>
        <p:spPr>
          <a:xfrm>
            <a:off x="2118132" y="794282"/>
            <a:ext cx="859662" cy="1118925"/>
          </a:xfrm>
          <a:prstGeom prst="rect">
            <a:avLst/>
          </a:prstGeom>
        </p:spPr>
      </p:pic>
    </p:spTree>
    <p:extLst>
      <p:ext uri="{BB962C8B-B14F-4D97-AF65-F5344CB8AC3E}">
        <p14:creationId xmlns:p14="http://schemas.microsoft.com/office/powerpoint/2010/main" val="20860182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864898"/>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2072218" y="259478"/>
            <a:ext cx="9556853" cy="51969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400" b="1" dirty="0">
                <a:solidFill>
                  <a:srgbClr val="002060"/>
                </a:solidFill>
              </a:rPr>
              <a:t>The </a:t>
            </a:r>
            <a:r>
              <a:rPr lang="en-GB" altLang="en-US" sz="2400" b="1" dirty="0" smtClean="0">
                <a:solidFill>
                  <a:srgbClr val="002060"/>
                </a:solidFill>
              </a:rPr>
              <a:t>EEA, a </a:t>
            </a:r>
            <a:r>
              <a:rPr lang="en-GB" altLang="en-US" sz="2400" b="1" dirty="0">
                <a:solidFill>
                  <a:srgbClr val="002060"/>
                </a:solidFill>
              </a:rPr>
              <a:t>knowledge </a:t>
            </a:r>
            <a:r>
              <a:rPr lang="en-GB" altLang="en-US" sz="2400" b="1" dirty="0" smtClean="0">
                <a:solidFill>
                  <a:srgbClr val="002060"/>
                </a:solidFill>
              </a:rPr>
              <a:t>provider - Recent reports</a:t>
            </a:r>
            <a:endParaRPr lang="en-GB" altLang="en-US" sz="2400" b="1" dirty="0">
              <a:solidFill>
                <a:srgbClr val="002060"/>
              </a:solidFill>
            </a:endParaRPr>
          </a:p>
        </p:txBody>
      </p:sp>
      <p:sp>
        <p:nvSpPr>
          <p:cNvPr id="7" name="Rectangle 6"/>
          <p:cNvSpPr/>
          <p:nvPr/>
        </p:nvSpPr>
        <p:spPr>
          <a:xfrm>
            <a:off x="1837112" y="831023"/>
            <a:ext cx="6625244" cy="338554"/>
          </a:xfrm>
          <a:prstGeom prst="rect">
            <a:avLst/>
          </a:prstGeom>
        </p:spPr>
        <p:txBody>
          <a:bodyPr wrap="square">
            <a:spAutoFit/>
          </a:bodyPr>
          <a:lstStyle/>
          <a:p>
            <a:r>
              <a:rPr lang="en-GB" sz="1600" dirty="0">
                <a:solidFill>
                  <a:srgbClr val="002060"/>
                </a:solidFill>
              </a:rPr>
              <a:t>Assessments supporting the implementation and development of EU </a:t>
            </a:r>
            <a:r>
              <a:rPr lang="en-GB" sz="1600" dirty="0" smtClean="0">
                <a:solidFill>
                  <a:srgbClr val="002060"/>
                </a:solidFill>
              </a:rPr>
              <a:t>policies</a:t>
            </a:r>
            <a:endParaRPr lang="en-GB" sz="1600" dirty="0">
              <a:solidFill>
                <a:srgbClr val="002060"/>
              </a:solidFill>
            </a:endParaRPr>
          </a:p>
        </p:txBody>
      </p:sp>
      <p:pic>
        <p:nvPicPr>
          <p:cNvPr id="12" name="Picture 11"/>
          <p:cNvPicPr>
            <a:picLocks noChangeAspect="1"/>
          </p:cNvPicPr>
          <p:nvPr/>
        </p:nvPicPr>
        <p:blipFill>
          <a:blip r:embed="rId3"/>
          <a:stretch>
            <a:fillRect/>
          </a:stretch>
        </p:blipFill>
        <p:spPr>
          <a:xfrm>
            <a:off x="5078560" y="1105611"/>
            <a:ext cx="2063525" cy="2952124"/>
          </a:xfrm>
          <a:prstGeom prst="rect">
            <a:avLst/>
          </a:prstGeom>
          <a:ln w="9525">
            <a:solidFill>
              <a:schemeClr val="tx1"/>
            </a:solidFill>
          </a:ln>
        </p:spPr>
      </p:pic>
      <p:pic>
        <p:nvPicPr>
          <p:cNvPr id="14" name="Picture 13"/>
          <p:cNvPicPr>
            <a:picLocks noChangeAspect="1"/>
          </p:cNvPicPr>
          <p:nvPr/>
        </p:nvPicPr>
        <p:blipFill>
          <a:blip r:embed="rId4"/>
          <a:stretch>
            <a:fillRect/>
          </a:stretch>
        </p:blipFill>
        <p:spPr>
          <a:xfrm>
            <a:off x="7238776" y="1905806"/>
            <a:ext cx="1453059" cy="2114499"/>
          </a:xfrm>
          <a:prstGeom prst="rect">
            <a:avLst/>
          </a:prstGeom>
          <a:ln w="9525">
            <a:solidFill>
              <a:schemeClr val="tx1"/>
            </a:solidFill>
          </a:ln>
        </p:spPr>
      </p:pic>
      <p:pic>
        <p:nvPicPr>
          <p:cNvPr id="17" name="Picture 16"/>
          <p:cNvPicPr>
            <a:picLocks noChangeAspect="1"/>
          </p:cNvPicPr>
          <p:nvPr/>
        </p:nvPicPr>
        <p:blipFill>
          <a:blip r:embed="rId5"/>
          <a:stretch>
            <a:fillRect/>
          </a:stretch>
        </p:blipFill>
        <p:spPr>
          <a:xfrm>
            <a:off x="8775856" y="1905806"/>
            <a:ext cx="1472661" cy="2114499"/>
          </a:xfrm>
          <a:prstGeom prst="rect">
            <a:avLst/>
          </a:prstGeom>
          <a:ln w="9525">
            <a:solidFill>
              <a:schemeClr val="tx1"/>
            </a:solidFill>
          </a:ln>
        </p:spPr>
      </p:pic>
      <p:pic>
        <p:nvPicPr>
          <p:cNvPr id="18" name="Picture 17"/>
          <p:cNvPicPr>
            <a:picLocks noChangeAspect="1"/>
          </p:cNvPicPr>
          <p:nvPr/>
        </p:nvPicPr>
        <p:blipFill>
          <a:blip r:embed="rId6"/>
          <a:stretch>
            <a:fillRect/>
          </a:stretch>
        </p:blipFill>
        <p:spPr>
          <a:xfrm>
            <a:off x="10356171" y="1301386"/>
            <a:ext cx="1903699" cy="2718919"/>
          </a:xfrm>
          <a:prstGeom prst="rect">
            <a:avLst/>
          </a:prstGeom>
          <a:ln w="9525">
            <a:solidFill>
              <a:schemeClr val="tx1"/>
            </a:solidFill>
          </a:ln>
        </p:spPr>
      </p:pic>
      <p:pic>
        <p:nvPicPr>
          <p:cNvPr id="19" name="Picture 18"/>
          <p:cNvPicPr>
            <a:picLocks noChangeAspect="1"/>
          </p:cNvPicPr>
          <p:nvPr/>
        </p:nvPicPr>
        <p:blipFill>
          <a:blip r:embed="rId7"/>
          <a:stretch>
            <a:fillRect/>
          </a:stretch>
        </p:blipFill>
        <p:spPr>
          <a:xfrm>
            <a:off x="8290318" y="4117720"/>
            <a:ext cx="1848870" cy="2632438"/>
          </a:xfrm>
          <a:prstGeom prst="rect">
            <a:avLst/>
          </a:prstGeom>
          <a:ln w="9525">
            <a:solidFill>
              <a:schemeClr val="tx1"/>
            </a:solidFill>
          </a:ln>
        </p:spPr>
      </p:pic>
      <p:pic>
        <p:nvPicPr>
          <p:cNvPr id="27" name="Picture 26"/>
          <p:cNvPicPr>
            <a:picLocks noChangeAspect="1"/>
          </p:cNvPicPr>
          <p:nvPr/>
        </p:nvPicPr>
        <p:blipFill>
          <a:blip r:embed="rId8"/>
          <a:stretch>
            <a:fillRect/>
          </a:stretch>
        </p:blipFill>
        <p:spPr>
          <a:xfrm>
            <a:off x="10331280" y="4115506"/>
            <a:ext cx="1834993" cy="2628384"/>
          </a:xfrm>
          <a:prstGeom prst="rect">
            <a:avLst/>
          </a:prstGeom>
          <a:ln w="9525">
            <a:solidFill>
              <a:schemeClr val="tx1"/>
            </a:solidFill>
          </a:ln>
        </p:spPr>
      </p:pic>
      <p:pic>
        <p:nvPicPr>
          <p:cNvPr id="28" name="Picture 27"/>
          <p:cNvPicPr>
            <a:picLocks noChangeAspect="1"/>
          </p:cNvPicPr>
          <p:nvPr/>
        </p:nvPicPr>
        <p:blipFill>
          <a:blip r:embed="rId9"/>
          <a:stretch>
            <a:fillRect/>
          </a:stretch>
        </p:blipFill>
        <p:spPr>
          <a:xfrm>
            <a:off x="4133215" y="4134844"/>
            <a:ext cx="1888071" cy="2683048"/>
          </a:xfrm>
          <a:prstGeom prst="rect">
            <a:avLst/>
          </a:prstGeom>
          <a:ln w="9525">
            <a:solidFill>
              <a:schemeClr val="tx1"/>
            </a:solidFill>
          </a:ln>
        </p:spPr>
      </p:pic>
      <p:pic>
        <p:nvPicPr>
          <p:cNvPr id="29" name="Picture 28"/>
          <p:cNvPicPr>
            <a:picLocks noChangeAspect="1"/>
          </p:cNvPicPr>
          <p:nvPr/>
        </p:nvPicPr>
        <p:blipFill>
          <a:blip r:embed="rId10"/>
          <a:stretch>
            <a:fillRect/>
          </a:stretch>
        </p:blipFill>
        <p:spPr>
          <a:xfrm>
            <a:off x="1971406" y="4130737"/>
            <a:ext cx="1833730" cy="2632491"/>
          </a:xfrm>
          <a:prstGeom prst="rect">
            <a:avLst/>
          </a:prstGeom>
          <a:ln w="9525">
            <a:solidFill>
              <a:schemeClr val="tx1"/>
            </a:solidFill>
          </a:ln>
        </p:spPr>
      </p:pic>
      <p:pic>
        <p:nvPicPr>
          <p:cNvPr id="30" name="Picture 29"/>
          <p:cNvPicPr>
            <a:picLocks noChangeAspect="1"/>
          </p:cNvPicPr>
          <p:nvPr/>
        </p:nvPicPr>
        <p:blipFill>
          <a:blip r:embed="rId11"/>
          <a:stretch>
            <a:fillRect/>
          </a:stretch>
        </p:blipFill>
        <p:spPr>
          <a:xfrm>
            <a:off x="6214668" y="4094186"/>
            <a:ext cx="1883558" cy="2723706"/>
          </a:xfrm>
          <a:prstGeom prst="rect">
            <a:avLst/>
          </a:prstGeom>
          <a:ln w="9525">
            <a:solidFill>
              <a:schemeClr val="accent1"/>
            </a:solidFill>
          </a:ln>
        </p:spPr>
      </p:pic>
      <p:pic>
        <p:nvPicPr>
          <p:cNvPr id="20" name="Picture 19"/>
          <p:cNvPicPr>
            <a:picLocks noChangeAspect="1"/>
          </p:cNvPicPr>
          <p:nvPr/>
        </p:nvPicPr>
        <p:blipFill>
          <a:blip r:embed="rId12"/>
          <a:stretch>
            <a:fillRect/>
          </a:stretch>
        </p:blipFill>
        <p:spPr>
          <a:xfrm>
            <a:off x="10307047" y="4747808"/>
            <a:ext cx="1859226" cy="2683048"/>
          </a:xfrm>
          <a:prstGeom prst="rect">
            <a:avLst/>
          </a:prstGeom>
          <a:ln w="9525">
            <a:solidFill>
              <a:schemeClr val="tx1"/>
            </a:solidFill>
          </a:ln>
        </p:spPr>
      </p:pic>
      <p:pic>
        <p:nvPicPr>
          <p:cNvPr id="3" name="Picture 2"/>
          <p:cNvPicPr>
            <a:picLocks noChangeAspect="1"/>
          </p:cNvPicPr>
          <p:nvPr/>
        </p:nvPicPr>
        <p:blipFill>
          <a:blip r:embed="rId13"/>
          <a:stretch>
            <a:fillRect/>
          </a:stretch>
        </p:blipFill>
        <p:spPr>
          <a:xfrm>
            <a:off x="2233235" y="1106746"/>
            <a:ext cx="1953288" cy="2758672"/>
          </a:xfrm>
          <a:prstGeom prst="rect">
            <a:avLst/>
          </a:prstGeom>
        </p:spPr>
      </p:pic>
      <p:pic>
        <p:nvPicPr>
          <p:cNvPr id="22" name="Picture 21"/>
          <p:cNvPicPr>
            <a:picLocks noChangeAspect="1"/>
          </p:cNvPicPr>
          <p:nvPr/>
        </p:nvPicPr>
        <p:blipFill rotWithShape="1">
          <a:blip r:embed="rId14"/>
          <a:srcRect l="35066" r="17311"/>
          <a:stretch/>
        </p:blipFill>
        <p:spPr>
          <a:xfrm>
            <a:off x="0" y="0"/>
            <a:ext cx="1837112" cy="6858000"/>
          </a:xfrm>
          <a:prstGeom prst="rect">
            <a:avLst/>
          </a:prstGeom>
        </p:spPr>
      </p:pic>
      <p:sp>
        <p:nvSpPr>
          <p:cNvPr id="13" name="Rectangle 12"/>
          <p:cNvSpPr/>
          <p:nvPr/>
        </p:nvSpPr>
        <p:spPr>
          <a:xfrm>
            <a:off x="1903829" y="3792183"/>
            <a:ext cx="5112113" cy="338554"/>
          </a:xfrm>
          <a:prstGeom prst="rect">
            <a:avLst/>
          </a:prstGeom>
        </p:spPr>
        <p:txBody>
          <a:bodyPr wrap="square">
            <a:spAutoFit/>
          </a:bodyPr>
          <a:lstStyle/>
          <a:p>
            <a:r>
              <a:rPr lang="en-GB" sz="1600" dirty="0" smtClean="0">
                <a:solidFill>
                  <a:srgbClr val="002060"/>
                </a:solidFill>
              </a:rPr>
              <a:t>ETC/ICM Technical </a:t>
            </a:r>
            <a:r>
              <a:rPr lang="en-GB" sz="1600" dirty="0">
                <a:solidFill>
                  <a:srgbClr val="002060"/>
                </a:solidFill>
              </a:rPr>
              <a:t>Reports (</a:t>
            </a:r>
            <a:r>
              <a:rPr lang="en-GB" sz="1600" dirty="0">
                <a:solidFill>
                  <a:srgbClr val="002060"/>
                </a:solidFill>
                <a:hlinkClick r:id="rId15"/>
              </a:rPr>
              <a:t>http://icm.eionet.europa.eu</a:t>
            </a:r>
            <a:r>
              <a:rPr lang="en-GB" sz="1600" dirty="0" smtClean="0">
                <a:solidFill>
                  <a:srgbClr val="002060"/>
                </a:solidFill>
                <a:hlinkClick r:id="rId15"/>
              </a:rPr>
              <a:t>/</a:t>
            </a:r>
            <a:r>
              <a:rPr lang="en-GB" sz="1600" dirty="0" smtClean="0">
                <a:solidFill>
                  <a:srgbClr val="002060"/>
                </a:solidFill>
              </a:rPr>
              <a:t>)</a:t>
            </a:r>
            <a:endParaRPr lang="en-GB" sz="1600" dirty="0">
              <a:solidFill>
                <a:srgbClr val="002060"/>
              </a:solidFill>
            </a:endParaRPr>
          </a:p>
        </p:txBody>
      </p:sp>
    </p:spTree>
    <p:extLst>
      <p:ext uri="{BB962C8B-B14F-4D97-AF65-F5344CB8AC3E}">
        <p14:creationId xmlns:p14="http://schemas.microsoft.com/office/powerpoint/2010/main" val="763996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35066" r="17311"/>
          <a:stretch/>
        </p:blipFill>
        <p:spPr>
          <a:xfrm>
            <a:off x="0" y="0"/>
            <a:ext cx="1837112" cy="6858000"/>
          </a:xfrm>
          <a:prstGeom prst="rect">
            <a:avLst/>
          </a:prstGeom>
        </p:spPr>
      </p:pic>
      <p:sp>
        <p:nvSpPr>
          <p:cNvPr id="15" name="TextBox 14"/>
          <p:cNvSpPr txBox="1"/>
          <p:nvPr/>
        </p:nvSpPr>
        <p:spPr>
          <a:xfrm>
            <a:off x="0" y="864898"/>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2072218" y="259478"/>
            <a:ext cx="9556853" cy="51969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400" b="1" dirty="0">
                <a:solidFill>
                  <a:srgbClr val="002060"/>
                </a:solidFill>
              </a:rPr>
              <a:t>European waters - assessment of status and pressures </a:t>
            </a:r>
            <a:r>
              <a:rPr lang="en-GB" altLang="en-US" sz="2400" b="1" dirty="0" smtClean="0">
                <a:solidFill>
                  <a:srgbClr val="002060"/>
                </a:solidFill>
              </a:rPr>
              <a:t>2018</a:t>
            </a:r>
            <a:endParaRPr lang="en-GB" altLang="en-US" sz="2400" b="1" dirty="0">
              <a:solidFill>
                <a:srgbClr val="002060"/>
              </a:solidFill>
            </a:endParaRPr>
          </a:p>
        </p:txBody>
      </p:sp>
      <p:sp>
        <p:nvSpPr>
          <p:cNvPr id="10" name="Rectangle 9"/>
          <p:cNvSpPr/>
          <p:nvPr/>
        </p:nvSpPr>
        <p:spPr>
          <a:xfrm>
            <a:off x="2117782" y="1427197"/>
            <a:ext cx="9511289" cy="3693319"/>
          </a:xfrm>
          <a:prstGeom prst="rect">
            <a:avLst/>
          </a:prstGeom>
        </p:spPr>
        <p:txBody>
          <a:bodyPr wrap="square">
            <a:spAutoFit/>
          </a:bodyPr>
          <a:lstStyle/>
          <a:p>
            <a:r>
              <a:rPr lang="en-GB" b="1" dirty="0" smtClean="0">
                <a:solidFill>
                  <a:srgbClr val="002060"/>
                </a:solidFill>
              </a:rPr>
              <a:t>Why</a:t>
            </a:r>
            <a:r>
              <a:rPr lang="en-GB" b="1" dirty="0">
                <a:solidFill>
                  <a:srgbClr val="002060"/>
                </a:solidFill>
              </a:rPr>
              <a:t>, what, for who and when </a:t>
            </a:r>
          </a:p>
          <a:p>
            <a:pPr marL="800100" lvl="1" indent="-342900">
              <a:buFont typeface="Arial" panose="020B0604020202020204" pitchFamily="34" charset="0"/>
              <a:buChar char="•"/>
            </a:pPr>
            <a:r>
              <a:rPr lang="en-GB" dirty="0">
                <a:solidFill>
                  <a:srgbClr val="002060"/>
                </a:solidFill>
              </a:rPr>
              <a:t>The European Commission:</a:t>
            </a:r>
          </a:p>
          <a:p>
            <a:pPr marL="1257300" lvl="2" indent="-342900">
              <a:buFont typeface="Arial" panose="020B0604020202020204" pitchFamily="34" charset="0"/>
              <a:buChar char="•"/>
            </a:pPr>
            <a:r>
              <a:rPr lang="en-GB" dirty="0">
                <a:solidFill>
                  <a:srgbClr val="002060"/>
                </a:solidFill>
              </a:rPr>
              <a:t>publishes its report on “Implementation of WFD and the review of the 2nd River Basin Management Plans (RBMPs)” (</a:t>
            </a:r>
            <a:r>
              <a:rPr lang="en-GB" dirty="0" smtClean="0">
                <a:solidFill>
                  <a:srgbClr val="002060"/>
                </a:solidFill>
              </a:rPr>
              <a:t>mid/late </a:t>
            </a:r>
            <a:r>
              <a:rPr lang="en-GB" dirty="0">
                <a:solidFill>
                  <a:srgbClr val="002060"/>
                </a:solidFill>
              </a:rPr>
              <a:t>2018)</a:t>
            </a:r>
          </a:p>
          <a:p>
            <a:pPr marL="1257300" lvl="2" indent="-342900">
              <a:buFont typeface="Arial" panose="020B0604020202020204" pitchFamily="34" charset="0"/>
              <a:buChar char="•"/>
            </a:pPr>
            <a:r>
              <a:rPr lang="en-GB" dirty="0">
                <a:solidFill>
                  <a:srgbClr val="002060"/>
                </a:solidFill>
              </a:rPr>
              <a:t>starts the process of evaluating the Water Framework Directive (EU Water Conference, Vienna, 20-21 September).</a:t>
            </a:r>
          </a:p>
          <a:p>
            <a:pPr marL="800100" lvl="1" indent="-342900">
              <a:buFont typeface="Arial" panose="020B0604020202020204" pitchFamily="34" charset="0"/>
              <a:buChar char="•"/>
            </a:pPr>
            <a:r>
              <a:rPr lang="en-GB" dirty="0">
                <a:solidFill>
                  <a:srgbClr val="002060"/>
                </a:solidFill>
              </a:rPr>
              <a:t>To accompany and inform this process, the EEA has long planned a report of status of European waters (WFD art 18).</a:t>
            </a:r>
          </a:p>
          <a:p>
            <a:pPr lvl="1"/>
            <a:endParaRPr lang="en-GB" dirty="0" smtClean="0">
              <a:solidFill>
                <a:srgbClr val="002060"/>
              </a:solidFill>
            </a:endParaRPr>
          </a:p>
          <a:p>
            <a:r>
              <a:rPr lang="en-GB" b="1" dirty="0" smtClean="0">
                <a:solidFill>
                  <a:srgbClr val="002060"/>
                </a:solidFill>
              </a:rPr>
              <a:t>The </a:t>
            </a:r>
            <a:r>
              <a:rPr lang="en-GB" b="1" dirty="0">
                <a:solidFill>
                  <a:srgbClr val="002060"/>
                </a:solidFill>
              </a:rPr>
              <a:t>report, based on data reported by 25 MS, addresses:</a:t>
            </a:r>
          </a:p>
          <a:p>
            <a:pPr marL="800100" lvl="1" indent="-342900">
              <a:buFont typeface="Arial" panose="020B0604020202020204" pitchFamily="34" charset="0"/>
              <a:buChar char="•"/>
            </a:pPr>
            <a:r>
              <a:rPr lang="en-GB" dirty="0">
                <a:solidFill>
                  <a:srgbClr val="002060"/>
                </a:solidFill>
              </a:rPr>
              <a:t>What is the status of European waters? </a:t>
            </a:r>
          </a:p>
          <a:p>
            <a:pPr marL="800100" lvl="1" indent="-342900">
              <a:buFont typeface="Arial" panose="020B0604020202020204" pitchFamily="34" charset="0"/>
              <a:buChar char="•"/>
            </a:pPr>
            <a:r>
              <a:rPr lang="en-GB" dirty="0">
                <a:solidFill>
                  <a:srgbClr val="002060"/>
                </a:solidFill>
              </a:rPr>
              <a:t>Which pressures is causing less than good status;</a:t>
            </a:r>
          </a:p>
          <a:p>
            <a:pPr marL="800100" lvl="1" indent="-342900">
              <a:buFont typeface="Arial" panose="020B0604020202020204" pitchFamily="34" charset="0"/>
              <a:buChar char="•"/>
            </a:pPr>
            <a:r>
              <a:rPr lang="en-GB" dirty="0">
                <a:solidFill>
                  <a:srgbClr val="002060"/>
                </a:solidFill>
              </a:rPr>
              <a:t>What progress has been achieved in the 1st River Basin Management cycle (2010-2015)?</a:t>
            </a:r>
          </a:p>
        </p:txBody>
      </p:sp>
      <p:sp>
        <p:nvSpPr>
          <p:cNvPr id="12" name="TextBox 11"/>
          <p:cNvSpPr txBox="1"/>
          <p:nvPr/>
        </p:nvSpPr>
        <p:spPr>
          <a:xfrm>
            <a:off x="1923265" y="6027896"/>
            <a:ext cx="8345467" cy="738664"/>
          </a:xfrm>
          <a:prstGeom prst="rect">
            <a:avLst/>
          </a:prstGeom>
          <a:solidFill>
            <a:schemeClr val="bg1"/>
          </a:solidFill>
        </p:spPr>
        <p:txBody>
          <a:bodyPr wrap="square" rtlCol="0">
            <a:spAutoFit/>
          </a:bodyPr>
          <a:lstStyle/>
          <a:p>
            <a:r>
              <a:rPr lang="en-GB" sz="1050" dirty="0"/>
              <a:t>WFD Article 18:The EU Commission shall publish a report on the implementation of the directive two years after the Member States have delivered the RBMPs.</a:t>
            </a:r>
          </a:p>
          <a:p>
            <a:r>
              <a:rPr lang="en-GB" sz="1050" dirty="0"/>
              <a:t>•The report shall include a review of the status of surface water and groundwater in the Community undertaken in coordination with the </a:t>
            </a:r>
            <a:r>
              <a:rPr lang="en-GB" sz="1050" dirty="0">
                <a:solidFill>
                  <a:srgbClr val="0070C0"/>
                </a:solidFill>
              </a:rPr>
              <a:t>European Environment Agency (EEA)</a:t>
            </a:r>
          </a:p>
        </p:txBody>
      </p:sp>
      <p:pic>
        <p:nvPicPr>
          <p:cNvPr id="8" name="Picture 7"/>
          <p:cNvPicPr>
            <a:picLocks noChangeAspect="1"/>
          </p:cNvPicPr>
          <p:nvPr/>
        </p:nvPicPr>
        <p:blipFill>
          <a:blip r:embed="rId4"/>
          <a:stretch>
            <a:fillRect/>
          </a:stretch>
        </p:blipFill>
        <p:spPr>
          <a:xfrm>
            <a:off x="0" y="900898"/>
            <a:ext cx="1953288" cy="2758672"/>
          </a:xfrm>
          <a:prstGeom prst="rect">
            <a:avLst/>
          </a:prstGeom>
        </p:spPr>
      </p:pic>
    </p:spTree>
    <p:extLst>
      <p:ext uri="{BB962C8B-B14F-4D97-AF65-F5344CB8AC3E}">
        <p14:creationId xmlns:p14="http://schemas.microsoft.com/office/powerpoint/2010/main" val="395497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35066" r="17311"/>
          <a:stretch/>
        </p:blipFill>
        <p:spPr>
          <a:xfrm>
            <a:off x="0" y="0"/>
            <a:ext cx="1837112" cy="6858000"/>
          </a:xfrm>
          <a:prstGeom prst="rect">
            <a:avLst/>
          </a:prstGeom>
        </p:spPr>
      </p:pic>
      <p:sp>
        <p:nvSpPr>
          <p:cNvPr id="15" name="TextBox 14"/>
          <p:cNvSpPr txBox="1"/>
          <p:nvPr/>
        </p:nvSpPr>
        <p:spPr>
          <a:xfrm>
            <a:off x="0" y="864898"/>
            <a:ext cx="12191999" cy="36000"/>
          </a:xfrm>
          <a:prstGeom prst="rect">
            <a:avLst/>
          </a:prstGeom>
          <a:solidFill>
            <a:schemeClr val="accent1">
              <a:lumMod val="50000"/>
            </a:schemeClr>
          </a:solidFill>
        </p:spPr>
        <p:txBody>
          <a:bodyPr wrap="square" rtlCol="0">
            <a:spAutoFit/>
          </a:bodyPr>
          <a:lstStyle/>
          <a:p>
            <a:endParaRPr lang="en-GB" dirty="0"/>
          </a:p>
        </p:txBody>
      </p:sp>
      <p:sp>
        <p:nvSpPr>
          <p:cNvPr id="9" name="Text Placeholder 1"/>
          <p:cNvSpPr txBox="1">
            <a:spLocks/>
          </p:cNvSpPr>
          <p:nvPr/>
        </p:nvSpPr>
        <p:spPr>
          <a:xfrm>
            <a:off x="2072218" y="259478"/>
            <a:ext cx="9556853" cy="51969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400" b="1" dirty="0">
                <a:solidFill>
                  <a:srgbClr val="002060"/>
                </a:solidFill>
              </a:rPr>
              <a:t>European waters - assessment of status and pressures </a:t>
            </a:r>
            <a:r>
              <a:rPr lang="en-GB" altLang="en-US" sz="2400" b="1" dirty="0" smtClean="0">
                <a:solidFill>
                  <a:srgbClr val="002060"/>
                </a:solidFill>
              </a:rPr>
              <a:t>2018</a:t>
            </a:r>
            <a:endParaRPr lang="en-GB" altLang="en-US" sz="2400" b="1" dirty="0">
              <a:solidFill>
                <a:srgbClr val="002060"/>
              </a:solidFill>
            </a:endParaRPr>
          </a:p>
        </p:txBody>
      </p:sp>
      <p:sp>
        <p:nvSpPr>
          <p:cNvPr id="10" name="Rectangle 9"/>
          <p:cNvSpPr/>
          <p:nvPr/>
        </p:nvSpPr>
        <p:spPr>
          <a:xfrm>
            <a:off x="2117782" y="1427197"/>
            <a:ext cx="9511289" cy="4247317"/>
          </a:xfrm>
          <a:prstGeom prst="rect">
            <a:avLst/>
          </a:prstGeom>
        </p:spPr>
        <p:txBody>
          <a:bodyPr wrap="square">
            <a:spAutoFit/>
          </a:bodyPr>
          <a:lstStyle/>
          <a:p>
            <a:r>
              <a:rPr lang="en-GB" b="1" dirty="0">
                <a:solidFill>
                  <a:srgbClr val="002060"/>
                </a:solidFill>
              </a:rPr>
              <a:t>The target audience is:</a:t>
            </a:r>
          </a:p>
          <a:p>
            <a:pPr marL="285750" indent="-285750">
              <a:buFont typeface="Arial" panose="020B0604020202020204" pitchFamily="34" charset="0"/>
              <a:buChar char="•"/>
            </a:pPr>
            <a:r>
              <a:rPr lang="en-GB" dirty="0">
                <a:solidFill>
                  <a:srgbClr val="002060"/>
                </a:solidFill>
              </a:rPr>
              <a:t>EU institutions (EP, COM, JRC);</a:t>
            </a:r>
          </a:p>
          <a:p>
            <a:pPr marL="285750" indent="-285750">
              <a:buFont typeface="Arial" panose="020B0604020202020204" pitchFamily="34" charset="0"/>
              <a:buChar char="•"/>
            </a:pPr>
            <a:r>
              <a:rPr lang="en-GB" dirty="0">
                <a:solidFill>
                  <a:srgbClr val="002060"/>
                </a:solidFill>
              </a:rPr>
              <a:t>Countries (national, River Basin District administrations working with WFD and other water policy implementation);</a:t>
            </a:r>
          </a:p>
          <a:p>
            <a:pPr marL="285750" indent="-285750">
              <a:buFont typeface="Arial" panose="020B0604020202020204" pitchFamily="34" charset="0"/>
              <a:buChar char="•"/>
            </a:pPr>
            <a:r>
              <a:rPr lang="en-GB" dirty="0">
                <a:solidFill>
                  <a:srgbClr val="002060"/>
                </a:solidFill>
              </a:rPr>
              <a:t>International River Basin and Regional Sea Conventions;</a:t>
            </a:r>
          </a:p>
          <a:p>
            <a:pPr marL="285750" indent="-285750">
              <a:buFont typeface="Arial" panose="020B0604020202020204" pitchFamily="34" charset="0"/>
              <a:buChar char="•"/>
            </a:pPr>
            <a:r>
              <a:rPr lang="en-GB" dirty="0">
                <a:solidFill>
                  <a:srgbClr val="002060"/>
                </a:solidFill>
              </a:rPr>
              <a:t>Water experts and scientists; and</a:t>
            </a:r>
          </a:p>
          <a:p>
            <a:pPr marL="285750" indent="-285750">
              <a:buFont typeface="Arial" panose="020B0604020202020204" pitchFamily="34" charset="0"/>
              <a:buChar char="•"/>
            </a:pPr>
            <a:r>
              <a:rPr lang="en-GB" dirty="0">
                <a:solidFill>
                  <a:srgbClr val="002060"/>
                </a:solidFill>
              </a:rPr>
              <a:t>General public.</a:t>
            </a:r>
          </a:p>
          <a:p>
            <a:endParaRPr lang="en-GB" b="1" dirty="0">
              <a:solidFill>
                <a:srgbClr val="002060"/>
              </a:solidFill>
            </a:endParaRPr>
          </a:p>
          <a:p>
            <a:r>
              <a:rPr lang="en-GB" b="1" dirty="0">
                <a:solidFill>
                  <a:srgbClr val="002060"/>
                </a:solidFill>
              </a:rPr>
              <a:t>Launch of the report on 3rd July:</a:t>
            </a:r>
          </a:p>
          <a:p>
            <a:pPr marL="285750" indent="-285750">
              <a:buFont typeface="Arial" panose="020B0604020202020204" pitchFamily="34" charset="0"/>
              <a:buChar char="•"/>
            </a:pPr>
            <a:r>
              <a:rPr lang="en-GB" dirty="0">
                <a:solidFill>
                  <a:srgbClr val="002060"/>
                </a:solidFill>
              </a:rPr>
              <a:t>Planned for 3 July in Brussels at the EPC (European Policy Centre);</a:t>
            </a:r>
          </a:p>
          <a:p>
            <a:pPr marL="285750" indent="-285750">
              <a:buFont typeface="Arial" panose="020B0604020202020204" pitchFamily="34" charset="0"/>
              <a:buChar char="•"/>
            </a:pPr>
            <a:r>
              <a:rPr lang="en-GB" dirty="0">
                <a:solidFill>
                  <a:srgbClr val="002060"/>
                </a:solidFill>
              </a:rPr>
              <a:t>With EEA’s Executive Director, European Commission-ENV.C Director Ms Veronica </a:t>
            </a:r>
            <a:r>
              <a:rPr lang="en-GB" dirty="0" err="1">
                <a:solidFill>
                  <a:srgbClr val="002060"/>
                </a:solidFill>
              </a:rPr>
              <a:t>Manfredi</a:t>
            </a:r>
            <a:r>
              <a:rPr lang="en-GB" dirty="0">
                <a:solidFill>
                  <a:srgbClr val="002060"/>
                </a:solidFill>
              </a:rPr>
              <a:t>, and (tbc) representatives of MS and/or water business or environmental organisations;</a:t>
            </a:r>
          </a:p>
          <a:p>
            <a:endParaRPr lang="en-GB" b="1" dirty="0">
              <a:solidFill>
                <a:srgbClr val="002060"/>
              </a:solidFill>
            </a:endParaRPr>
          </a:p>
          <a:p>
            <a:r>
              <a:rPr lang="en-GB" b="1" dirty="0">
                <a:solidFill>
                  <a:srgbClr val="002060"/>
                </a:solidFill>
              </a:rPr>
              <a:t>The report provides the EU overview and key results. It is complemented with more detailed results available on the interactive WISE-Freshwater visualisation tool. </a:t>
            </a:r>
          </a:p>
        </p:txBody>
      </p:sp>
      <p:pic>
        <p:nvPicPr>
          <p:cNvPr id="8" name="Picture 7"/>
          <p:cNvPicPr>
            <a:picLocks noChangeAspect="1"/>
          </p:cNvPicPr>
          <p:nvPr/>
        </p:nvPicPr>
        <p:blipFill>
          <a:blip r:embed="rId4"/>
          <a:stretch>
            <a:fillRect/>
          </a:stretch>
        </p:blipFill>
        <p:spPr>
          <a:xfrm>
            <a:off x="0" y="900898"/>
            <a:ext cx="1953288" cy="2758672"/>
          </a:xfrm>
          <a:prstGeom prst="rect">
            <a:avLst/>
          </a:prstGeom>
        </p:spPr>
      </p:pic>
    </p:spTree>
    <p:extLst>
      <p:ext uri="{BB962C8B-B14F-4D97-AF65-F5344CB8AC3E}">
        <p14:creationId xmlns:p14="http://schemas.microsoft.com/office/powerpoint/2010/main" val="12034758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4185</TotalTime>
  <Words>2077</Words>
  <Application>Microsoft Office PowerPoint</Application>
  <PresentationFormat>Widescreen</PresentationFormat>
  <Paragraphs>293</Paragraphs>
  <Slides>23</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ＭＳ Ｐゴシック</vt:lpstr>
      <vt:lpstr>Arial</vt:lpstr>
      <vt:lpstr>Calibri</vt:lpstr>
      <vt:lpstr>Calibri Light</vt:lpstr>
      <vt:lpstr>Open Sans</vt:lpstr>
      <vt:lpstr>Verdana</vt:lpstr>
      <vt:lpstr>1_Cover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European Environment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Europe´s seas</dc:title>
  <dc:creator>Johnny Reker</dc:creator>
  <cp:lastModifiedBy>Stéphane Isoard</cp:lastModifiedBy>
  <cp:revision>429</cp:revision>
  <cp:lastPrinted>2017-06-19T09:08:39Z</cp:lastPrinted>
  <dcterms:created xsi:type="dcterms:W3CDTF">2015-10-20T11:41:27Z</dcterms:created>
  <dcterms:modified xsi:type="dcterms:W3CDTF">2018-06-14T10:39:03Z</dcterms:modified>
</cp:coreProperties>
</file>