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98" r:id="rId2"/>
    <p:sldMasterId id="2147483692" r:id="rId3"/>
  </p:sldMasterIdLst>
  <p:notesMasterIdLst>
    <p:notesMasterId r:id="rId14"/>
  </p:notesMasterIdLst>
  <p:handoutMasterIdLst>
    <p:handoutMasterId r:id="rId15"/>
  </p:handoutMasterIdLst>
  <p:sldIdLst>
    <p:sldId id="439" r:id="rId4"/>
    <p:sldId id="451" r:id="rId5"/>
    <p:sldId id="450" r:id="rId6"/>
    <p:sldId id="452" r:id="rId7"/>
    <p:sldId id="458" r:id="rId8"/>
    <p:sldId id="453" r:id="rId9"/>
    <p:sldId id="457" r:id="rId10"/>
    <p:sldId id="456" r:id="rId11"/>
    <p:sldId id="454" r:id="rId12"/>
    <p:sldId id="455" r:id="rId13"/>
  </p:sldIdLst>
  <p:sldSz cx="12192000" cy="6858000"/>
  <p:notesSz cx="67833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73"/>
    <a:srgbClr val="006654"/>
    <a:srgbClr val="113A60"/>
    <a:srgbClr val="016357"/>
    <a:srgbClr val="001746"/>
    <a:srgbClr val="017567"/>
    <a:srgbClr val="007635"/>
    <a:srgbClr val="001C54"/>
    <a:srgbClr val="202661"/>
    <a:srgbClr val="36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5" autoAdjust="0"/>
  </p:normalViewPr>
  <p:slideViewPr>
    <p:cSldViewPr snapToGrid="0">
      <p:cViewPr>
        <p:scale>
          <a:sx n="100" d="100"/>
          <a:sy n="100" d="100"/>
        </p:scale>
        <p:origin x="-198" y="-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143" d="100"/>
          <a:sy n="143" d="100"/>
        </p:scale>
        <p:origin x="-1832" y="-104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9468" cy="498055"/>
          </a:xfrm>
          <a:prstGeom prst="rect">
            <a:avLst/>
          </a:prstGeom>
        </p:spPr>
        <p:txBody>
          <a:bodyPr vert="horz" lIns="92740" tIns="46370" rIns="92740" bIns="4637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2353" y="1"/>
            <a:ext cx="2939468" cy="498055"/>
          </a:xfrm>
          <a:prstGeom prst="rect">
            <a:avLst/>
          </a:prstGeom>
        </p:spPr>
        <p:txBody>
          <a:bodyPr vert="horz" lIns="92740" tIns="46370" rIns="92740" bIns="46370" rtlCol="0"/>
          <a:lstStyle>
            <a:lvl1pPr algn="r">
              <a:defRPr sz="1200"/>
            </a:lvl1pPr>
          </a:lstStyle>
          <a:p>
            <a:fld id="{2A3EE131-D7AE-47FD-A14B-A4590389E309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7"/>
            <a:ext cx="2939468" cy="498055"/>
          </a:xfrm>
          <a:prstGeom prst="rect">
            <a:avLst/>
          </a:prstGeom>
        </p:spPr>
        <p:txBody>
          <a:bodyPr vert="horz" lIns="92740" tIns="46370" rIns="92740" bIns="4637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353" y="9428587"/>
            <a:ext cx="2939468" cy="498055"/>
          </a:xfrm>
          <a:prstGeom prst="rect">
            <a:avLst/>
          </a:prstGeom>
        </p:spPr>
        <p:txBody>
          <a:bodyPr vert="horz" lIns="92740" tIns="46370" rIns="92740" bIns="46370" rtlCol="0" anchor="b"/>
          <a:lstStyle>
            <a:lvl1pPr algn="r">
              <a:defRPr sz="1200"/>
            </a:lvl1pPr>
          </a:lstStyle>
          <a:p>
            <a:fld id="{AE2E2C6C-1A46-49B2-95A1-874E5B60CA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1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208" cy="496890"/>
          </a:xfrm>
          <a:prstGeom prst="rect">
            <a:avLst/>
          </a:prstGeom>
        </p:spPr>
        <p:txBody>
          <a:bodyPr vert="horz" lIns="92740" tIns="46370" rIns="92740" bIns="4637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599" y="0"/>
            <a:ext cx="2940208" cy="496890"/>
          </a:xfrm>
          <a:prstGeom prst="rect">
            <a:avLst/>
          </a:prstGeom>
        </p:spPr>
        <p:txBody>
          <a:bodyPr vert="horz" lIns="92740" tIns="46370" rIns="92740" bIns="46370" rtlCol="0"/>
          <a:lstStyle>
            <a:lvl1pPr algn="r">
              <a:defRPr sz="1200"/>
            </a:lvl1pPr>
          </a:lstStyle>
          <a:p>
            <a:fld id="{54F6B5D3-2AB1-4063-BA50-FEBA813E0814}" type="datetimeFigureOut">
              <a:rPr lang="en-GB" smtClean="0"/>
              <a:pPr/>
              <a:t>12/06/2018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39838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0" tIns="46370" rIns="92740" bIns="4637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025" y="4776791"/>
            <a:ext cx="5427345" cy="3908425"/>
          </a:xfrm>
          <a:prstGeom prst="rect">
            <a:avLst/>
          </a:prstGeom>
        </p:spPr>
        <p:txBody>
          <a:bodyPr vert="horz" lIns="92740" tIns="46370" rIns="92740" bIns="463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2"/>
            <a:ext cx="2940208" cy="496890"/>
          </a:xfrm>
          <a:prstGeom prst="rect">
            <a:avLst/>
          </a:prstGeom>
        </p:spPr>
        <p:txBody>
          <a:bodyPr vert="horz" lIns="92740" tIns="46370" rIns="92740" bIns="4637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599" y="9429752"/>
            <a:ext cx="2940208" cy="496890"/>
          </a:xfrm>
          <a:prstGeom prst="rect">
            <a:avLst/>
          </a:prstGeom>
        </p:spPr>
        <p:txBody>
          <a:bodyPr vert="horz" lIns="92740" tIns="46370" rIns="92740" bIns="46370" rtlCol="0" anchor="b"/>
          <a:lstStyle>
            <a:lvl1pPr algn="r">
              <a:defRPr sz="1200"/>
            </a:lvl1pPr>
          </a:lstStyle>
          <a:p>
            <a:fld id="{777201BC-94E4-4101-962D-54511777D2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2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936189"/>
            <a:ext cx="10779125" cy="1442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Presentation title goes here</a:t>
            </a:r>
          </a:p>
          <a:p>
            <a:pPr lvl="0"/>
            <a:r>
              <a:rPr lang="en-US" dirty="0" smtClean="0"/>
              <a:t>Max two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65747"/>
            <a:ext cx="2164080" cy="32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Speaker | Date | Venue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_European Brief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7564" y="2110710"/>
            <a:ext cx="10774041" cy="31845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7564" y="272472"/>
            <a:ext cx="10773577" cy="132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 smtClean="0"/>
              <a:t>Slide title goes here</a:t>
            </a:r>
            <a:br>
              <a:rPr lang="en-US" dirty="0" smtClean="0"/>
            </a:br>
            <a:r>
              <a:rPr lang="en-US" dirty="0" smtClean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val="358796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36000"/>
            <a:ext cx="11246369" cy="676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 smtClean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11245850" cy="3759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8488" y="6250565"/>
            <a:ext cx="3683000" cy="274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00">
                <a:solidFill>
                  <a:srgbClr val="006654"/>
                </a:solidFill>
              </a:defRPr>
            </a:lvl2pPr>
            <a:lvl3pPr>
              <a:defRPr sz="1000">
                <a:solidFill>
                  <a:srgbClr val="006654"/>
                </a:solidFill>
              </a:defRPr>
            </a:lvl3pPr>
            <a:lvl4pPr>
              <a:defRPr sz="1000">
                <a:solidFill>
                  <a:srgbClr val="006654"/>
                </a:solidFill>
              </a:defRPr>
            </a:lvl4pPr>
            <a:lvl5pPr>
              <a:defRPr sz="1000">
                <a:solidFill>
                  <a:srgbClr val="006654"/>
                </a:solidFill>
              </a:defRPr>
            </a:lvl5pPr>
          </a:lstStyle>
          <a:p>
            <a:pPr lvl="0"/>
            <a:r>
              <a:rPr lang="en-US" dirty="0" smtClean="0"/>
              <a:t>Source reference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281068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790732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3" action="ppaction://hlinksldjump"/>
          </p:cNvPr>
          <p:cNvSpPr/>
          <p:nvPr userDrawn="1"/>
        </p:nvSpPr>
        <p:spPr>
          <a:xfrm>
            <a:off x="2344619" y="152400"/>
            <a:ext cx="88574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5"/>
            <a:ext cx="12192000" cy="778149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i-seis.eionet.europa.eu/east/areas-of-work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i-seis.eionet.europa.eu/sout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z.de/index.php?en=11382" TargetMode="External"/><Relationship Id="rId2" Type="http://schemas.openxmlformats.org/officeDocument/2006/relationships/hyperlink" Target="http://www.cenia.cz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cm.eionet.europa.eu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openxmlformats.org/officeDocument/2006/relationships/image" Target="../media/image27.jpeg"/><Relationship Id="rId3" Type="http://schemas.microsoft.com/office/2007/relationships/hdphoto" Target="../media/hdphoto1.wdp"/><Relationship Id="rId21" Type="http://schemas.microsoft.com/office/2007/relationships/hdphoto" Target="../media/hdphoto4.wdp"/><Relationship Id="rId7" Type="http://schemas.openxmlformats.org/officeDocument/2006/relationships/image" Target="../media/image10.jpeg"/><Relationship Id="rId12" Type="http://schemas.microsoft.com/office/2007/relationships/hdphoto" Target="../media/hdphoto3.wdp"/><Relationship Id="rId17" Type="http://schemas.openxmlformats.org/officeDocument/2006/relationships/image" Target="../media/image19.jpeg"/><Relationship Id="rId25" Type="http://schemas.openxmlformats.org/officeDocument/2006/relationships/image" Target="../media/image26.jpeg"/><Relationship Id="rId2" Type="http://schemas.openxmlformats.org/officeDocument/2006/relationships/image" Target="../media/image7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microsoft.com/office/2007/relationships/hdphoto" Target="../media/hdphoto5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24" Type="http://schemas.openxmlformats.org/officeDocument/2006/relationships/image" Target="../media/image25.jpeg"/><Relationship Id="rId5" Type="http://schemas.microsoft.com/office/2007/relationships/hdphoto" Target="../media/hdphoto2.wdp"/><Relationship Id="rId15" Type="http://schemas.openxmlformats.org/officeDocument/2006/relationships/image" Target="../media/image17.pn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10" Type="http://schemas.openxmlformats.org/officeDocument/2006/relationships/image" Target="../media/image13.jpeg"/><Relationship Id="rId19" Type="http://schemas.openxmlformats.org/officeDocument/2006/relationships/image" Target="../media/image21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Relationship Id="rId14" Type="http://schemas.openxmlformats.org/officeDocument/2006/relationships/image" Target="../media/image16.jpe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Relationship Id="rId30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eea.europa.eu/publications/public-health-and-environmental-protectio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Update on ETC/ICM activities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199" y="365747"/>
            <a:ext cx="4054439" cy="322350"/>
          </a:xfrm>
        </p:spPr>
        <p:txBody>
          <a:bodyPr/>
          <a:lstStyle/>
          <a:p>
            <a:r>
              <a:rPr lang="en-GB" sz="1050" dirty="0" smtClean="0"/>
              <a:t>Anita K</a:t>
            </a:r>
            <a:r>
              <a:rPr lang="de-DE" sz="1050" dirty="0" smtClean="0"/>
              <a:t>ünitzer</a:t>
            </a:r>
            <a:r>
              <a:rPr lang="en-GB" sz="1050" dirty="0" smtClean="0"/>
              <a:t>/14-15 </a:t>
            </a:r>
            <a:r>
              <a:rPr lang="en-GB" sz="1050" dirty="0" smtClean="0"/>
              <a:t>June </a:t>
            </a:r>
            <a:r>
              <a:rPr lang="en-GB" sz="1050" dirty="0" smtClean="0"/>
              <a:t>2018/Freshwater </a:t>
            </a:r>
            <a:r>
              <a:rPr lang="en-GB" sz="1050" dirty="0" err="1" smtClean="0"/>
              <a:t>Eionet</a:t>
            </a:r>
            <a:r>
              <a:rPr lang="en-GB" sz="1050" dirty="0" smtClean="0"/>
              <a:t> workshop </a:t>
            </a:r>
            <a:r>
              <a:rPr lang="en-GB" sz="1050" dirty="0" smtClean="0"/>
              <a:t>2018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9627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7951" y="36000"/>
            <a:ext cx="12024049" cy="676111"/>
          </a:xfrm>
        </p:spPr>
        <p:txBody>
          <a:bodyPr/>
          <a:lstStyle/>
          <a:p>
            <a:r>
              <a:rPr lang="en-US" dirty="0"/>
              <a:t>Additional projects to support </a:t>
            </a:r>
            <a:r>
              <a:rPr lang="en-US" dirty="0" smtClean="0"/>
              <a:t>ENI East/South countries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6" y="887105"/>
            <a:ext cx="5917228" cy="57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06808" y="1187341"/>
            <a:ext cx="5572669" cy="5117909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ENI </a:t>
            </a:r>
            <a:r>
              <a:rPr lang="en-GB" sz="2000" b="1" dirty="0" smtClean="0"/>
              <a:t>SEIS II </a:t>
            </a:r>
            <a:r>
              <a:rPr lang="en-GB" sz="2000" dirty="0" smtClean="0"/>
              <a:t>East project (2017 – 2019): Implementation of the Shared Environmental Information System (SEIS) principles and practices in the Eastern Partnership countries </a:t>
            </a:r>
          </a:p>
          <a:p>
            <a:pPr marL="492395" lvl="1" indent="0">
              <a:buFont typeface="Arial" pitchFamily="34" charset="0"/>
              <a:buNone/>
            </a:pPr>
            <a:r>
              <a:rPr lang="en-GB" sz="2000" dirty="0" smtClean="0">
                <a:hlinkClick r:id="rId3"/>
              </a:rPr>
              <a:t>https://eni-seis.eionet.europa.eu/east/areas-of-work/</a:t>
            </a:r>
            <a:r>
              <a:rPr lang="en-GB" sz="2000" dirty="0" smtClean="0"/>
              <a:t> </a:t>
            </a:r>
          </a:p>
          <a:p>
            <a:pPr marL="492395" lvl="1" indent="0">
              <a:buFont typeface="Arial" pitchFamily="34" charset="0"/>
              <a:buNone/>
            </a:pPr>
            <a:endParaRPr lang="en-GB" sz="2000" dirty="0" smtClean="0"/>
          </a:p>
          <a:p>
            <a:pPr marL="463550" indent="-463550"/>
            <a:r>
              <a:rPr lang="en-GB" sz="2000" dirty="0" smtClean="0"/>
              <a:t>ENI SEIS II South project (2017 – 2019): </a:t>
            </a:r>
            <a:r>
              <a:rPr lang="en-US" sz="2000" dirty="0" smtClean="0"/>
              <a:t>Implementation of the Shared Environmental Information System (SEIS) principles and practices in the ENP South region - SEIS Support Mechanism</a:t>
            </a:r>
          </a:p>
          <a:p>
            <a:pPr marL="395288" lvl="1" indent="96838">
              <a:buFont typeface="Arial" pitchFamily="34" charset="0"/>
              <a:buNone/>
            </a:pPr>
            <a:r>
              <a:rPr lang="en-GB" sz="2000" dirty="0" smtClean="0">
                <a:hlinkClick r:id="rId4"/>
              </a:rPr>
              <a:t>https://eni-seis.eionet.europa.eu/south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382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0588" y="36000"/>
            <a:ext cx="11840547" cy="676111"/>
          </a:xfrm>
        </p:spPr>
        <p:txBody>
          <a:bodyPr/>
          <a:lstStyle/>
          <a:p>
            <a:r>
              <a:rPr lang="en-US" dirty="0" smtClean="0"/>
              <a:t>ETCs are part of </a:t>
            </a:r>
            <a:r>
              <a:rPr lang="en-US" dirty="0" err="1" smtClean="0"/>
              <a:t>Eionet</a:t>
            </a:r>
            <a:r>
              <a:rPr lang="en-US" dirty="0" smtClean="0"/>
              <a:t> </a:t>
            </a:r>
            <a:r>
              <a:rPr lang="en-US" sz="2000" dirty="0" smtClean="0"/>
              <a:t>(European environment information and observation network)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250300"/>
            <a:ext cx="5214030" cy="4879912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b="1" dirty="0"/>
              <a:t>European Topic Centre on Inland, Coastal and Marine waters (ETC/ICM) </a:t>
            </a:r>
            <a:r>
              <a:rPr lang="en-US" sz="1800" dirty="0"/>
              <a:t>is an international consortium brought together </a:t>
            </a:r>
            <a:r>
              <a:rPr lang="en-US" sz="1800" u="sng" dirty="0"/>
              <a:t>to support the European Environment Agency (EEA) </a:t>
            </a:r>
            <a:r>
              <a:rPr lang="en-US" sz="1800" dirty="0"/>
              <a:t>in its mission to deliver timely, targeted, relevant and reliable information to policy-makers and the public for the development and implementation of sound environmental policies in the European Union and other EEA member countries.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intention is to establish a seamless environmental information system </a:t>
            </a:r>
            <a:r>
              <a:rPr lang="en-US" sz="1800" u="sng" dirty="0"/>
              <a:t>to assist the Commission and EEA member countries </a:t>
            </a:r>
            <a:r>
              <a:rPr lang="en-US" sz="1800" dirty="0"/>
              <a:t>in their attempts to improve the environment, move towards sustainability and integrate environmental policies with other sectors such as economic, social, transport, industry, energy and agriculture.</a:t>
            </a:r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1250300"/>
            <a:ext cx="5994724" cy="29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20" y="4383055"/>
            <a:ext cx="1637477" cy="23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5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ETC/ICM 2014 - 2018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8983" y="1251635"/>
            <a:ext cx="4150340" cy="4191417"/>
          </a:xfrm>
        </p:spPr>
        <p:txBody>
          <a:bodyPr/>
          <a:lstStyle/>
          <a:p>
            <a:r>
              <a:rPr lang="en-US" sz="1800" i="1" dirty="0"/>
              <a:t>From 2007 to 2013, </a:t>
            </a:r>
            <a:r>
              <a:rPr lang="en-US" sz="1800" i="1" dirty="0" err="1">
                <a:hlinkClick r:id="rId2"/>
              </a:rPr>
              <a:t>Cenia</a:t>
            </a:r>
            <a:r>
              <a:rPr lang="en-US" sz="1800" i="1" dirty="0">
                <a:hlinkClick r:id="rId2"/>
              </a:rPr>
              <a:t>, Czech Environmental Information Agency</a:t>
            </a:r>
            <a:r>
              <a:rPr lang="en-US" sz="1800" i="1" dirty="0"/>
              <a:t> was leading the European Topic Centre on Water (ETC/W) later called ETC/ICM</a:t>
            </a:r>
            <a:r>
              <a:rPr lang="en-US" sz="1800" i="1" dirty="0" smtClean="0"/>
              <a:t>.</a:t>
            </a:r>
          </a:p>
          <a:p>
            <a:endParaRPr lang="en-US" sz="1800" i="1" dirty="0"/>
          </a:p>
          <a:p>
            <a:r>
              <a:rPr lang="en-US" sz="1800" dirty="0" smtClean="0"/>
              <a:t>From </a:t>
            </a:r>
            <a:r>
              <a:rPr lang="en-US" sz="1800" b="1" dirty="0" smtClean="0"/>
              <a:t>2014 to 2018 </a:t>
            </a:r>
            <a:r>
              <a:rPr lang="en-US" sz="1800" dirty="0">
                <a:hlinkClick r:id="rId3"/>
              </a:rPr>
              <a:t>The Helmholtz Centre for Environmental Research – UFZ</a:t>
            </a:r>
            <a:r>
              <a:rPr lang="en-US" sz="1800" dirty="0"/>
              <a:t> is leading the </a:t>
            </a:r>
            <a:r>
              <a:rPr lang="en-US" sz="1800" dirty="0" smtClean="0"/>
              <a:t>European </a:t>
            </a:r>
            <a:r>
              <a:rPr lang="en-US" sz="1800" dirty="0"/>
              <a:t>Topic Centre on Inland, Coastal and Marine waters (ETC/ICM) with a </a:t>
            </a:r>
            <a:r>
              <a:rPr lang="en-US" sz="1800" dirty="0" smtClean="0"/>
              <a:t>consortium </a:t>
            </a:r>
            <a:r>
              <a:rPr lang="en-US" sz="1800" dirty="0"/>
              <a:t>of 18 partners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i="1" dirty="0" smtClean="0"/>
              <a:t>UFZ has submitted a proposal for the new ETC/ICM 2019-2021.</a:t>
            </a:r>
            <a:endParaRPr lang="en-US" sz="1800" i="1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6" t="39673" r="28062" b="13387"/>
          <a:stretch/>
        </p:blipFill>
        <p:spPr bwMode="auto">
          <a:xfrm>
            <a:off x="6382137" y="1195651"/>
            <a:ext cx="5654351" cy="403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56" y="915923"/>
            <a:ext cx="1250950" cy="564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8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ETC/ICM website: </a:t>
            </a:r>
            <a:r>
              <a:rPr lang="en-US" dirty="0">
                <a:hlinkClick r:id="rId2"/>
              </a:rPr>
              <a:t>http://icm.eionet.europa.eu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t="8000" r="19949" b="5714"/>
          <a:stretch/>
        </p:blipFill>
        <p:spPr bwMode="auto">
          <a:xfrm>
            <a:off x="2241379" y="858418"/>
            <a:ext cx="6669357" cy="599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6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ETC/ICM </a:t>
            </a:r>
            <a:r>
              <a:rPr lang="en-US" dirty="0" smtClean="0"/>
              <a:t>teams and task leaders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283734" y="1221915"/>
            <a:ext cx="10762859" cy="4514873"/>
            <a:chOff x="1283734" y="1221915"/>
            <a:chExt cx="10762859" cy="4514873"/>
          </a:xfrm>
        </p:grpSpPr>
        <p:grpSp>
          <p:nvGrpSpPr>
            <p:cNvPr id="88" name="Group 87"/>
            <p:cNvGrpSpPr/>
            <p:nvPr/>
          </p:nvGrpSpPr>
          <p:grpSpPr>
            <a:xfrm>
              <a:off x="4249481" y="1564858"/>
              <a:ext cx="3675191" cy="3704199"/>
              <a:chOff x="3963731" y="2492178"/>
              <a:chExt cx="3675191" cy="3704199"/>
            </a:xfrm>
          </p:grpSpPr>
          <p:grpSp>
            <p:nvGrpSpPr>
              <p:cNvPr id="1028" name="Group 1027"/>
              <p:cNvGrpSpPr/>
              <p:nvPr/>
            </p:nvGrpSpPr>
            <p:grpSpPr>
              <a:xfrm>
                <a:off x="3963731" y="2492178"/>
                <a:ext cx="3675191" cy="3704199"/>
                <a:chOff x="4172778" y="2222433"/>
                <a:chExt cx="3675191" cy="3704199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4172778" y="2222433"/>
                  <a:ext cx="3675191" cy="3704199"/>
                </a:xfrm>
                <a:custGeom>
                  <a:avLst/>
                  <a:gdLst>
                    <a:gd name="connsiteX0" fmla="*/ 0 w 2933881"/>
                    <a:gd name="connsiteY0" fmla="*/ 1478519 h 2957038"/>
                    <a:gd name="connsiteX1" fmla="*/ 1466941 w 2933881"/>
                    <a:gd name="connsiteY1" fmla="*/ 0 h 2957038"/>
                    <a:gd name="connsiteX2" fmla="*/ 2933882 w 2933881"/>
                    <a:gd name="connsiteY2" fmla="*/ 1478519 h 2957038"/>
                    <a:gd name="connsiteX3" fmla="*/ 1466941 w 2933881"/>
                    <a:gd name="connsiteY3" fmla="*/ 2957038 h 2957038"/>
                    <a:gd name="connsiteX4" fmla="*/ 0 w 2933881"/>
                    <a:gd name="connsiteY4" fmla="*/ 1478519 h 2957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3881" h="2957038">
                      <a:moveTo>
                        <a:pt x="0" y="1478519"/>
                      </a:moveTo>
                      <a:cubicBezTo>
                        <a:pt x="0" y="661956"/>
                        <a:pt x="656772" y="0"/>
                        <a:pt x="1466941" y="0"/>
                      </a:cubicBezTo>
                      <a:cubicBezTo>
                        <a:pt x="2277110" y="0"/>
                        <a:pt x="2933882" y="661956"/>
                        <a:pt x="2933882" y="1478519"/>
                      </a:cubicBezTo>
                      <a:cubicBezTo>
                        <a:pt x="2933882" y="2295082"/>
                        <a:pt x="2277110" y="2957038"/>
                        <a:pt x="1466941" y="2957038"/>
                      </a:cubicBezTo>
                      <a:cubicBezTo>
                        <a:pt x="656772" y="2957038"/>
                        <a:pt x="0" y="2295082"/>
                        <a:pt x="0" y="1478519"/>
                      </a:cubicBezTo>
                      <a:close/>
                    </a:path>
                  </a:pathLst>
                </a:custGeom>
                <a:solidFill>
                  <a:srgbClr val="92D050">
                    <a:alpha val="50000"/>
                  </a:srgb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443627" tIns="447018" rIns="443627" bIns="447018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_tradnl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itchFamily="34" charset="0"/>
                    </a:rPr>
                    <a:t>Core</a:t>
                  </a:r>
                  <a:r>
                    <a:rPr lang="es-ES_tradnl" sz="1100" kern="1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s-ES_tradnl" b="1" dirty="0" err="1" smtClean="0">
                      <a:solidFill>
                        <a:schemeClr val="accent3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team</a:t>
                  </a:r>
                  <a:endParaRPr lang="es-ES_tradnl" b="1" dirty="0" smtClean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_tradnl" b="1" dirty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ovéPole 7"/>
                <p:cNvSpPr txBox="1"/>
                <p:nvPr/>
              </p:nvSpPr>
              <p:spPr>
                <a:xfrm>
                  <a:off x="5169350" y="4032497"/>
                  <a:ext cx="1682046" cy="17081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cs-CZ" sz="12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UFZ:</a:t>
                  </a:r>
                  <a:endParaRPr lang="de-DE" sz="1200" b="1" dirty="0" smtClean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20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200" b="1" dirty="0" smtClean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20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20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ETC Manager: </a:t>
                  </a:r>
                  <a:r>
                    <a:rPr lang="en-US" sz="800" dirty="0" smtClean="0">
                      <a:latin typeface="Arial" pitchFamily="34" charset="0"/>
                      <a:cs typeface="Arial" pitchFamily="34" charset="0"/>
                    </a:rPr>
                    <a:t>Anita </a:t>
                  </a:r>
                  <a:r>
                    <a:rPr lang="en-US" sz="800" dirty="0" err="1" smtClean="0">
                      <a:latin typeface="Arial" pitchFamily="34" charset="0"/>
                      <a:cs typeface="Arial" pitchFamily="34" charset="0"/>
                    </a:rPr>
                    <a:t>Künitzer</a:t>
                  </a:r>
                  <a:endParaRPr lang="cs-CZ" sz="8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900" b="1" dirty="0" smtClean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cs-CZ" sz="9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ETC </a:t>
                  </a:r>
                  <a:r>
                    <a:rPr lang="cs-CZ" sz="900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Assistant</a:t>
                  </a:r>
                  <a:endParaRPr lang="es-ES_tradnl" sz="900" b="1" dirty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Financial </a:t>
                  </a:r>
                  <a:r>
                    <a:rPr lang="en-US" sz="900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contact</a:t>
                  </a:r>
                  <a:endParaRPr lang="es-ES_tradnl" sz="900" b="1" dirty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 dirty="0">
                      <a:solidFill>
                        <a:schemeClr val="accent3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Scientific key </a:t>
                  </a:r>
                  <a:r>
                    <a:rPr lang="en-US" sz="9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experts</a:t>
                  </a:r>
                </a:p>
              </p:txBody>
            </p:sp>
          </p:grpSp>
          <p:pic>
            <p:nvPicPr>
              <p:cNvPr id="1060" name="Picture 36" descr="IMG_00785_smal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0307" y="4522872"/>
                <a:ext cx="519886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6910023" y="1270337"/>
              <a:ext cx="5136570" cy="4466451"/>
              <a:chOff x="6910023" y="1270337"/>
              <a:chExt cx="5136570" cy="4466451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6910023" y="2334046"/>
                <a:ext cx="2160000" cy="2160000"/>
                <a:chOff x="6995147" y="3250330"/>
                <a:chExt cx="2160000" cy="2160000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6995147" y="3250330"/>
                  <a:ext cx="2160000" cy="2160000"/>
                </a:xfrm>
                <a:custGeom>
                  <a:avLst/>
                  <a:gdLst>
                    <a:gd name="connsiteX0" fmla="*/ 0 w 2054673"/>
                    <a:gd name="connsiteY0" fmla="*/ 978585 h 1957170"/>
                    <a:gd name="connsiteX1" fmla="*/ 1027337 w 2054673"/>
                    <a:gd name="connsiteY1" fmla="*/ 0 h 1957170"/>
                    <a:gd name="connsiteX2" fmla="*/ 2054674 w 2054673"/>
                    <a:gd name="connsiteY2" fmla="*/ 978585 h 1957170"/>
                    <a:gd name="connsiteX3" fmla="*/ 1027337 w 2054673"/>
                    <a:gd name="connsiteY3" fmla="*/ 1957170 h 1957170"/>
                    <a:gd name="connsiteX4" fmla="*/ 0 w 2054673"/>
                    <a:gd name="connsiteY4" fmla="*/ 978585 h 195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4673" h="1957170">
                      <a:moveTo>
                        <a:pt x="0" y="978585"/>
                      </a:moveTo>
                      <a:cubicBezTo>
                        <a:pt x="0" y="438127"/>
                        <a:pt x="459954" y="0"/>
                        <a:pt x="1027337" y="0"/>
                      </a:cubicBezTo>
                      <a:cubicBezTo>
                        <a:pt x="1594720" y="0"/>
                        <a:pt x="2054674" y="438127"/>
                        <a:pt x="2054674" y="978585"/>
                      </a:cubicBezTo>
                      <a:cubicBezTo>
                        <a:pt x="2054674" y="1519043"/>
                        <a:pt x="1594720" y="1957170"/>
                        <a:pt x="1027337" y="1957170"/>
                      </a:cubicBezTo>
                      <a:cubicBezTo>
                        <a:pt x="459954" y="1957170"/>
                        <a:pt x="0" y="1519043"/>
                        <a:pt x="0" y="978585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383450" tIns="369171" rIns="180000" bIns="369171" numCol="1" spcCol="1270" anchor="ctr" anchorCtr="0">
                  <a:noAutofit/>
                </a:bodyPr>
                <a:lstStyle/>
                <a:p>
                  <a:pPr lvl="0" algn="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_tradnl" sz="1400" b="1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Marine </a:t>
                  </a:r>
                </a:p>
                <a:p>
                  <a:pPr lvl="0" algn="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_tradnl" sz="1400" b="1" dirty="0" err="1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team</a:t>
                  </a:r>
                  <a:endParaRPr lang="es-ES_tradnl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7090121" y="3740951"/>
                  <a:ext cx="874258" cy="1303974"/>
                  <a:chOff x="7090121" y="3740951"/>
                  <a:chExt cx="874258" cy="1303974"/>
                </a:xfrm>
              </p:grpSpPr>
              <p:sp>
                <p:nvSpPr>
                  <p:cNvPr id="24" name="TextovéPole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90121" y="3740951"/>
                    <a:ext cx="874258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cs-CZ" altLang="en-US" sz="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Team lead </a:t>
                    </a:r>
                    <a:endParaRPr lang="de-DE" altLang="en-US" sz="800" b="1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 eaLnBrk="1" hangingPunct="1"/>
                    <a:r>
                      <a:rPr lang="cs-CZ" altLang="en-US" sz="8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JNCC</a:t>
                    </a:r>
                    <a:endParaRPr lang="cs-CZ" altLang="en-US" sz="8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7254523" y="4082511"/>
                    <a:ext cx="545455" cy="962414"/>
                    <a:chOff x="10786929" y="3459744"/>
                    <a:chExt cx="545455" cy="962414"/>
                  </a:xfrm>
                </p:grpSpPr>
                <p:sp>
                  <p:nvSpPr>
                    <p:cNvPr id="123" name="Rectangle 122"/>
                    <p:cNvSpPr/>
                    <p:nvPr/>
                  </p:nvSpPr>
                  <p:spPr>
                    <a:xfrm>
                      <a:off x="10807656" y="4129770"/>
                      <a:ext cx="504000" cy="2923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rIns="36000" bIns="0" rtlCol="0">
                      <a:spAutoFit/>
                    </a:bodyPr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Vaughan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pic>
                  <p:nvPicPr>
                    <p:cNvPr id="124" name="Picture 123"/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bright="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7121" r="7122"/>
                    <a:stretch/>
                  </p:blipFill>
                  <p:spPr>
                    <a:xfrm>
                      <a:off x="10786929" y="3459744"/>
                      <a:ext cx="545455" cy="720000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12" name="Group 11"/>
              <p:cNvGrpSpPr/>
              <p:nvPr/>
            </p:nvGrpSpPr>
            <p:grpSpPr>
              <a:xfrm>
                <a:off x="7534484" y="1270337"/>
                <a:ext cx="4512109" cy="4466451"/>
                <a:chOff x="7534484" y="1270337"/>
                <a:chExt cx="4512109" cy="4466451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8196008" y="1336709"/>
                  <a:ext cx="541440" cy="968871"/>
                  <a:chOff x="8221913" y="1596167"/>
                  <a:chExt cx="541440" cy="968871"/>
                </a:xfrm>
              </p:grpSpPr>
              <p:sp>
                <p:nvSpPr>
                  <p:cNvPr id="71" name="Rectangle 70"/>
                  <p:cNvSpPr/>
                  <p:nvPr/>
                </p:nvSpPr>
                <p:spPr>
                  <a:xfrm>
                    <a:off x="8222633" y="2272650"/>
                    <a:ext cx="540000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en-GB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Jørgen</a:t>
                    </a:r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N.</a:t>
                    </a:r>
                  </a:p>
                  <a:p>
                    <a:pPr algn="ctr"/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Jensen</a:t>
                    </a:r>
                    <a:endParaRPr lang="en-GB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72" name="Picture 15" descr="http://www.ices.dk/SiteCollectionImages/ICES%20staff/Jorgen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21913" y="1596167"/>
                    <a:ext cx="541440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8842746" y="1616085"/>
                  <a:ext cx="612000" cy="961314"/>
                  <a:chOff x="9770498" y="2653732"/>
                  <a:chExt cx="612000" cy="961314"/>
                </a:xfrm>
              </p:grpSpPr>
              <p:pic>
                <p:nvPicPr>
                  <p:cNvPr id="1055" name="Picture 19" descr="Profile Picture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805778" y="2653732"/>
                    <a:ext cx="541440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2" name="Rectangle 31"/>
                  <p:cNvSpPr/>
                  <p:nvPr/>
                </p:nvSpPr>
                <p:spPr>
                  <a:xfrm>
                    <a:off x="9770498" y="3322658"/>
                    <a:ext cx="612000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Neil</a:t>
                    </a:r>
                  </a:p>
                  <a:p>
                    <a:pPr algn="ctr"/>
                    <a:r>
                      <a:rPr lang="en-GB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Holdsworth</a:t>
                    </a:r>
                    <a:endParaRPr lang="en-GB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10189375" y="3819366"/>
                  <a:ext cx="545455" cy="961180"/>
                  <a:chOff x="9621428" y="3558796"/>
                  <a:chExt cx="545455" cy="961180"/>
                </a:xfrm>
              </p:grpSpPr>
              <p:pic>
                <p:nvPicPr>
                  <p:cNvPr id="34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21428" y="3558796"/>
                    <a:ext cx="545455" cy="72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7" name="Rectangle 76"/>
                  <p:cNvSpPr/>
                  <p:nvPr/>
                </p:nvSpPr>
                <p:spPr>
                  <a:xfrm>
                    <a:off x="9624155" y="4227588"/>
                    <a:ext cx="540000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Claudette</a:t>
                    </a:r>
                  </a:p>
                  <a:p>
                    <a:pPr algn="ctr"/>
                    <a:r>
                      <a:rPr lang="de-DE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Spiteri</a:t>
                    </a:r>
                    <a:endPara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10859906" y="2479761"/>
                  <a:ext cx="535931" cy="983813"/>
                  <a:chOff x="9781275" y="4709144"/>
                  <a:chExt cx="535931" cy="983813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9781275" y="5400569"/>
                    <a:ext cx="535931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en-GB" sz="8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Štefan</a:t>
                    </a:r>
                    <a:r>
                      <a: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GB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Trdan</a:t>
                    </a:r>
                    <a:endParaRPr lang="en-GB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38" name="Picture 24" descr="Bildergebnis für Štefan Trdan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161" r="19010"/>
                  <a:stretch/>
                </p:blipFill>
                <p:spPr bwMode="auto">
                  <a:xfrm>
                    <a:off x="9781275" y="4709144"/>
                    <a:ext cx="535931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10848622" y="3542655"/>
                  <a:ext cx="538726" cy="965850"/>
                  <a:chOff x="10445644" y="5100730"/>
                  <a:chExt cx="538726" cy="965850"/>
                </a:xfrm>
              </p:grpSpPr>
              <p:pic>
                <p:nvPicPr>
                  <p:cNvPr id="44" name="Picture 29" descr="D.ssa Sabrina Agnesi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389" r="12462"/>
                  <a:stretch/>
                </p:blipFill>
                <p:spPr bwMode="auto">
                  <a:xfrm>
                    <a:off x="10445644" y="5100730"/>
                    <a:ext cx="538726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91" name="Rectangle 90"/>
                  <p:cNvSpPr/>
                  <p:nvPr/>
                </p:nvSpPr>
                <p:spPr>
                  <a:xfrm>
                    <a:off x="10463007" y="5774192"/>
                    <a:ext cx="504000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Sabrina </a:t>
                    </a:r>
                    <a:r>
                      <a:rPr lang="en-GB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Agnesi</a:t>
                    </a:r>
                    <a:endParaRPr lang="en-GB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11501138" y="3012205"/>
                  <a:ext cx="545455" cy="971939"/>
                  <a:chOff x="9639810" y="4611397"/>
                  <a:chExt cx="545455" cy="971939"/>
                </a:xfrm>
              </p:grpSpPr>
              <p:sp>
                <p:nvSpPr>
                  <p:cNvPr id="84" name="Rectangle 83"/>
                  <p:cNvSpPr/>
                  <p:nvPr/>
                </p:nvSpPr>
                <p:spPr>
                  <a:xfrm>
                    <a:off x="9660537" y="5290948"/>
                    <a:ext cx="504000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David Vaughan</a:t>
                    </a:r>
                    <a:endParaRPr lang="en-GB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121" r="7122"/>
                  <a:stretch/>
                </p:blipFill>
                <p:spPr>
                  <a:xfrm>
                    <a:off x="9639810" y="4611397"/>
                    <a:ext cx="545455" cy="72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8874218" y="4381051"/>
                  <a:ext cx="540000" cy="972556"/>
                  <a:chOff x="6201640" y="5884718"/>
                  <a:chExt cx="540000" cy="972556"/>
                </a:xfrm>
              </p:grpSpPr>
              <p:pic>
                <p:nvPicPr>
                  <p:cNvPr id="1056" name="Picture 32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rightnessContrast bright="20000" contrast="-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04344" y="5884718"/>
                    <a:ext cx="534592" cy="72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3" name="Rectangle 102"/>
                  <p:cNvSpPr/>
                  <p:nvPr/>
                </p:nvSpPr>
                <p:spPr>
                  <a:xfrm>
                    <a:off x="6201640" y="6564886"/>
                    <a:ext cx="540000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en-GB" sz="8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Jesper</a:t>
                    </a:r>
                    <a:r>
                      <a: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H. </a:t>
                    </a:r>
                    <a:r>
                      <a: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Andersen</a:t>
                    </a:r>
                    <a:endParaRPr lang="en-GB" sz="80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8195848" y="4664468"/>
                  <a:ext cx="564578" cy="1004342"/>
                  <a:chOff x="1112513" y="1457325"/>
                  <a:chExt cx="564578" cy="1004342"/>
                </a:xfrm>
              </p:grpSpPr>
              <p:pic>
                <p:nvPicPr>
                  <p:cNvPr id="1057" name="Picture 33" descr="profile_bethstoker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20772" y="1457325"/>
                    <a:ext cx="548060" cy="72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8" name="Rectangle 57"/>
                  <p:cNvSpPr/>
                  <p:nvPr/>
                </p:nvSpPr>
                <p:spPr>
                  <a:xfrm>
                    <a:off x="1112513" y="2123113"/>
                    <a:ext cx="56457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Bethany</a:t>
                    </a:r>
                  </a:p>
                  <a:p>
                    <a:pPr algn="ctr"/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Stoker</a:t>
                    </a:r>
                  </a:p>
                </p:txBody>
              </p: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7534484" y="4732019"/>
                  <a:ext cx="547572" cy="1004769"/>
                  <a:chOff x="4377714" y="5976790"/>
                  <a:chExt cx="547572" cy="1004769"/>
                </a:xfrm>
              </p:grpSpPr>
              <p:pic>
                <p:nvPicPr>
                  <p:cNvPr id="1059" name="Picture 35" descr="dr.ir. GJ (Gerjan) Piet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724" r="7224"/>
                  <a:stretch/>
                </p:blipFill>
                <p:spPr bwMode="auto">
                  <a:xfrm>
                    <a:off x="4377714" y="5976790"/>
                    <a:ext cx="547572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9" name="Rectangle 108"/>
                  <p:cNvSpPr/>
                  <p:nvPr/>
                </p:nvSpPr>
                <p:spPr>
                  <a:xfrm>
                    <a:off x="4417500" y="6643005"/>
                    <a:ext cx="46800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GB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Gerjan</a:t>
                    </a:r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J.</a:t>
                    </a:r>
                  </a:p>
                  <a:p>
                    <a:pPr algn="ctr"/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Piet</a:t>
                    </a: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7558992" y="1270337"/>
                  <a:ext cx="539884" cy="993992"/>
                  <a:chOff x="10034094" y="3390528"/>
                  <a:chExt cx="539884" cy="993992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10034094" y="4092132"/>
                    <a:ext cx="531142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Hans M. Jensen</a:t>
                    </a:r>
                  </a:p>
                </p:txBody>
              </p:sp>
              <p:pic>
                <p:nvPicPr>
                  <p:cNvPr id="29" name="Picture 17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966" t="15267" r="18496"/>
                  <a:stretch/>
                </p:blipFill>
                <p:spPr bwMode="auto">
                  <a:xfrm>
                    <a:off x="10034094" y="3390528"/>
                    <a:ext cx="539884" cy="72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9560044" y="1887904"/>
                  <a:ext cx="549152" cy="983564"/>
                  <a:chOff x="9435897" y="990600"/>
                  <a:chExt cx="549152" cy="983564"/>
                </a:xfrm>
              </p:grpSpPr>
              <p:pic>
                <p:nvPicPr>
                  <p:cNvPr id="31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435897" y="990600"/>
                    <a:ext cx="549152" cy="72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0" name="Rectangle 119"/>
                  <p:cNvSpPr/>
                  <p:nvPr/>
                </p:nvSpPr>
                <p:spPr>
                  <a:xfrm>
                    <a:off x="9435897" y="1681776"/>
                    <a:ext cx="549134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Theo Prins</a:t>
                    </a:r>
                    <a:endParaRPr lang="en-GB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10214494" y="2181973"/>
                  <a:ext cx="540114" cy="987283"/>
                  <a:chOff x="10327160" y="2072436"/>
                  <a:chExt cx="540114" cy="987283"/>
                </a:xfrm>
              </p:grpSpPr>
              <p:pic>
                <p:nvPicPr>
                  <p:cNvPr id="43" name="Picture 2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604" r="11381"/>
                  <a:stretch/>
                </p:blipFill>
                <p:spPr bwMode="auto">
                  <a:xfrm>
                    <a:off x="10327160" y="2072436"/>
                    <a:ext cx="540114" cy="72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2" name="Rectangle 121"/>
                  <p:cNvSpPr/>
                  <p:nvPr/>
                </p:nvSpPr>
                <p:spPr>
                  <a:xfrm>
                    <a:off x="10327160" y="2767331"/>
                    <a:ext cx="540000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de-DE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Bryoni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de-DE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Meakins</a:t>
                    </a:r>
                    <a:endPara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9528010" y="4091407"/>
                  <a:ext cx="547573" cy="978783"/>
                  <a:chOff x="9377330" y="4231858"/>
                  <a:chExt cx="547573" cy="978783"/>
                </a:xfrm>
              </p:grpSpPr>
              <p:pic>
                <p:nvPicPr>
                  <p:cNvPr id="62" name="Picture 2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365" r="8428" b="29430"/>
                  <a:stretch/>
                </p:blipFill>
                <p:spPr bwMode="auto">
                  <a:xfrm>
                    <a:off x="9377330" y="4231858"/>
                    <a:ext cx="547573" cy="72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5" name="Rectangle 124"/>
                  <p:cNvSpPr/>
                  <p:nvPr/>
                </p:nvSpPr>
                <p:spPr>
                  <a:xfrm>
                    <a:off x="9380096" y="4918253"/>
                    <a:ext cx="540000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Samuli Korpinen</a:t>
                    </a:r>
                  </a:p>
                </p:txBody>
              </p:sp>
            </p:grpSp>
          </p:grpSp>
        </p:grpSp>
        <p:grpSp>
          <p:nvGrpSpPr>
            <p:cNvPr id="8" name="Group 7"/>
            <p:cNvGrpSpPr/>
            <p:nvPr/>
          </p:nvGrpSpPr>
          <p:grpSpPr>
            <a:xfrm>
              <a:off x="1283734" y="1221915"/>
              <a:ext cx="3880625" cy="4494783"/>
              <a:chOff x="1283734" y="1221915"/>
              <a:chExt cx="3880625" cy="449478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3004359" y="2334046"/>
                <a:ext cx="2160000" cy="2160000"/>
                <a:chOff x="3013283" y="3245227"/>
                <a:chExt cx="2160000" cy="2160000"/>
              </a:xfrm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3013283" y="3245227"/>
                  <a:ext cx="2160000" cy="2160000"/>
                </a:xfrm>
                <a:custGeom>
                  <a:avLst/>
                  <a:gdLst>
                    <a:gd name="connsiteX0" fmla="*/ 0 w 1942359"/>
                    <a:gd name="connsiteY0" fmla="*/ 963127 h 1926253"/>
                    <a:gd name="connsiteX1" fmla="*/ 971180 w 1942359"/>
                    <a:gd name="connsiteY1" fmla="*/ 0 h 1926253"/>
                    <a:gd name="connsiteX2" fmla="*/ 1942360 w 1942359"/>
                    <a:gd name="connsiteY2" fmla="*/ 963127 h 1926253"/>
                    <a:gd name="connsiteX3" fmla="*/ 971180 w 1942359"/>
                    <a:gd name="connsiteY3" fmla="*/ 1926254 h 1926253"/>
                    <a:gd name="connsiteX4" fmla="*/ 0 w 1942359"/>
                    <a:gd name="connsiteY4" fmla="*/ 963127 h 1926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2359" h="1926253">
                      <a:moveTo>
                        <a:pt x="0" y="963127"/>
                      </a:moveTo>
                      <a:cubicBezTo>
                        <a:pt x="0" y="431207"/>
                        <a:pt x="434812" y="0"/>
                        <a:pt x="971180" y="0"/>
                      </a:cubicBezTo>
                      <a:cubicBezTo>
                        <a:pt x="1507548" y="0"/>
                        <a:pt x="1942360" y="431207"/>
                        <a:pt x="1942360" y="963127"/>
                      </a:cubicBezTo>
                      <a:cubicBezTo>
                        <a:pt x="1942360" y="1495047"/>
                        <a:pt x="1507548" y="1926254"/>
                        <a:pt x="971180" y="1926254"/>
                      </a:cubicBezTo>
                      <a:cubicBezTo>
                        <a:pt x="434812" y="1926254"/>
                        <a:pt x="0" y="1495047"/>
                        <a:pt x="0" y="963127"/>
                      </a:cubicBezTo>
                      <a:close/>
                    </a:path>
                  </a:pathLst>
                </a:custGeom>
                <a:solidFill>
                  <a:srgbClr val="00B0F0">
                    <a:alpha val="50000"/>
                  </a:srgb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180000" tIns="299873" rIns="302232" bIns="299873" numCol="1" spcCol="1270" anchor="ctr" anchorCtr="0">
                  <a:noAutofit/>
                </a:bodyPr>
                <a:lstStyle/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_tradnl" sz="1400" b="1" dirty="0" err="1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itchFamily="34" charset="0"/>
                    </a:rPr>
                    <a:t>Freshwater</a:t>
                  </a:r>
                  <a:endParaRPr lang="es-ES_tradnl" sz="1400" b="1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_tradnl" sz="1400" b="1" dirty="0" err="1">
                      <a:solidFill>
                        <a:schemeClr val="accent5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team</a:t>
                  </a:r>
                  <a:endParaRPr lang="es-ES_tradnl" sz="1400" b="1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4244478" y="3699285"/>
                  <a:ext cx="903441" cy="1311578"/>
                  <a:chOff x="4244478" y="3699285"/>
                  <a:chExt cx="903441" cy="1311578"/>
                </a:xfrm>
              </p:grpSpPr>
              <p:sp>
                <p:nvSpPr>
                  <p:cNvPr id="25" name="TextovéPole 13"/>
                  <p:cNvSpPr txBox="1"/>
                  <p:nvPr/>
                </p:nvSpPr>
                <p:spPr>
                  <a:xfrm>
                    <a:off x="4244478" y="3699285"/>
                    <a:ext cx="903441" cy="33855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cs-CZ" sz="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Team lead </a:t>
                    </a:r>
                    <a:endParaRPr lang="de-DE" sz="8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UBA Dessau</a:t>
                    </a:r>
                    <a:endParaRPr lang="es-ES_tradnl" sz="800" b="1" dirty="0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4408198" y="4041051"/>
                    <a:ext cx="576000" cy="969812"/>
                    <a:chOff x="4935636" y="3747091"/>
                    <a:chExt cx="576000" cy="969812"/>
                  </a:xfrm>
                </p:grpSpPr>
                <p:pic>
                  <p:nvPicPr>
                    <p:cNvPr id="118" name="Picture 4" descr="http://www.icpdr.org/icpdr/static/dw2005_3/dw0305p03_4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4848" t="1829" r="29958" b="2501"/>
                    <a:stretch/>
                  </p:blipFill>
                  <p:spPr bwMode="auto">
                    <a:xfrm>
                      <a:off x="4940200" y="3747091"/>
                      <a:ext cx="566872" cy="7200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4935636" y="4434330"/>
                      <a:ext cx="576000" cy="2825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Ursula </a:t>
                      </a:r>
                      <a:r>
                        <a:rPr lang="de-DE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Schmedtje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" name="Group 5"/>
              <p:cNvGrpSpPr/>
              <p:nvPr/>
            </p:nvGrpSpPr>
            <p:grpSpPr>
              <a:xfrm>
                <a:off x="1283734" y="1221915"/>
                <a:ext cx="3431376" cy="4494783"/>
                <a:chOff x="1283734" y="1221915"/>
                <a:chExt cx="3431376" cy="4494783"/>
              </a:xfrm>
            </p:grpSpPr>
            <p:grpSp>
              <p:nvGrpSpPr>
                <p:cNvPr id="1037" name="Group 1036"/>
                <p:cNvGrpSpPr/>
                <p:nvPr/>
              </p:nvGrpSpPr>
              <p:grpSpPr>
                <a:xfrm>
                  <a:off x="1996457" y="1957791"/>
                  <a:ext cx="568125" cy="965740"/>
                  <a:chOff x="659247" y="1447106"/>
                  <a:chExt cx="568125" cy="965740"/>
                </a:xfrm>
              </p:grpSpPr>
              <p:pic>
                <p:nvPicPr>
                  <p:cNvPr id="1036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20">
                    <a:extLst>
                      <a:ext uri="{BEBA8EAE-BF5A-486C-A8C5-ECC9F3942E4B}">
                        <a14:imgProps xmlns:a14="http://schemas.microsoft.com/office/drawing/2010/main">
                          <a14:imgLayer r:embed="rId21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9247" y="1447106"/>
                    <a:ext cx="568125" cy="72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59247" y="2120458"/>
                    <a:ext cx="518062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Kari </a:t>
                    </a:r>
                    <a:r>
                      <a:rPr lang="de-DE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Austnes</a:t>
                    </a:r>
                    <a:endPara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32" name="Group 1031"/>
                <p:cNvGrpSpPr/>
                <p:nvPr/>
              </p:nvGrpSpPr>
              <p:grpSpPr>
                <a:xfrm>
                  <a:off x="1286216" y="2243647"/>
                  <a:ext cx="571436" cy="960287"/>
                  <a:chOff x="4935636" y="3747091"/>
                  <a:chExt cx="571436" cy="960287"/>
                </a:xfrm>
              </p:grpSpPr>
              <p:pic>
                <p:nvPicPr>
                  <p:cNvPr id="1030" name="Picture 4" descr="http://www.icpdr.org/icpdr/static/dw2005_3/dw0305p03_4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848" t="1829" r="29958" b="2501"/>
                  <a:stretch/>
                </p:blipFill>
                <p:spPr bwMode="auto">
                  <a:xfrm>
                    <a:off x="4940200" y="3747091"/>
                    <a:ext cx="566872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935636" y="4424805"/>
                    <a:ext cx="571436" cy="282573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0" rtlCol="0">
                    <a:spAutoFit/>
                  </a:bodyPr>
                  <a:lstStyle/>
                  <a:p>
                    <a:pPr algn="ctr"/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Ursula </a:t>
                    </a:r>
                    <a:r>
                      <a:rPr lang="de-DE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Schmedtje</a:t>
                    </a:r>
                    <a:endParaRPr lang="en-GB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35" name="Group 1034"/>
                <p:cNvGrpSpPr/>
                <p:nvPr/>
              </p:nvGrpSpPr>
              <p:grpSpPr>
                <a:xfrm>
                  <a:off x="2703387" y="1673209"/>
                  <a:ext cx="561428" cy="964466"/>
                  <a:chOff x="740287" y="4981502"/>
                  <a:chExt cx="561428" cy="964466"/>
                </a:xfrm>
              </p:grpSpPr>
              <p:pic>
                <p:nvPicPr>
                  <p:cNvPr id="103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54"/>
                  <a:stretch/>
                </p:blipFill>
                <p:spPr bwMode="auto">
                  <a:xfrm>
                    <a:off x="740287" y="4981502"/>
                    <a:ext cx="561428" cy="72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34" name="Rectangle 1033"/>
                  <p:cNvSpPr/>
                  <p:nvPr/>
                </p:nvSpPr>
                <p:spPr>
                  <a:xfrm>
                    <a:off x="740288" y="5653580"/>
                    <a:ext cx="540000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Lidija </a:t>
                    </a:r>
                    <a:r>
                      <a:rPr lang="en-GB" sz="8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Globevnik</a:t>
                    </a:r>
                    <a:endParaRPr lang="en-GB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45" name="Group 1044"/>
                <p:cNvGrpSpPr/>
                <p:nvPr/>
              </p:nvGrpSpPr>
              <p:grpSpPr>
                <a:xfrm>
                  <a:off x="4139110" y="4741544"/>
                  <a:ext cx="576000" cy="975154"/>
                  <a:chOff x="3772819" y="5854264"/>
                  <a:chExt cx="576000" cy="975154"/>
                </a:xfrm>
              </p:grpSpPr>
              <p:pic>
                <p:nvPicPr>
                  <p:cNvPr id="1044" name="Picture 12" descr="Evangelos Baltas (Associate Professor of NTUA)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673"/>
                  <a:stretch/>
                </p:blipFill>
                <p:spPr bwMode="auto">
                  <a:xfrm>
                    <a:off x="3805219" y="5854264"/>
                    <a:ext cx="540000" cy="72501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772819" y="6537030"/>
                    <a:ext cx="576000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Evangelos Baltas</a:t>
                    </a: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4101050" y="1221915"/>
                  <a:ext cx="614060" cy="945461"/>
                  <a:chOff x="3928844" y="2129951"/>
                  <a:chExt cx="614060" cy="945461"/>
                </a:xfrm>
              </p:grpSpPr>
              <p:pic>
                <p:nvPicPr>
                  <p:cNvPr id="2" name="Picture 2" descr="Bildergebnis für Joost van den Roovaart"/>
                  <p:cNvPicPr>
                    <a:picLocks noChangeAspect="1" noChangeArrowheads="1"/>
                  </p:cNvPicPr>
                  <p:nvPr/>
                </p:nvPicPr>
                <p:blipFill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2175" y="2129951"/>
                    <a:ext cx="545455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" name="Rectangle 2"/>
                  <p:cNvSpPr/>
                  <p:nvPr/>
                </p:nvSpPr>
                <p:spPr>
                  <a:xfrm>
                    <a:off x="3928844" y="2844580"/>
                    <a:ext cx="614060" cy="2308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7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Joost van den Roovaart</a:t>
                    </a:r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403620" y="1392242"/>
                  <a:ext cx="558627" cy="960851"/>
                  <a:chOff x="3125570" y="2249883"/>
                  <a:chExt cx="558627" cy="960851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125570" y="2964513"/>
                    <a:ext cx="554501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Anne Lyche Solheim</a:t>
                    </a:r>
                    <a:endPara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4" name="Picture 4" descr="Bildergebnis für Anne Lyche Solheim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812" r="11536" b="30833"/>
                  <a:stretch/>
                </p:blipFill>
                <p:spPr bwMode="auto">
                  <a:xfrm>
                    <a:off x="3131244" y="2249883"/>
                    <a:ext cx="552953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1283734" y="3564497"/>
                  <a:ext cx="580963" cy="981321"/>
                  <a:chOff x="1701792" y="4670519"/>
                  <a:chExt cx="580963" cy="981321"/>
                </a:xfrm>
              </p:grpSpPr>
              <p:pic>
                <p:nvPicPr>
                  <p:cNvPr id="7" name="Picture 6" descr="Bildergebnis für Ana Frelih-Larsen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213" r="10972"/>
                  <a:stretch/>
                </p:blipFill>
                <p:spPr bwMode="auto">
                  <a:xfrm>
                    <a:off x="1701792" y="4670519"/>
                    <a:ext cx="560272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1701793" y="5369267"/>
                    <a:ext cx="580962" cy="282573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0" rtlCol="0">
                    <a:spAutoFit/>
                  </a:bodyPr>
                  <a:lstStyle/>
                  <a:p>
                    <a:pPr algn="ctr"/>
                    <a:r>
                      <a:rPr lang="de-DE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Ana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Frelih-Larsen</a:t>
                    </a:r>
                    <a:endParaRPr lang="en-GB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3434885" y="4534143"/>
                  <a:ext cx="573742" cy="962820"/>
                  <a:chOff x="2826185" y="5173969"/>
                  <a:chExt cx="573742" cy="962820"/>
                </a:xfrm>
              </p:grpSpPr>
              <p:pic>
                <p:nvPicPr>
                  <p:cNvPr id="14" name="Picture 10" descr="Bildergebnis für mathias scholz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527" r="20957"/>
                  <a:stretch/>
                </p:blipFill>
                <p:spPr bwMode="auto">
                  <a:xfrm>
                    <a:off x="2826185" y="5173969"/>
                    <a:ext cx="573742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7" name="Rectangle 106"/>
                  <p:cNvSpPr/>
                  <p:nvPr/>
                </p:nvSpPr>
                <p:spPr>
                  <a:xfrm>
                    <a:off x="2826185" y="5890568"/>
                    <a:ext cx="552731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Mathias </a:t>
                    </a:r>
                    <a:r>
                      <a:rPr lang="en-GB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Scholz</a:t>
                    </a:r>
                    <a:endParaRPr lang="en-GB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1995179" y="3885648"/>
                  <a:ext cx="562738" cy="1012388"/>
                  <a:chOff x="1326707" y="4497921"/>
                  <a:chExt cx="562738" cy="1012388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326707" y="5217921"/>
                    <a:ext cx="562738" cy="292388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bIns="0" rtlCol="0">
                    <a:spAutoFit/>
                  </a:bodyPr>
                  <a:lstStyle/>
                  <a:p>
                    <a:pPr algn="ctr"/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Volker </a:t>
                    </a:r>
                    <a:r>
                      <a:rPr lang="de-DE" sz="8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Mohaupt</a:t>
                    </a:r>
                    <a:endPara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10" name="Picture 2" descr="Bildergebnis für &quot;volker mohaupt&quot;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>
                    <a:extLst>
                      <a:ext uri="{BEBA8EAE-BF5A-486C-A8C5-ECC9F3942E4B}">
                        <a14:imgProps xmlns:a14="http://schemas.microsoft.com/office/drawing/2010/main">
                          <a14:imgLayer r:embed="rId29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397" t="19630" r="45868" b="48148"/>
                  <a:stretch/>
                </p:blipFill>
                <p:spPr bwMode="auto">
                  <a:xfrm>
                    <a:off x="1331271" y="4497921"/>
                    <a:ext cx="558174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2688399" y="4237866"/>
                  <a:ext cx="616004" cy="956447"/>
                  <a:chOff x="2620317" y="4112481"/>
                  <a:chExt cx="616004" cy="956447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2620317" y="4822707"/>
                    <a:ext cx="616004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Silvie Semerádová</a:t>
                    </a:r>
                  </a:p>
                </p:txBody>
              </p:sp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213" r="20147"/>
                  <a:stretch/>
                </p:blipFill>
                <p:spPr bwMode="auto">
                  <a:xfrm>
                    <a:off x="2636135" y="4112481"/>
                    <a:ext cx="584368" cy="72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36266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 did we achieve 2014 – 2018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380931"/>
            <a:ext cx="8323262" cy="458133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Revision of the </a:t>
            </a:r>
            <a:r>
              <a:rPr lang="en-US" sz="2000" b="1" dirty="0" err="1" smtClean="0"/>
              <a:t>SoE</a:t>
            </a:r>
            <a:r>
              <a:rPr lang="en-US" sz="2000" b="1" dirty="0" smtClean="0"/>
              <a:t> guidance </a:t>
            </a:r>
            <a:r>
              <a:rPr lang="en-US" sz="2000" dirty="0" smtClean="0"/>
              <a:t>(FW+M), improvements of the </a:t>
            </a:r>
            <a:r>
              <a:rPr lang="en-US" sz="2000" dirty="0" err="1" smtClean="0"/>
              <a:t>SoE</a:t>
            </a:r>
            <a:r>
              <a:rPr lang="en-US" sz="2000" dirty="0" smtClean="0"/>
              <a:t> datasets, </a:t>
            </a:r>
            <a:r>
              <a:rPr lang="en-US" sz="2000" dirty="0" err="1"/>
              <a:t>h</a:t>
            </a:r>
            <a:r>
              <a:rPr lang="en-US" sz="2000" dirty="0" err="1" smtClean="0"/>
              <a:t>armonisation</a:t>
            </a:r>
            <a:r>
              <a:rPr lang="en-US" sz="2000" dirty="0" smtClean="0"/>
              <a:t> with WFD spatial data, migration of all ETC databases into EEA CWS, CSI019, CSI020 (with NRC support)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Annual </a:t>
            </a:r>
            <a:r>
              <a:rPr lang="en-US" sz="2000" b="1" dirty="0" smtClean="0"/>
              <a:t>BWD</a:t>
            </a:r>
            <a:r>
              <a:rPr lang="en-US" sz="2000" dirty="0" smtClean="0"/>
              <a:t> data request with annual assessment report, map viewer, data viewer, CSI022 (extranet networking)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Biannual </a:t>
            </a:r>
            <a:r>
              <a:rPr lang="en-US" sz="2000" b="1" dirty="0" smtClean="0"/>
              <a:t>UWWTD</a:t>
            </a:r>
            <a:r>
              <a:rPr lang="en-US" sz="2000" dirty="0" smtClean="0"/>
              <a:t> data request with publication of database, </a:t>
            </a:r>
            <a:r>
              <a:rPr lang="en-US" sz="2000" dirty="0"/>
              <a:t>map </a:t>
            </a:r>
            <a:r>
              <a:rPr lang="en-US" sz="2000" dirty="0" smtClean="0"/>
              <a:t>viewer, data viewer, CSI024 </a:t>
            </a:r>
            <a:r>
              <a:rPr lang="en-US" sz="2000" dirty="0"/>
              <a:t>(extranet networking)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Triannual </a:t>
            </a:r>
            <a:r>
              <a:rPr lang="en-US" sz="2000" b="1" dirty="0" smtClean="0"/>
              <a:t>DWD</a:t>
            </a:r>
            <a:r>
              <a:rPr lang="en-US" sz="2000" dirty="0" smtClean="0"/>
              <a:t> data request with publication in </a:t>
            </a:r>
            <a:r>
              <a:rPr lang="en-GB" sz="2000" dirty="0"/>
              <a:t>EEA Report No 32/2016 ‘</a:t>
            </a:r>
            <a:r>
              <a:rPr lang="en-GB" sz="2000" u="sng" dirty="0">
                <a:hlinkClick r:id="rId2" tooltip="European water policies and human health — Combining&#10;          reported environmental information"/>
              </a:rPr>
              <a:t>European water policies and human health — Combining reported environmental information</a:t>
            </a:r>
            <a:r>
              <a:rPr lang="en-GB" sz="2000" dirty="0" smtClean="0"/>
              <a:t>’ </a:t>
            </a:r>
            <a:r>
              <a:rPr lang="en-US" sz="2000" dirty="0"/>
              <a:t>(extranet networking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Support to </a:t>
            </a:r>
            <a:r>
              <a:rPr lang="en-US" sz="2000" b="1" dirty="0" smtClean="0"/>
              <a:t>WISE</a:t>
            </a:r>
            <a:r>
              <a:rPr lang="en-US" sz="2000" dirty="0" smtClean="0"/>
              <a:t> development</a:t>
            </a:r>
            <a:endParaRPr lang="en-GB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666" y="3390316"/>
            <a:ext cx="1500384" cy="21282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 did we achieve 2014 – 2018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951722"/>
            <a:ext cx="9170209" cy="5010539"/>
          </a:xfrm>
        </p:spPr>
        <p:txBody>
          <a:bodyPr/>
          <a:lstStyle/>
          <a:p>
            <a:r>
              <a:rPr lang="en-GB" sz="2000" dirty="0" smtClean="0"/>
              <a:t>Assessment of </a:t>
            </a:r>
            <a:r>
              <a:rPr lang="en-GB" sz="2000" b="1" dirty="0" smtClean="0"/>
              <a:t>WFD</a:t>
            </a:r>
            <a:r>
              <a:rPr lang="en-GB" sz="2000" dirty="0" smtClean="0"/>
              <a:t> 2016 data to support </a:t>
            </a:r>
            <a:r>
              <a:rPr lang="en-GB" sz="2000" dirty="0" err="1" smtClean="0"/>
              <a:t>SoW</a:t>
            </a:r>
            <a:r>
              <a:rPr lang="en-GB" sz="2000" dirty="0" smtClean="0"/>
              <a:t> report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ramework </a:t>
            </a:r>
            <a:r>
              <a:rPr lang="en-US" sz="2000" dirty="0"/>
              <a:t>for assessing </a:t>
            </a:r>
            <a:r>
              <a:rPr lang="en-US" sz="2000" b="1" dirty="0"/>
              <a:t>synergies</a:t>
            </a:r>
            <a:r>
              <a:rPr lang="en-US" sz="2000" dirty="0"/>
              <a:t> in the implementation of the WFD and other environmental EU </a:t>
            </a:r>
            <a:r>
              <a:rPr lang="en-US" sz="2000" dirty="0" smtClean="0"/>
              <a:t>Directives in 2016 (internal paper)</a:t>
            </a:r>
          </a:p>
          <a:p>
            <a:r>
              <a:rPr lang="en-US" sz="2000" dirty="0"/>
              <a:t>European Freshwater Ecosystem Assessment: Cross-walk between the </a:t>
            </a:r>
            <a:r>
              <a:rPr lang="en-US" sz="2000" b="1" dirty="0"/>
              <a:t>Water Framework Directive and Habitats Directive </a:t>
            </a:r>
            <a:r>
              <a:rPr lang="en-US" sz="2000" dirty="0"/>
              <a:t>types, status and </a:t>
            </a:r>
            <a:r>
              <a:rPr lang="en-US" sz="2000" dirty="0" smtClean="0"/>
              <a:t>pressures published 2015</a:t>
            </a:r>
          </a:p>
          <a:p>
            <a:r>
              <a:rPr lang="en-US" sz="2000" dirty="0"/>
              <a:t>European assessment of </a:t>
            </a:r>
            <a:r>
              <a:rPr lang="en-US" sz="2000" b="1" dirty="0"/>
              <a:t>eutrophication abatement </a:t>
            </a:r>
            <a:r>
              <a:rPr lang="en-US" sz="2000" b="1" dirty="0" smtClean="0"/>
              <a:t>measures </a:t>
            </a:r>
            <a:r>
              <a:rPr lang="en-US" sz="2000" dirty="0" smtClean="0"/>
              <a:t>in 2015-2016, published</a:t>
            </a:r>
            <a:endParaRPr lang="en-GB" sz="2000" dirty="0" smtClean="0"/>
          </a:p>
          <a:p>
            <a:r>
              <a:rPr lang="en-GB" sz="2000" dirty="0"/>
              <a:t>EEA Report </a:t>
            </a:r>
            <a:r>
              <a:rPr lang="en-GB" sz="2000" dirty="0" smtClean="0"/>
              <a:t>on ‘Rivers </a:t>
            </a:r>
            <a:r>
              <a:rPr lang="en-GB" sz="2000" dirty="0"/>
              <a:t>and lakes in European cities</a:t>
            </a:r>
            <a:r>
              <a:rPr lang="en-GB" sz="2000" dirty="0" smtClean="0"/>
              <a:t>’</a:t>
            </a:r>
          </a:p>
          <a:p>
            <a:r>
              <a:rPr lang="en-GB" sz="2000" dirty="0"/>
              <a:t>P</a:t>
            </a:r>
            <a:r>
              <a:rPr lang="en-GB" sz="2000" dirty="0" smtClean="0"/>
              <a:t>olicy-focused assessment report </a:t>
            </a:r>
            <a:r>
              <a:rPr lang="en-GB" sz="2000" dirty="0"/>
              <a:t>on “</a:t>
            </a:r>
            <a:r>
              <a:rPr lang="en-GB" sz="2000" b="1" dirty="0"/>
              <a:t>Chemicals</a:t>
            </a:r>
            <a:r>
              <a:rPr lang="en-GB" sz="2000" dirty="0"/>
              <a:t> in Europe’s Surface Waters</a:t>
            </a:r>
            <a:r>
              <a:rPr lang="en-GB" sz="2000" dirty="0" smtClean="0"/>
              <a:t>” nearly finalised, Report ‘</a:t>
            </a:r>
            <a:r>
              <a:rPr lang="en-GB" sz="2000" b="1" dirty="0" smtClean="0"/>
              <a:t>Hazardous substances </a:t>
            </a:r>
            <a:r>
              <a:rPr lang="en-GB" sz="2000" dirty="0" smtClean="0"/>
              <a:t>in European waters, published in 2 volumes in 2015</a:t>
            </a:r>
          </a:p>
          <a:p>
            <a:r>
              <a:rPr lang="en-GB" sz="2000" dirty="0" smtClean="0"/>
              <a:t>Framing of </a:t>
            </a:r>
            <a:r>
              <a:rPr lang="en-GB" sz="2000" b="1" dirty="0" smtClean="0"/>
              <a:t>water &amp; agriculture </a:t>
            </a:r>
            <a:r>
              <a:rPr lang="en-GB" sz="2000" dirty="0" smtClean="0"/>
              <a:t>assessment started</a:t>
            </a:r>
          </a:p>
          <a:p>
            <a:r>
              <a:rPr lang="en-GB" sz="2000" dirty="0"/>
              <a:t>Assessment of </a:t>
            </a:r>
            <a:r>
              <a:rPr lang="en-GB" sz="2000" b="1" dirty="0"/>
              <a:t>floods</a:t>
            </a:r>
            <a:r>
              <a:rPr lang="en-GB" sz="2000" dirty="0"/>
              <a:t> (EEA publication in 2016) and past floods database.</a:t>
            </a:r>
            <a:endParaRPr lang="en-US" sz="2000" dirty="0"/>
          </a:p>
          <a:p>
            <a:r>
              <a:rPr lang="en-GB" sz="2000" dirty="0" smtClean="0"/>
              <a:t>Report on </a:t>
            </a:r>
            <a:r>
              <a:rPr lang="en-GB" sz="2000" b="1" dirty="0" smtClean="0"/>
              <a:t>floodplains</a:t>
            </a:r>
            <a:r>
              <a:rPr lang="en-GB" sz="2000" dirty="0" smtClean="0"/>
              <a:t> and spatial assessment of floodplain ecosystems started 2017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175" y="2569030"/>
            <a:ext cx="1110609" cy="15688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175" y="4359513"/>
            <a:ext cx="1110608" cy="1581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46" y="1910229"/>
            <a:ext cx="1110609" cy="1573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over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499" y="5282670"/>
            <a:ext cx="1110608" cy="1575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ivers and lakes, 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47" y="3574848"/>
            <a:ext cx="1110608" cy="1575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did we achieve 2014 – 2018 </a:t>
            </a:r>
            <a:r>
              <a:rPr lang="en-US" dirty="0" smtClean="0"/>
              <a:t>(3)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4" y="1315616"/>
            <a:ext cx="8685018" cy="4506686"/>
          </a:xfrm>
        </p:spPr>
        <p:txBody>
          <a:bodyPr/>
          <a:lstStyle/>
          <a:p>
            <a:r>
              <a:rPr lang="en-US" sz="2000" b="1" dirty="0" smtClean="0"/>
              <a:t>Emissions </a:t>
            </a:r>
            <a:r>
              <a:rPr lang="en-US" sz="2000" dirty="0" smtClean="0"/>
              <a:t>of pollutants to Europe’s waters: 2 ETC/ICM Technical Reports published 2017 + 2014</a:t>
            </a:r>
          </a:p>
          <a:p>
            <a:r>
              <a:rPr lang="en-US" sz="2000" b="1" dirty="0" smtClean="0"/>
              <a:t>Water </a:t>
            </a:r>
            <a:r>
              <a:rPr lang="en-US" sz="2000" b="1" dirty="0"/>
              <a:t>quantity </a:t>
            </a:r>
            <a:r>
              <a:rPr lang="en-US" sz="2000" dirty="0"/>
              <a:t>data collection, analysis, water accounting, CSI018 ‘use of freshwater resources’ and WAT006 ‘Water intensity of crop production’, 2 ETC/ICM Technical reports </a:t>
            </a:r>
            <a:r>
              <a:rPr lang="en-US" sz="2000" dirty="0" smtClean="0"/>
              <a:t>published in 2017 + 2016</a:t>
            </a:r>
          </a:p>
          <a:p>
            <a:r>
              <a:rPr lang="en-GB" sz="2000" dirty="0"/>
              <a:t>Water </a:t>
            </a:r>
            <a:r>
              <a:rPr lang="en-GB" sz="2000" b="1" dirty="0"/>
              <a:t>emission and quality </a:t>
            </a:r>
            <a:r>
              <a:rPr lang="en-GB" sz="2000" dirty="0"/>
              <a:t>(condition) </a:t>
            </a:r>
            <a:r>
              <a:rPr lang="en-GB" sz="2000" b="1" dirty="0" smtClean="0"/>
              <a:t>accounts</a:t>
            </a:r>
            <a:r>
              <a:rPr lang="en-GB" sz="2000" dirty="0" smtClean="0"/>
              <a:t> started in 2018</a:t>
            </a:r>
          </a:p>
          <a:p>
            <a:r>
              <a:rPr lang="en-GB" sz="2000" b="1" dirty="0" smtClean="0"/>
              <a:t>Networking with </a:t>
            </a:r>
            <a:r>
              <a:rPr lang="en-GB" sz="2000" b="1" dirty="0" err="1" smtClean="0"/>
              <a:t>Eionet</a:t>
            </a:r>
            <a:r>
              <a:rPr lang="en-GB" sz="2000" dirty="0" smtClean="0"/>
              <a:t>: support to NRC workshops, participation in NFP/</a:t>
            </a:r>
            <a:r>
              <a:rPr lang="en-GB" sz="2000" dirty="0" err="1" smtClean="0"/>
              <a:t>Eionet</a:t>
            </a:r>
            <a:r>
              <a:rPr lang="en-GB" sz="2000" dirty="0" smtClean="0"/>
              <a:t> meetings (3/y), country visits if requested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u="sng" dirty="0" smtClean="0"/>
              <a:t>Support to other EEA activities than water:</a:t>
            </a:r>
          </a:p>
          <a:p>
            <a:r>
              <a:rPr lang="en-GB" sz="2000" dirty="0"/>
              <a:t>Contribution to the EEA report ‘Climate change adaptation and disaster risk reductions in </a:t>
            </a:r>
            <a:r>
              <a:rPr lang="en-GB" sz="2000" dirty="0" smtClean="0"/>
              <a:t>Europe’ in 2016-2017</a:t>
            </a:r>
          </a:p>
          <a:p>
            <a:r>
              <a:rPr lang="en-GB" sz="2000" dirty="0" smtClean="0"/>
              <a:t>Support </a:t>
            </a:r>
            <a:r>
              <a:rPr lang="en-GB" sz="2000" dirty="0"/>
              <a:t>to the E-PRTR data </a:t>
            </a:r>
            <a:r>
              <a:rPr lang="en-GB" sz="2000" dirty="0" smtClean="0"/>
              <a:t>review in 2018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301" y="2537925"/>
            <a:ext cx="1231302" cy="1727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301" y="695763"/>
            <a:ext cx="1185997" cy="16795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557" y="695763"/>
            <a:ext cx="1204478" cy="1709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557" y="2537925"/>
            <a:ext cx="1218224" cy="17274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31" y="3698373"/>
            <a:ext cx="1974535" cy="101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3306" y="36000"/>
            <a:ext cx="12223102" cy="676111"/>
          </a:xfrm>
        </p:spPr>
        <p:txBody>
          <a:bodyPr/>
          <a:lstStyle/>
          <a:p>
            <a:r>
              <a:rPr lang="en-US" sz="3600" dirty="0" smtClean="0"/>
              <a:t>Additional project to support West Balkan countries 2016-2017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7" y="884342"/>
            <a:ext cx="2702142" cy="3831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28" y="884342"/>
            <a:ext cx="2571955" cy="457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93" y="2118049"/>
            <a:ext cx="3794544" cy="458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52" y="856351"/>
            <a:ext cx="2734260" cy="387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9" y="4949891"/>
            <a:ext cx="2671762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Personnalisée 1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6" id="{7097CE30-2B87-416D-81F8-909722110CD4}" vid="{89E79B58-ABE2-4166-89C3-C75C983A48C1}"/>
    </a:ext>
  </a:extLst>
</a:theme>
</file>

<file path=ppt/theme/theme2.xml><?xml version="1.0" encoding="utf-8"?>
<a:theme xmlns:a="http://schemas.openxmlformats.org/drawingml/2006/main" name="19_Sections">
  <a:themeElements>
    <a:clrScheme name="Personnalisée 3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6" id="{7097CE30-2B87-416D-81F8-909722110CD4}" vid="{5975FBB0-496A-43E2-A5DA-5DB4EBFC696E}"/>
    </a:ext>
  </a:extLst>
</a:theme>
</file>

<file path=ppt/theme/theme3.xml><?xml version="1.0" encoding="utf-8"?>
<a:theme xmlns:a="http://schemas.openxmlformats.org/drawingml/2006/main" name="16_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6" id="{7097CE30-2B87-416D-81F8-909722110CD4}" vid="{24C33E74-93FE-4D40-9AC0-464A583A4E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2_16x9_white background</Template>
  <TotalTime>388</TotalTime>
  <Words>787</Words>
  <Application>Microsoft Office PowerPoint</Application>
  <PresentationFormat>Custom</PresentationFormat>
  <Paragraphs>95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Cover</vt:lpstr>
      <vt:lpstr>19_Sections</vt:lpstr>
      <vt:lpstr>16_Sections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Environment Agency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Ove Caspersen</dc:creator>
  <cp:lastModifiedBy>Anita Künitzer kuenitze</cp:lastModifiedBy>
  <cp:revision>44</cp:revision>
  <cp:lastPrinted>2017-06-14T17:47:27Z</cp:lastPrinted>
  <dcterms:created xsi:type="dcterms:W3CDTF">2016-03-17T09:23:53Z</dcterms:created>
  <dcterms:modified xsi:type="dcterms:W3CDTF">2018-06-12T15:59:51Z</dcterms:modified>
</cp:coreProperties>
</file>