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4"/>
  </p:notesMasterIdLst>
  <p:handoutMasterIdLst>
    <p:handoutMasterId r:id="rId15"/>
  </p:handoutMasterIdLst>
  <p:sldIdLst>
    <p:sldId id="327" r:id="rId3"/>
    <p:sldId id="333" r:id="rId4"/>
    <p:sldId id="309" r:id="rId5"/>
    <p:sldId id="321" r:id="rId6"/>
    <p:sldId id="330" r:id="rId7"/>
    <p:sldId id="329" r:id="rId8"/>
    <p:sldId id="323" r:id="rId9"/>
    <p:sldId id="326" r:id="rId10"/>
    <p:sldId id="328" r:id="rId11"/>
    <p:sldId id="332" r:id="rId12"/>
    <p:sldId id="331" r:id="rId1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3F5418"/>
    <a:srgbClr val="BF2D05"/>
    <a:srgbClr val="FEDDD4"/>
    <a:srgbClr val="FCA6F0"/>
    <a:srgbClr val="DCE105"/>
    <a:srgbClr val="CE1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9171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74ACA-608B-4710-8247-97DBEBE677C5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CDB3D-81E6-47CF-ABA9-07C1AFD972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357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C016E-F212-4226-BDEA-6254AD1E7A53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7EFC1-7EEA-4708-9332-8EFD92F6F3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201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EFC1-7EEA-4708-9332-8EFD92F6F36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016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EFC1-7EEA-4708-9332-8EFD92F6F36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93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EFC1-7EEA-4708-9332-8EFD92F6F36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262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EFC1-7EEA-4708-9332-8EFD92F6F36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895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EFC1-7EEA-4708-9332-8EFD92F6F36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78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7EFC1-7EEA-4708-9332-8EFD92F6F36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130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4987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F923-39B1-4037-958D-89202E280644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A8FC-CA10-4267-B0A1-133F004B7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0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F923-39B1-4037-958D-89202E280644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A8FC-CA10-4267-B0A1-133F004B7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46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F923-39B1-4037-958D-89202E280644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A8FC-CA10-4267-B0A1-133F004B7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682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66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4022" y="828937"/>
            <a:ext cx="10876798" cy="1055688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PRESENTATION TITLE GOES HERE</a:t>
            </a:r>
            <a:br>
              <a:rPr lang="en-US" dirty="0" smtClean="0"/>
            </a:br>
            <a:r>
              <a:rPr lang="en-US" dirty="0" smtClean="0"/>
              <a:t>Max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24023" y="355402"/>
            <a:ext cx="2372751" cy="307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Speaker | Date | Venue</a:t>
            </a:r>
            <a:endParaRPr lang="en-GB" dirty="0"/>
          </a:p>
        </p:txBody>
      </p:sp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671" y="6325972"/>
            <a:ext cx="2160000" cy="43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61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F923-39B1-4037-958D-89202E280644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A8FC-CA10-4267-B0A1-133F004B7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65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F923-39B1-4037-958D-89202E280644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A8FC-CA10-4267-B0A1-133F004B7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647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F923-39B1-4037-958D-89202E280644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A8FC-CA10-4267-B0A1-133F004B7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45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F923-39B1-4037-958D-89202E280644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A8FC-CA10-4267-B0A1-133F004B7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846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F923-39B1-4037-958D-89202E280644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A8FC-CA10-4267-B0A1-133F004B7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3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F923-39B1-4037-958D-89202E280644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A8FC-CA10-4267-B0A1-133F004B7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92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F923-39B1-4037-958D-89202E280644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A8FC-CA10-4267-B0A1-133F004B7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26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6F923-39B1-4037-958D-89202E280644}" type="datetimeFigureOut">
              <a:rPr lang="en-GB" smtClean="0"/>
              <a:t>14/06/2018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3A8FC-CA10-4267-B0A1-133F004B7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1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026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Logo_H_Whit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871" y="5715000"/>
            <a:ext cx="4049233" cy="609600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2562946" y="4691210"/>
            <a:ext cx="9602549" cy="128426"/>
            <a:chOff x="2103929" y="4817456"/>
            <a:chExt cx="7802071" cy="128426"/>
          </a:xfrm>
        </p:grpSpPr>
        <p:sp>
          <p:nvSpPr>
            <p:cNvPr id="25" name="Rectangle 24"/>
            <p:cNvSpPr/>
            <p:nvPr userDrawn="1"/>
          </p:nvSpPr>
          <p:spPr>
            <a:xfrm>
              <a:off x="7955820" y="4818805"/>
              <a:ext cx="1950180" cy="127077"/>
            </a:xfrm>
            <a:prstGeom prst="rect">
              <a:avLst/>
            </a:prstGeom>
            <a:solidFill>
              <a:srgbClr val="D63D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6004290" y="4817456"/>
              <a:ext cx="1950180" cy="127077"/>
            </a:xfrm>
            <a:prstGeom prst="rect">
              <a:avLst/>
            </a:prstGeom>
            <a:solidFill>
              <a:srgbClr val="007A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4054110" y="4817456"/>
              <a:ext cx="1950180" cy="127077"/>
            </a:xfrm>
            <a:prstGeom prst="rect">
              <a:avLst/>
            </a:prstGeom>
            <a:solidFill>
              <a:srgbClr val="5480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2103929" y="4817456"/>
              <a:ext cx="1950180" cy="127077"/>
            </a:xfrm>
            <a:prstGeom prst="rect">
              <a:avLst/>
            </a:prstGeom>
            <a:solidFill>
              <a:srgbClr val="833A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415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09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d.eionet.europa.eu/datasets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a.europa.eu/data-and-maps/find/global?c12=water&amp;search=Search#c1=Data&amp;c6=water&amp;c0=48&amp;b_start=0&amp;c5=2015-01-01&amp;c5=2016-12-3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dr.eionet.europa.eu/help/WISE_SoE/wise3" TargetMode="External"/><Relationship Id="rId13" Type="http://schemas.openxmlformats.org/officeDocument/2006/relationships/hyperlink" Target="http://cdr.eionet.europa.eu/help/WISE_SoE" TargetMode="External"/><Relationship Id="rId3" Type="http://schemas.openxmlformats.org/officeDocument/2006/relationships/hyperlink" Target="http://rod.eionet.europa.eu/obligations/632" TargetMode="External"/><Relationship Id="rId7" Type="http://schemas.openxmlformats.org/officeDocument/2006/relationships/hyperlink" Target="http://cdr.eionet.europa.eu/help/WISE_SoE/wise1" TargetMode="External"/><Relationship Id="rId12" Type="http://schemas.openxmlformats.org/officeDocument/2006/relationships/hyperlink" Target="http://cdr.eionet.europa.e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rod.eionet.europa.eu/obligations/716" TargetMode="External"/><Relationship Id="rId11" Type="http://schemas.openxmlformats.org/officeDocument/2006/relationships/hyperlink" Target="http://dd.eionet.europa.eu/datasets" TargetMode="External"/><Relationship Id="rId5" Type="http://schemas.openxmlformats.org/officeDocument/2006/relationships/hyperlink" Target="http://rod.eionet.europa.eu/obligations/714" TargetMode="External"/><Relationship Id="rId10" Type="http://schemas.openxmlformats.org/officeDocument/2006/relationships/hyperlink" Target="http://cdr.eionet.europa.eu/help/WISE_SoE/wise5" TargetMode="External"/><Relationship Id="rId4" Type="http://schemas.openxmlformats.org/officeDocument/2006/relationships/hyperlink" Target="http://rod.eionet.europa.eu/obligations/184" TargetMode="External"/><Relationship Id="rId9" Type="http://schemas.openxmlformats.org/officeDocument/2006/relationships/hyperlink" Target="http://cdr.eionet.europa.eu/help/WISE_SoE/wise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wisesoe.helpdesk@eionet.europa.e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helpdesk@eionet.europa.e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a.europa.eu/legal/eea-data-polic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eea.europa.eu/data-and-maps/find/global?c12=water&amp;search=Search#c1=Data&amp;c6=water&amp;c0=48&amp;b_start=0&amp;c5=2015-01-01&amp;c5=2016-12-31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ea-subscriptions.eu/subscribe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399533" y="2859716"/>
            <a:ext cx="9440214" cy="1546075"/>
          </a:xfrm>
        </p:spPr>
        <p:txBody>
          <a:bodyPr/>
          <a:lstStyle/>
          <a:p>
            <a:r>
              <a:rPr lang="en-GB" dirty="0" smtClean="0">
                <a:latin typeface="+mn-lt"/>
              </a:rPr>
              <a:t>2018 Freshwater data call</a:t>
            </a:r>
            <a:endParaRPr lang="en-GB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08455" y="355402"/>
            <a:ext cx="5971424" cy="1868814"/>
          </a:xfrm>
        </p:spPr>
        <p:txBody>
          <a:bodyPr>
            <a:noAutofit/>
          </a:bodyPr>
          <a:lstStyle/>
          <a:p>
            <a:r>
              <a:rPr lang="en-GB" sz="1200" dirty="0">
                <a:latin typeface="+mn-lt"/>
              </a:rPr>
              <a:t>Stéphane Isoard</a:t>
            </a:r>
          </a:p>
          <a:p>
            <a:r>
              <a:rPr lang="en-GB" sz="1200" dirty="0">
                <a:latin typeface="+mn-lt"/>
              </a:rPr>
              <a:t>Water and Marine – Head of Group</a:t>
            </a:r>
          </a:p>
          <a:p>
            <a:r>
              <a:rPr lang="en-GB" sz="1200" dirty="0">
                <a:latin typeface="+mn-lt"/>
              </a:rPr>
              <a:t>Stephane.Isoard@eea.europa.eu</a:t>
            </a:r>
          </a:p>
          <a:p>
            <a:endParaRPr lang="en-GB" sz="1200" dirty="0">
              <a:latin typeface="+mn-lt"/>
            </a:endParaRPr>
          </a:p>
          <a:p>
            <a:r>
              <a:rPr lang="en-GB" sz="1200" dirty="0" smtClean="0">
                <a:latin typeface="+mn-lt"/>
              </a:rPr>
              <a:t>EIONET Freshwater Workshop</a:t>
            </a:r>
          </a:p>
          <a:p>
            <a:r>
              <a:rPr lang="en-GB" sz="1200" dirty="0" smtClean="0">
                <a:latin typeface="+mn-lt"/>
              </a:rPr>
              <a:t>14-15 June 2018,  EEA, Copenhagen</a:t>
            </a:r>
          </a:p>
        </p:txBody>
      </p:sp>
    </p:spTree>
    <p:extLst>
      <p:ext uri="{BB962C8B-B14F-4D97-AF65-F5344CB8AC3E}">
        <p14:creationId xmlns:p14="http://schemas.microsoft.com/office/powerpoint/2010/main" val="107033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36124" y="1213658"/>
            <a:ext cx="4488872" cy="3291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0" y="986623"/>
            <a:ext cx="12191999" cy="36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4" name="Text Placeholder 1"/>
          <p:cNvSpPr txBox="1">
            <a:spLocks/>
          </p:cNvSpPr>
          <p:nvPr/>
        </p:nvSpPr>
        <p:spPr>
          <a:xfrm>
            <a:off x="2091268" y="170688"/>
            <a:ext cx="9556853" cy="81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altLang="en-US" sz="2400" b="1" dirty="0" smtClean="0">
              <a:solidFill>
                <a:srgbClr val="002060"/>
              </a:solidFill>
            </a:endParaRPr>
          </a:p>
          <a:p>
            <a:r>
              <a:rPr lang="da-DK" altLang="en-US" sz="2400" b="1" dirty="0" smtClean="0">
                <a:solidFill>
                  <a:srgbClr val="002060"/>
                </a:solidFill>
              </a:rPr>
              <a:t>WISE SoE </a:t>
            </a:r>
            <a:r>
              <a:rPr lang="da-DK" altLang="en-US" sz="2400" b="1" dirty="0">
                <a:solidFill>
                  <a:srgbClr val="002060"/>
                </a:solidFill>
              </a:rPr>
              <a:t>marine </a:t>
            </a:r>
            <a:r>
              <a:rPr lang="da-DK" altLang="en-US" sz="2400" b="1" dirty="0" smtClean="0">
                <a:solidFill>
                  <a:srgbClr val="002060"/>
                </a:solidFill>
              </a:rPr>
              <a:t>dataflows: changes in the data-models</a:t>
            </a:r>
            <a:endParaRPr lang="de-DE" altLang="en-US" sz="2400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4206" y="1696287"/>
            <a:ext cx="3697231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Nutrients</a:t>
            </a:r>
            <a:r>
              <a:rPr lang="es-ES" dirty="0" smtClean="0">
                <a:solidFill>
                  <a:schemeClr val="bg1"/>
                </a:solidFill>
              </a:rPr>
              <a:t> in </a:t>
            </a:r>
            <a:r>
              <a:rPr lang="es-ES" dirty="0" err="1" smtClean="0">
                <a:solidFill>
                  <a:schemeClr val="bg1"/>
                </a:solidFill>
              </a:rPr>
              <a:t>seawater</a:t>
            </a:r>
            <a:endParaRPr lang="es-ES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Hazardous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substances</a:t>
            </a:r>
            <a:r>
              <a:rPr lang="es-ES" dirty="0" smtClean="0">
                <a:solidFill>
                  <a:schemeClr val="bg1"/>
                </a:solidFill>
              </a:rPr>
              <a:t> in </a:t>
            </a:r>
            <a:r>
              <a:rPr lang="es-ES" dirty="0" err="1" smtClean="0">
                <a:solidFill>
                  <a:schemeClr val="bg1"/>
                </a:solidFill>
              </a:rPr>
              <a:t>seawater</a:t>
            </a:r>
            <a:endParaRPr lang="es-ES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Hazardous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substances</a:t>
            </a:r>
            <a:r>
              <a:rPr lang="es-ES" dirty="0" smtClean="0">
                <a:solidFill>
                  <a:schemeClr val="bg1"/>
                </a:solidFill>
              </a:rPr>
              <a:t> in </a:t>
            </a:r>
            <a:r>
              <a:rPr lang="es-ES" dirty="0" err="1" smtClean="0">
                <a:solidFill>
                  <a:schemeClr val="bg1"/>
                </a:solidFill>
              </a:rPr>
              <a:t>sediment</a:t>
            </a:r>
            <a:endParaRPr lang="es-ES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Hazardous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substances</a:t>
            </a:r>
            <a:r>
              <a:rPr lang="es-ES" dirty="0" smtClean="0">
                <a:solidFill>
                  <a:schemeClr val="bg1"/>
                </a:solidFill>
              </a:rPr>
              <a:t> in biota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4206" y="2992134"/>
            <a:ext cx="3697231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Direct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discharges</a:t>
            </a:r>
            <a:endParaRPr lang="es-ES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Riverine</a:t>
            </a:r>
            <a:r>
              <a:rPr lang="es-ES" dirty="0" smtClean="0">
                <a:solidFill>
                  <a:schemeClr val="bg1"/>
                </a:solidFill>
              </a:rPr>
              <a:t> inputs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84207" y="3736656"/>
            <a:ext cx="369723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Monitoring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stations</a:t>
            </a:r>
            <a:endParaRPr lang="es-ES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bg1"/>
                </a:solidFill>
              </a:rPr>
              <a:t>Flux </a:t>
            </a:r>
            <a:r>
              <a:rPr lang="es-ES" dirty="0" err="1" smtClean="0">
                <a:solidFill>
                  <a:schemeClr val="bg1"/>
                </a:solidFill>
              </a:rPr>
              <a:t>stations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85114" y="1115433"/>
            <a:ext cx="3532909" cy="945901"/>
          </a:xfrm>
          <a:prstGeom prst="round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7701732" y="2128034"/>
            <a:ext cx="3532909" cy="162837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724259" y="3843518"/>
            <a:ext cx="3532909" cy="1293455"/>
          </a:xfrm>
          <a:prstGeom prst="round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7724259" y="5230972"/>
            <a:ext cx="3547371" cy="136285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596364" y="1297916"/>
            <a:ext cx="1179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WISE-TCM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67205" y="110973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WISE-6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39066" y="1498139"/>
            <a:ext cx="320871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DissagreggatedData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20915934">
            <a:off x="6390491" y="1787966"/>
            <a:ext cx="1455810" cy="154523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7830479" y="216150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WISE-1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47211" y="2555833"/>
            <a:ext cx="320871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Emissions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47211" y="2985436"/>
            <a:ext cx="3208713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Direct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discharges</a:t>
            </a:r>
            <a:endParaRPr lang="es-ES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Riverine</a:t>
            </a:r>
            <a:r>
              <a:rPr lang="es-ES" dirty="0" smtClean="0">
                <a:solidFill>
                  <a:schemeClr val="bg1"/>
                </a:solidFill>
              </a:rPr>
              <a:t> inputs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6415376" y="3253354"/>
            <a:ext cx="1415103" cy="16772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847211" y="3904821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WISE-5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71060" y="4274153"/>
            <a:ext cx="320871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MonitoringSite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71060" y="4704788"/>
            <a:ext cx="320871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Other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spatial</a:t>
            </a:r>
            <a:r>
              <a:rPr lang="es-ES" dirty="0" smtClean="0">
                <a:solidFill>
                  <a:schemeClr val="bg1"/>
                </a:solidFill>
              </a:rPr>
              <a:t> data</a:t>
            </a:r>
            <a:r>
              <a:rPr lang="es-ES" sz="1400" dirty="0" smtClean="0">
                <a:solidFill>
                  <a:schemeClr val="bg1"/>
                </a:solidFill>
              </a:rPr>
              <a:t> (RBD, SWB…)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236124" y="4648479"/>
            <a:ext cx="4488872" cy="2007320"/>
          </a:xfrm>
          <a:prstGeom prst="roundRect">
            <a:avLst/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ight Arrow 27"/>
          <p:cNvSpPr/>
          <p:nvPr/>
        </p:nvSpPr>
        <p:spPr>
          <a:xfrm rot="817178">
            <a:off x="6385970" y="4202791"/>
            <a:ext cx="1497036" cy="15609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2596363" y="4754348"/>
            <a:ext cx="2719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WISE- </a:t>
            </a:r>
            <a:r>
              <a:rPr lang="es-ES" b="1" dirty="0" err="1" smtClean="0">
                <a:solidFill>
                  <a:schemeClr val="bg1"/>
                </a:solidFill>
              </a:rPr>
              <a:t>Biology</a:t>
            </a:r>
            <a:r>
              <a:rPr lang="es-ES" b="1" dirty="0" smtClean="0">
                <a:solidFill>
                  <a:schemeClr val="bg1"/>
                </a:solidFill>
              </a:rPr>
              <a:t> in TC </a:t>
            </a:r>
            <a:r>
              <a:rPr lang="es-ES" b="1" dirty="0" err="1" smtClean="0">
                <a:solidFill>
                  <a:schemeClr val="bg1"/>
                </a:solidFill>
              </a:rPr>
              <a:t>waters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30479" y="5245077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WISE-2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70981" y="5614409"/>
            <a:ext cx="3178118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bg1"/>
                </a:solidFill>
              </a:rPr>
              <a:t>Data </a:t>
            </a:r>
            <a:r>
              <a:rPr lang="es-ES" dirty="0" err="1" smtClean="0">
                <a:solidFill>
                  <a:schemeClr val="bg1"/>
                </a:solidFill>
              </a:rPr>
              <a:t>by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monitoring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site</a:t>
            </a:r>
            <a:endParaRPr lang="es-ES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bg1"/>
                </a:solidFill>
              </a:rPr>
              <a:t>Data </a:t>
            </a:r>
            <a:r>
              <a:rPr lang="es-ES" dirty="0" err="1" smtClean="0">
                <a:solidFill>
                  <a:schemeClr val="bg1"/>
                </a:solidFill>
              </a:rPr>
              <a:t>by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water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body</a:t>
            </a:r>
            <a:endParaRPr lang="es-ES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Classification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p</a:t>
            </a:r>
            <a:r>
              <a:rPr lang="es-ES" dirty="0" err="1" smtClean="0">
                <a:solidFill>
                  <a:schemeClr val="bg1"/>
                </a:solidFill>
              </a:rPr>
              <a:t>rocedure</a:t>
            </a:r>
            <a:r>
              <a:rPr lang="es-ES" dirty="0" smtClean="0">
                <a:solidFill>
                  <a:schemeClr val="bg1"/>
                </a:solidFill>
              </a:rPr>
              <a:t> 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84206" y="5143322"/>
            <a:ext cx="369723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Biology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stations</a:t>
            </a:r>
            <a:endParaRPr lang="es-ES" dirty="0" smtClean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84206" y="5614409"/>
            <a:ext cx="3697230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bg1"/>
                </a:solidFill>
              </a:rPr>
              <a:t>Data </a:t>
            </a:r>
            <a:r>
              <a:rPr lang="es-ES" dirty="0" err="1" smtClean="0">
                <a:solidFill>
                  <a:schemeClr val="bg1"/>
                </a:solidFill>
              </a:rPr>
              <a:t>by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monitoring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station</a:t>
            </a:r>
            <a:endParaRPr lang="es-ES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>
                <a:solidFill>
                  <a:schemeClr val="bg1"/>
                </a:solidFill>
              </a:rPr>
              <a:t>Data </a:t>
            </a:r>
            <a:r>
              <a:rPr lang="es-ES" dirty="0" err="1" smtClean="0">
                <a:solidFill>
                  <a:schemeClr val="bg1"/>
                </a:solidFill>
              </a:rPr>
              <a:t>by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water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body</a:t>
            </a:r>
            <a:endParaRPr lang="es-ES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err="1" smtClean="0">
                <a:solidFill>
                  <a:schemeClr val="bg1"/>
                </a:solidFill>
              </a:rPr>
              <a:t>Classification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>
                <a:solidFill>
                  <a:schemeClr val="bg1"/>
                </a:solidFill>
              </a:rPr>
              <a:t>p</a:t>
            </a:r>
            <a:r>
              <a:rPr lang="es-ES" dirty="0" err="1" smtClean="0">
                <a:solidFill>
                  <a:schemeClr val="bg1"/>
                </a:solidFill>
              </a:rPr>
              <a:t>rocedure</a:t>
            </a:r>
            <a:r>
              <a:rPr lang="es-ES" dirty="0" smtClean="0">
                <a:solidFill>
                  <a:schemeClr val="bg1"/>
                </a:solidFill>
              </a:rPr>
              <a:t> 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 rot="20251536">
            <a:off x="6389999" y="4848152"/>
            <a:ext cx="1509465" cy="15087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ight Arrow 34"/>
          <p:cNvSpPr/>
          <p:nvPr/>
        </p:nvSpPr>
        <p:spPr>
          <a:xfrm>
            <a:off x="6426937" y="6017096"/>
            <a:ext cx="1415103" cy="16772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Placeholder 9" descr="Marine-environme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752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6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986623"/>
            <a:ext cx="12191999" cy="36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091268" y="437598"/>
            <a:ext cx="9556853" cy="549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altLang="en-US" sz="2400" b="1" dirty="0" smtClean="0">
                <a:solidFill>
                  <a:srgbClr val="002060"/>
                </a:solidFill>
              </a:rPr>
              <a:t>WISE SoE </a:t>
            </a:r>
            <a:r>
              <a:rPr lang="da-DK" altLang="en-US" sz="2400" b="1" dirty="0">
                <a:solidFill>
                  <a:srgbClr val="002060"/>
                </a:solidFill>
              </a:rPr>
              <a:t>marine dataflows: </a:t>
            </a:r>
            <a:r>
              <a:rPr lang="da-DK" altLang="en-US" sz="2400" b="1" dirty="0" smtClean="0">
                <a:solidFill>
                  <a:srgbClr val="002060"/>
                </a:solidFill>
              </a:rPr>
              <a:t>data dictionary</a:t>
            </a:r>
            <a:endParaRPr lang="en-GB" altLang="en-US" sz="2400" dirty="0">
              <a:solidFill>
                <a:srgbClr val="002060"/>
              </a:solidFill>
            </a:endParaRPr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091267" y="1440768"/>
            <a:ext cx="95568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es-ES" altLang="en-US" dirty="0" err="1" smtClean="0">
                <a:solidFill>
                  <a:srgbClr val="002060"/>
                </a:solidFill>
                <a:latin typeface="+mn-lt"/>
              </a:rPr>
              <a:t>Definition</a:t>
            </a:r>
            <a:r>
              <a:rPr lang="es-ES" altLang="en-US" dirty="0" smtClean="0">
                <a:solidFill>
                  <a:srgbClr val="002060"/>
                </a:solidFill>
                <a:latin typeface="+mn-lt"/>
              </a:rPr>
              <a:t> of the </a:t>
            </a:r>
            <a:r>
              <a:rPr lang="es-ES" altLang="en-US" dirty="0" err="1" smtClean="0">
                <a:solidFill>
                  <a:srgbClr val="002060"/>
                </a:solidFill>
                <a:latin typeface="+mn-lt"/>
              </a:rPr>
              <a:t>datasets</a:t>
            </a:r>
            <a:r>
              <a:rPr lang="es-ES" altLang="en-US" dirty="0" smtClean="0">
                <a:solidFill>
                  <a:srgbClr val="002060"/>
                </a:solidFill>
                <a:latin typeface="+mn-lt"/>
              </a:rPr>
              <a:t>: </a:t>
            </a:r>
            <a:r>
              <a:rPr lang="es-ES" altLang="en-US" dirty="0">
                <a:solidFill>
                  <a:srgbClr val="002060"/>
                </a:solidFill>
                <a:latin typeface="+mn-lt"/>
                <a:hlinkClick r:id="rId2"/>
              </a:rPr>
              <a:t>http://</a:t>
            </a:r>
            <a:r>
              <a:rPr lang="es-ES" altLang="en-US" dirty="0" smtClean="0">
                <a:solidFill>
                  <a:srgbClr val="002060"/>
                </a:solidFill>
                <a:latin typeface="+mn-lt"/>
                <a:hlinkClick r:id="rId2"/>
              </a:rPr>
              <a:t>dd.eionet.europa.eu/datasets</a:t>
            </a:r>
            <a:r>
              <a:rPr lang="es-ES" altLang="en-US" dirty="0" smtClean="0">
                <a:solidFill>
                  <a:srgbClr val="002060"/>
                </a:solidFill>
                <a:latin typeface="+mn-lt"/>
              </a:rPr>
              <a:t> </a:t>
            </a:r>
            <a:endParaRPr lang="en-GB" altLang="en-US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0" name="Picture Placeholder 9" descr="Marine-environme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75260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1942" t="1872" r="2572" b="2219"/>
          <a:stretch/>
        </p:blipFill>
        <p:spPr>
          <a:xfrm>
            <a:off x="2743199" y="2078183"/>
            <a:ext cx="7406641" cy="409817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859578" y="2909455"/>
            <a:ext cx="7157258" cy="5818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2867890" y="3649366"/>
            <a:ext cx="7157258" cy="29094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2867890" y="4699462"/>
            <a:ext cx="7157258" cy="46274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986623"/>
            <a:ext cx="12191999" cy="36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7" name="TextBox 10"/>
          <p:cNvSpPr txBox="1">
            <a:spLocks noChangeArrowheads="1"/>
          </p:cNvSpPr>
          <p:nvPr/>
        </p:nvSpPr>
        <p:spPr bwMode="auto">
          <a:xfrm>
            <a:off x="4886568" y="2291085"/>
            <a:ext cx="60319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>
              <a:spcAft>
                <a:spcPts val="1200"/>
              </a:spcAft>
            </a:pPr>
            <a:r>
              <a:rPr lang="es-ES" altLang="en-US" sz="2000" b="1" dirty="0" smtClean="0">
                <a:solidFill>
                  <a:srgbClr val="002060"/>
                </a:solidFill>
                <a:latin typeface="+mn-lt"/>
              </a:rPr>
              <a:t>2018 </a:t>
            </a:r>
            <a:r>
              <a:rPr lang="es-ES" altLang="en-US" sz="2000" b="1" dirty="0" err="1" smtClean="0">
                <a:solidFill>
                  <a:srgbClr val="002060"/>
                </a:solidFill>
                <a:latin typeface="+mn-lt"/>
              </a:rPr>
              <a:t>freshwater</a:t>
            </a:r>
            <a:r>
              <a:rPr lang="es-ES" altLang="en-US" sz="2000" b="1" dirty="0" smtClean="0">
                <a:solidFill>
                  <a:srgbClr val="002060"/>
                </a:solidFill>
                <a:latin typeface="+mn-lt"/>
              </a:rPr>
              <a:t> data-</a:t>
            </a:r>
            <a:r>
              <a:rPr lang="es-ES" altLang="en-US" sz="2000" b="1" dirty="0" err="1" smtClean="0">
                <a:solidFill>
                  <a:srgbClr val="002060"/>
                </a:solidFill>
                <a:latin typeface="+mn-lt"/>
              </a:rPr>
              <a:t>call</a:t>
            </a:r>
            <a:r>
              <a:rPr lang="es-ES" altLang="en-US" sz="2000" dirty="0" smtClean="0">
                <a:solidFill>
                  <a:srgbClr val="002060"/>
                </a:solidFill>
                <a:latin typeface="+mn-lt"/>
              </a:rPr>
              <a:t> (WISE-1, 3, 4 and 5)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277168" y="1572767"/>
            <a:ext cx="2084832" cy="202570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680995" y="1340411"/>
            <a:ext cx="327718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s-ES" sz="2400" dirty="0" smtClean="0"/>
          </a:p>
          <a:p>
            <a:pPr algn="ctr"/>
            <a:r>
              <a:rPr lang="es-ES" sz="2400" dirty="0" err="1"/>
              <a:t>October</a:t>
            </a:r>
            <a:r>
              <a:rPr lang="es-ES" sz="2400" dirty="0"/>
              <a:t> </a:t>
            </a:r>
            <a:endParaRPr lang="es-ES" sz="2400" dirty="0" smtClean="0"/>
          </a:p>
          <a:p>
            <a:pPr algn="ctr"/>
            <a:endParaRPr lang="es-ES" sz="2400" dirty="0" smtClean="0"/>
          </a:p>
          <a:p>
            <a:pPr algn="ctr"/>
            <a:r>
              <a:rPr lang="es-ES" sz="2400" dirty="0" err="1" smtClean="0">
                <a:solidFill>
                  <a:schemeClr val="bg1"/>
                </a:solidFill>
              </a:rPr>
              <a:t>Februar</a:t>
            </a:r>
            <a:endParaRPr lang="es-ES" sz="2400" dirty="0" smtClean="0">
              <a:solidFill>
                <a:schemeClr val="bg1"/>
              </a:solidFill>
            </a:endParaRPr>
          </a:p>
          <a:p>
            <a:pPr algn="ctr"/>
            <a:r>
              <a:rPr lang="es-ES" sz="2400" dirty="0">
                <a:solidFill>
                  <a:schemeClr val="bg1"/>
                </a:solidFill>
              </a:rPr>
              <a:t>	</a:t>
            </a:r>
            <a:r>
              <a:rPr lang="es-ES" sz="2400" dirty="0" err="1" smtClean="0"/>
              <a:t>December</a:t>
            </a:r>
            <a:r>
              <a:rPr lang="es-ES" sz="2400" dirty="0" smtClean="0"/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arch</a:t>
            </a:r>
            <a:endParaRPr lang="es-ES" sz="2400" dirty="0" smtClean="0">
              <a:solidFill>
                <a:schemeClr val="bg1"/>
              </a:solidFill>
            </a:endParaRPr>
          </a:p>
          <a:p>
            <a:pPr algn="ctr"/>
            <a:r>
              <a:rPr lang="es-ES" sz="2400" dirty="0" err="1" smtClean="0">
                <a:solidFill>
                  <a:schemeClr val="bg1"/>
                </a:solidFill>
              </a:rPr>
              <a:t>May</a:t>
            </a:r>
            <a:endParaRPr lang="es-ES" sz="2400" dirty="0" smtClean="0">
              <a:solidFill>
                <a:schemeClr val="bg1"/>
              </a:solidFill>
            </a:endParaRP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June</a:t>
            </a:r>
          </a:p>
          <a:p>
            <a:pPr algn="ctr"/>
            <a:r>
              <a:rPr lang="es-ES" sz="2400" dirty="0" err="1" smtClean="0"/>
              <a:t>July</a:t>
            </a:r>
            <a:endParaRPr lang="es-ES" sz="2400" dirty="0" smtClean="0"/>
          </a:p>
          <a:p>
            <a:pPr algn="ctr"/>
            <a:r>
              <a:rPr lang="es-ES" sz="2400" dirty="0" err="1" smtClean="0">
                <a:solidFill>
                  <a:schemeClr val="bg1"/>
                </a:solidFill>
              </a:rPr>
              <a:t>August</a:t>
            </a:r>
            <a:endParaRPr lang="es-ES" sz="2400" dirty="0" smtClean="0">
              <a:solidFill>
                <a:schemeClr val="bg1"/>
              </a:solidFill>
            </a:endParaRPr>
          </a:p>
          <a:p>
            <a:pPr algn="ctr"/>
            <a:r>
              <a:rPr lang="es-ES" sz="2400" dirty="0" smtClean="0">
                <a:solidFill>
                  <a:schemeClr val="bg1"/>
                </a:solidFill>
              </a:rPr>
              <a:t>Se</a:t>
            </a:r>
            <a:r>
              <a:rPr lang="es-ES" sz="2400" dirty="0"/>
              <a:t> </a:t>
            </a:r>
            <a:endParaRPr lang="es-ES" sz="2400" dirty="0" smtClean="0"/>
          </a:p>
          <a:p>
            <a:pPr algn="ctr"/>
            <a:r>
              <a:rPr lang="es-ES" sz="2400" dirty="0" smtClean="0"/>
              <a:t>		</a:t>
            </a:r>
            <a:r>
              <a:rPr lang="es-ES" sz="2400" dirty="0" err="1" smtClean="0"/>
              <a:t>October</a:t>
            </a:r>
            <a:r>
              <a:rPr lang="es-ES" sz="2400" dirty="0" smtClean="0"/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ptember</a:t>
            </a:r>
            <a:endParaRPr lang="es-ES" sz="2400" dirty="0" smtClean="0">
              <a:solidFill>
                <a:schemeClr val="bg1"/>
              </a:solidFill>
            </a:endParaRPr>
          </a:p>
          <a:p>
            <a:pPr algn="ctr"/>
            <a:endParaRPr lang="es-ES" sz="2400" dirty="0" smtClean="0"/>
          </a:p>
          <a:p>
            <a:pPr algn="ctr"/>
            <a:r>
              <a:rPr lang="es-ES" sz="2400" dirty="0" err="1" smtClean="0">
                <a:solidFill>
                  <a:schemeClr val="bg1"/>
                </a:solidFill>
              </a:rPr>
              <a:t>em</a:t>
            </a:r>
            <a:r>
              <a:rPr lang="es-ES" sz="2400" dirty="0" smtClean="0"/>
              <a:t> </a:t>
            </a:r>
            <a:r>
              <a:rPr lang="es-ES" sz="2400" dirty="0" err="1"/>
              <a:t>December</a:t>
            </a:r>
            <a:r>
              <a:rPr lang="es-ES" sz="2400" dirty="0"/>
              <a:t> </a:t>
            </a:r>
            <a:r>
              <a:rPr lang="es-ES" sz="2400" dirty="0" err="1" smtClean="0">
                <a:solidFill>
                  <a:schemeClr val="bg1"/>
                </a:solidFill>
              </a:rPr>
              <a:t>ber</a:t>
            </a:r>
            <a:endParaRPr lang="es-ES" sz="2400" dirty="0" smtClean="0">
              <a:solidFill>
                <a:schemeClr val="bg1"/>
              </a:solidFill>
            </a:endParaRPr>
          </a:p>
          <a:p>
            <a:pPr algn="ctr"/>
            <a:endParaRPr lang="en-GB" sz="2400" dirty="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4886568" y="3959657"/>
            <a:ext cx="4005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>
              <a:spcAft>
                <a:spcPts val="1200"/>
              </a:spcAft>
            </a:pPr>
            <a:r>
              <a:rPr lang="es-ES" altLang="en-US" sz="2000" dirty="0" err="1" smtClean="0">
                <a:solidFill>
                  <a:srgbClr val="002060"/>
                </a:solidFill>
              </a:rPr>
              <a:t>Publication</a:t>
            </a:r>
            <a:r>
              <a:rPr lang="es-ES" altLang="en-US" sz="2000" dirty="0" smtClean="0">
                <a:solidFill>
                  <a:srgbClr val="002060"/>
                </a:solidFill>
              </a:rPr>
              <a:t> of </a:t>
            </a:r>
            <a:r>
              <a:rPr lang="es-ES" altLang="en-US" sz="2000" dirty="0" err="1" smtClean="0">
                <a:solidFill>
                  <a:srgbClr val="002060"/>
                </a:solidFill>
                <a:latin typeface="+mn-lt"/>
              </a:rPr>
              <a:t>Waterbase</a:t>
            </a:r>
            <a:endParaRPr lang="es-ES" altLang="en-US" sz="20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497324" y="1802558"/>
            <a:ext cx="521208" cy="1435608"/>
          </a:xfrm>
          <a:prstGeom prst="rightBrace">
            <a:avLst>
              <a:gd name="adj1" fmla="val 8333"/>
              <a:gd name="adj2" fmla="val 48827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31336" y="4159712"/>
            <a:ext cx="118719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Brace 15"/>
          <p:cNvSpPr/>
          <p:nvPr/>
        </p:nvSpPr>
        <p:spPr>
          <a:xfrm>
            <a:off x="4486656" y="5072735"/>
            <a:ext cx="399912" cy="1161323"/>
          </a:xfrm>
          <a:prstGeom prst="rightBrace">
            <a:avLst>
              <a:gd name="adj1" fmla="val 8333"/>
              <a:gd name="adj2" fmla="val 48827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815472" y="121067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2018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0" y="0"/>
            <a:ext cx="1764035" cy="6858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Text Placeholder 1"/>
          <p:cNvSpPr txBox="1">
            <a:spLocks/>
          </p:cNvSpPr>
          <p:nvPr/>
        </p:nvSpPr>
        <p:spPr>
          <a:xfrm>
            <a:off x="2072218" y="259478"/>
            <a:ext cx="9556853" cy="5196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400" b="1" dirty="0">
                <a:solidFill>
                  <a:srgbClr val="002060"/>
                </a:solidFill>
              </a:rPr>
              <a:t>WISE SoE </a:t>
            </a:r>
            <a:r>
              <a:rPr lang="en-GB" altLang="en-US" sz="2400" b="1" dirty="0" smtClean="0">
                <a:solidFill>
                  <a:srgbClr val="002060"/>
                </a:solidFill>
              </a:rPr>
              <a:t>- 2018 </a:t>
            </a:r>
            <a:r>
              <a:rPr lang="en-GB" altLang="en-US" sz="2400" b="1" dirty="0">
                <a:solidFill>
                  <a:srgbClr val="002060"/>
                </a:solidFill>
              </a:rPr>
              <a:t>Data call</a:t>
            </a:r>
            <a:endParaRPr lang="de-DE" altLang="en-US" sz="1600" b="1" dirty="0">
              <a:solidFill>
                <a:srgbClr val="002060"/>
              </a:solidFill>
            </a:endParaRPr>
          </a:p>
        </p:txBody>
      </p:sp>
      <p:sp>
        <p:nvSpPr>
          <p:cNvPr id="18" name="TextBox 10"/>
          <p:cNvSpPr txBox="1">
            <a:spLocks noChangeArrowheads="1"/>
          </p:cNvSpPr>
          <p:nvPr/>
        </p:nvSpPr>
        <p:spPr bwMode="auto">
          <a:xfrm>
            <a:off x="5018532" y="5349581"/>
            <a:ext cx="60319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>
              <a:spcAft>
                <a:spcPts val="1200"/>
              </a:spcAft>
            </a:pPr>
            <a:r>
              <a:rPr lang="es-ES" altLang="en-US" sz="2000" b="1" dirty="0" smtClean="0">
                <a:solidFill>
                  <a:srgbClr val="002060"/>
                </a:solidFill>
                <a:latin typeface="+mn-lt"/>
              </a:rPr>
              <a:t>2019 </a:t>
            </a:r>
            <a:r>
              <a:rPr lang="es-ES" altLang="en-US" sz="2000" b="1" dirty="0" err="1" smtClean="0">
                <a:solidFill>
                  <a:srgbClr val="002060"/>
                </a:solidFill>
                <a:latin typeface="+mn-lt"/>
              </a:rPr>
              <a:t>freshwater</a:t>
            </a:r>
            <a:r>
              <a:rPr lang="es-ES" altLang="en-US" sz="2000" b="1" dirty="0" smtClean="0">
                <a:solidFill>
                  <a:srgbClr val="002060"/>
                </a:solidFill>
                <a:latin typeface="+mn-lt"/>
              </a:rPr>
              <a:t> and marine data-</a:t>
            </a:r>
            <a:r>
              <a:rPr lang="es-ES" altLang="en-US" sz="2000" b="1" dirty="0" err="1" smtClean="0">
                <a:solidFill>
                  <a:srgbClr val="002060"/>
                </a:solidFill>
                <a:latin typeface="+mn-lt"/>
              </a:rPr>
              <a:t>calls</a:t>
            </a:r>
            <a:r>
              <a:rPr lang="es-ES" altLang="en-US" sz="2000" dirty="0" smtClean="0">
                <a:solidFill>
                  <a:srgbClr val="002060"/>
                </a:solidFill>
                <a:latin typeface="+mn-lt"/>
              </a:rPr>
              <a:t> (</a:t>
            </a:r>
            <a:r>
              <a:rPr lang="es-ES" altLang="en-US" sz="2000" dirty="0" err="1" smtClean="0">
                <a:solidFill>
                  <a:srgbClr val="002060"/>
                </a:solidFill>
                <a:latin typeface="+mn-lt"/>
              </a:rPr>
              <a:t>from</a:t>
            </a:r>
            <a:r>
              <a:rPr lang="es-ES" altLang="en-US" sz="2000" dirty="0" smtClean="0">
                <a:solidFill>
                  <a:srgbClr val="002060"/>
                </a:solidFill>
                <a:latin typeface="+mn-lt"/>
              </a:rPr>
              <a:t> WISE-1 to WISE-6)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269860" y="3830830"/>
            <a:ext cx="2084832" cy="268384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776356" y="352998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3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864898"/>
            <a:ext cx="12191999" cy="36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072218" y="259478"/>
            <a:ext cx="9556853" cy="5196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400" b="1" dirty="0">
                <a:solidFill>
                  <a:srgbClr val="002060"/>
                </a:solidFill>
              </a:rPr>
              <a:t>WISE SoE </a:t>
            </a:r>
            <a:r>
              <a:rPr lang="en-GB" altLang="en-US" sz="2400" b="1" dirty="0" smtClean="0">
                <a:solidFill>
                  <a:srgbClr val="002060"/>
                </a:solidFill>
              </a:rPr>
              <a:t>- 2018 </a:t>
            </a:r>
            <a:r>
              <a:rPr lang="en-GB" altLang="en-US" sz="2400" b="1" dirty="0">
                <a:solidFill>
                  <a:srgbClr val="002060"/>
                </a:solidFill>
              </a:rPr>
              <a:t>Data call</a:t>
            </a:r>
            <a:endParaRPr lang="de-DE" altLang="en-US" sz="16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4035" y="1078063"/>
            <a:ext cx="972046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The WISE </a:t>
            </a:r>
            <a:r>
              <a:rPr lang="en-GB" sz="1600" dirty="0" err="1">
                <a:solidFill>
                  <a:srgbClr val="002060"/>
                </a:solidFill>
              </a:rPr>
              <a:t>SoE</a:t>
            </a:r>
            <a:r>
              <a:rPr lang="en-GB" sz="1600" dirty="0">
                <a:solidFill>
                  <a:srgbClr val="002060"/>
                </a:solidFill>
              </a:rPr>
              <a:t> </a:t>
            </a:r>
            <a:r>
              <a:rPr lang="en-GB" sz="1600" dirty="0" smtClean="0">
                <a:solidFill>
                  <a:srgbClr val="002060"/>
                </a:solidFill>
              </a:rPr>
              <a:t>2018 </a:t>
            </a:r>
            <a:r>
              <a:rPr lang="en-GB" sz="1600" dirty="0">
                <a:solidFill>
                  <a:srgbClr val="002060"/>
                </a:solidFill>
              </a:rPr>
              <a:t>Data </a:t>
            </a:r>
            <a:r>
              <a:rPr lang="en-GB" sz="1600" dirty="0" smtClean="0">
                <a:solidFill>
                  <a:srgbClr val="002060"/>
                </a:solidFill>
              </a:rPr>
              <a:t>call covers WISE 1, 3, 4 and 5:</a:t>
            </a:r>
          </a:p>
          <a:p>
            <a:pPr marL="742950" lvl="1" indent="-285750">
              <a:buFont typeface="Arial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WISE SoE </a:t>
            </a:r>
            <a:r>
              <a:rPr lang="en-GB" sz="1600" dirty="0" smtClean="0">
                <a:solidFill>
                  <a:srgbClr val="002060"/>
                </a:solidFill>
              </a:rPr>
              <a:t>1: Emissions to water</a:t>
            </a:r>
            <a:endParaRPr lang="en-GB" sz="1600" dirty="0">
              <a:solidFill>
                <a:srgbClr val="00206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WISE </a:t>
            </a:r>
            <a:r>
              <a:rPr lang="en-GB" sz="1600" dirty="0">
                <a:solidFill>
                  <a:srgbClr val="002060"/>
                </a:solidFill>
              </a:rPr>
              <a:t>SoE 3: Water quantity</a:t>
            </a:r>
          </a:p>
          <a:p>
            <a:pPr marL="742950" lvl="1" indent="-285750">
              <a:buFont typeface="Arial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WISE </a:t>
            </a:r>
            <a:r>
              <a:rPr lang="en-GB" sz="1600" dirty="0" err="1">
                <a:solidFill>
                  <a:srgbClr val="002060"/>
                </a:solidFill>
              </a:rPr>
              <a:t>SoE</a:t>
            </a:r>
            <a:r>
              <a:rPr lang="en-GB" sz="1600" dirty="0">
                <a:solidFill>
                  <a:srgbClr val="002060"/>
                </a:solidFill>
              </a:rPr>
              <a:t> 4: Water quality in rivers, lakes and groundwater </a:t>
            </a:r>
          </a:p>
          <a:p>
            <a:pPr marL="742950" lvl="1" indent="-285750">
              <a:buFont typeface="Arial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WISE SoE 5: Spatial data</a:t>
            </a:r>
          </a:p>
          <a:p>
            <a:endParaRPr lang="en-US" sz="1600" dirty="0" smtClean="0">
              <a:solidFill>
                <a:srgbClr val="00206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GB" sz="1600" b="1" dirty="0">
                <a:solidFill>
                  <a:srgbClr val="002060"/>
                </a:solidFill>
              </a:rPr>
              <a:t>From 1st </a:t>
            </a:r>
            <a:r>
              <a:rPr lang="en-GB" sz="1600" b="1" dirty="0" smtClean="0">
                <a:solidFill>
                  <a:srgbClr val="002060"/>
                </a:solidFill>
              </a:rPr>
              <a:t>October 2018 to 31 December2018</a:t>
            </a:r>
          </a:p>
          <a:p>
            <a:pPr marL="285750" indent="-285750">
              <a:buFont typeface="Arial"/>
              <a:buChar char="•"/>
            </a:pPr>
            <a:endParaRPr lang="en-US" sz="1600" b="1" dirty="0">
              <a:solidFill>
                <a:srgbClr val="00206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600" b="1" dirty="0" smtClean="0">
                <a:solidFill>
                  <a:srgbClr val="002060"/>
                </a:solidFill>
              </a:rPr>
              <a:t>Please refer to previous communication on the WISE-</a:t>
            </a:r>
            <a:r>
              <a:rPr lang="en-US" sz="1600" b="1" dirty="0" err="1" smtClean="0">
                <a:solidFill>
                  <a:srgbClr val="002060"/>
                </a:solidFill>
              </a:rPr>
              <a:t>SoE</a:t>
            </a:r>
            <a:r>
              <a:rPr lang="en-US" sz="1600" b="1" dirty="0" smtClean="0">
                <a:solidFill>
                  <a:srgbClr val="002060"/>
                </a:solidFill>
              </a:rPr>
              <a:t> data calls, particularly emails to NRCs and NFPs:</a:t>
            </a:r>
          </a:p>
          <a:p>
            <a:pPr marL="285750" indent="-285750">
              <a:buFont typeface="Arial"/>
              <a:buChar char="•"/>
            </a:pPr>
            <a:endParaRPr lang="en-US" sz="1600" b="1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600" b="1" dirty="0" smtClean="0">
                <a:solidFill>
                  <a:srgbClr val="002060"/>
                </a:solidFill>
              </a:rPr>
              <a:t>4 October 2017 - Informing about the </a:t>
            </a:r>
            <a:r>
              <a:rPr lang="en-GB" sz="1600" b="1" dirty="0">
                <a:solidFill>
                  <a:srgbClr val="002060"/>
                </a:solidFill>
              </a:rPr>
              <a:t>postponement of </a:t>
            </a:r>
            <a:r>
              <a:rPr lang="en-GB" sz="1600" b="1" dirty="0" smtClean="0">
                <a:solidFill>
                  <a:srgbClr val="002060"/>
                </a:solidFill>
              </a:rPr>
              <a:t>the </a:t>
            </a:r>
            <a:r>
              <a:rPr lang="en-GB" sz="1600" b="1" dirty="0">
                <a:solidFill>
                  <a:srgbClr val="002060"/>
                </a:solidFill>
              </a:rPr>
              <a:t>2017 Freshwater </a:t>
            </a:r>
            <a:r>
              <a:rPr lang="en-GB" sz="1600" b="1" dirty="0" smtClean="0">
                <a:solidFill>
                  <a:srgbClr val="002060"/>
                </a:solidFill>
              </a:rPr>
              <a:t>WISE-</a:t>
            </a:r>
            <a:r>
              <a:rPr lang="en-GB" sz="1600" b="1" dirty="0" err="1" smtClean="0">
                <a:solidFill>
                  <a:srgbClr val="002060"/>
                </a:solidFill>
              </a:rPr>
              <a:t>SoE</a:t>
            </a:r>
            <a:r>
              <a:rPr lang="en-GB" sz="1600" b="1" dirty="0" smtClean="0">
                <a:solidFill>
                  <a:srgbClr val="002060"/>
                </a:solidFill>
              </a:rPr>
              <a:t> data calls to October 2018.</a:t>
            </a:r>
          </a:p>
          <a:p>
            <a:pPr marL="742950" lvl="1" indent="-285750">
              <a:buFont typeface="Arial"/>
              <a:buChar char="•"/>
            </a:pPr>
            <a:endParaRPr lang="en-GB" sz="1600" b="1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600" b="1" dirty="0" smtClean="0">
                <a:solidFill>
                  <a:srgbClr val="002060"/>
                </a:solidFill>
              </a:rPr>
              <a:t>21 December 2017 and 3 April 2018 - Informing that 3 indicators (</a:t>
            </a:r>
            <a:r>
              <a:rPr lang="en-GB" sz="1600" dirty="0" smtClean="0">
                <a:solidFill>
                  <a:srgbClr val="002060"/>
                </a:solidFill>
              </a:rPr>
              <a:t>‘</a:t>
            </a:r>
            <a:r>
              <a:rPr lang="en-GB" sz="1600" dirty="0">
                <a:solidFill>
                  <a:srgbClr val="002060"/>
                </a:solidFill>
              </a:rPr>
              <a:t>Hazardous substances in marine organisms’, ‘Nutrients in TCM waters’ and ‘Chlorophyll in TCM waters</a:t>
            </a:r>
            <a:r>
              <a:rPr lang="en-GB" sz="1600" dirty="0" smtClean="0">
                <a:solidFill>
                  <a:srgbClr val="002060"/>
                </a:solidFill>
              </a:rPr>
              <a:t>’) </a:t>
            </a:r>
            <a:r>
              <a:rPr lang="en-GB" sz="1600" b="1" dirty="0" smtClean="0">
                <a:solidFill>
                  <a:srgbClr val="002060"/>
                </a:solidFill>
              </a:rPr>
              <a:t>would now be based on data </a:t>
            </a:r>
            <a:r>
              <a:rPr lang="en-GB" sz="1600" b="1" dirty="0">
                <a:solidFill>
                  <a:srgbClr val="002060"/>
                </a:solidFill>
              </a:rPr>
              <a:t>reported </a:t>
            </a:r>
            <a:r>
              <a:rPr lang="en-GB" sz="1600" b="1" dirty="0" smtClean="0">
                <a:solidFill>
                  <a:srgbClr val="002060"/>
                </a:solidFill>
              </a:rPr>
              <a:t>to ICES and data from </a:t>
            </a:r>
            <a:r>
              <a:rPr lang="en-GB" sz="1600" b="1" dirty="0" err="1" smtClean="0">
                <a:solidFill>
                  <a:srgbClr val="002060"/>
                </a:solidFill>
              </a:rPr>
              <a:t>EMODnet</a:t>
            </a:r>
            <a:r>
              <a:rPr lang="en-GB" sz="1600" b="1" dirty="0" smtClean="0">
                <a:solidFill>
                  <a:srgbClr val="002060"/>
                </a:solidFill>
              </a:rPr>
              <a:t> Chemistry in an effort to further streamline reporting at EU level. The </a:t>
            </a:r>
            <a:r>
              <a:rPr lang="en-GB" sz="1600" b="1" dirty="0">
                <a:solidFill>
                  <a:srgbClr val="002060"/>
                </a:solidFill>
              </a:rPr>
              <a:t>marine WISE-</a:t>
            </a:r>
            <a:r>
              <a:rPr lang="en-GB" sz="1600" b="1" dirty="0" err="1">
                <a:solidFill>
                  <a:srgbClr val="002060"/>
                </a:solidFill>
              </a:rPr>
              <a:t>SoE</a:t>
            </a:r>
            <a:r>
              <a:rPr lang="en-GB" sz="1600" b="1" dirty="0">
                <a:solidFill>
                  <a:srgbClr val="002060"/>
                </a:solidFill>
              </a:rPr>
              <a:t> data call </a:t>
            </a:r>
            <a:r>
              <a:rPr lang="en-GB" sz="1600" b="1" dirty="0" smtClean="0">
                <a:solidFill>
                  <a:srgbClr val="002060"/>
                </a:solidFill>
              </a:rPr>
              <a:t>was therefore postponed to October 2018.</a:t>
            </a:r>
            <a:endParaRPr lang="en-GB" sz="1600" b="1" dirty="0">
              <a:solidFill>
                <a:srgbClr val="002060"/>
              </a:solidFill>
            </a:endParaRPr>
          </a:p>
          <a:p>
            <a:pPr lvl="1"/>
            <a:endParaRPr lang="en-US" sz="1600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The European datasets from previous submissions will be available at the</a:t>
            </a:r>
            <a:r>
              <a:rPr lang="en-US" sz="1600" u="sng" dirty="0">
                <a:hlinkClick r:id="rId3"/>
              </a:rPr>
              <a:t> EEA Water Data Centre</a:t>
            </a:r>
            <a:r>
              <a:rPr lang="en-US" sz="1600" dirty="0"/>
              <a:t>.</a:t>
            </a:r>
          </a:p>
          <a:p>
            <a:pPr lvl="1"/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0" y="0"/>
            <a:ext cx="1764035" cy="6858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03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24499"/>
            <a:ext cx="12191999" cy="36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091268" y="104804"/>
            <a:ext cx="9556853" cy="5196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400" b="1" dirty="0">
                <a:solidFill>
                  <a:srgbClr val="002060"/>
                </a:solidFill>
              </a:rPr>
              <a:t>WISE SoE </a:t>
            </a:r>
            <a:r>
              <a:rPr lang="en-GB" altLang="en-US" sz="2400" b="1" dirty="0" smtClean="0">
                <a:solidFill>
                  <a:srgbClr val="002060"/>
                </a:solidFill>
              </a:rPr>
              <a:t>- 2018 </a:t>
            </a:r>
            <a:r>
              <a:rPr lang="en-GB" altLang="en-US" sz="2400" b="1" dirty="0">
                <a:solidFill>
                  <a:srgbClr val="002060"/>
                </a:solidFill>
              </a:rPr>
              <a:t>Data call</a:t>
            </a:r>
            <a:endParaRPr lang="de-DE" altLang="en-US" sz="16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1268" y="1659285"/>
            <a:ext cx="88453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The Announcement Letter will be sent by EEA to:</a:t>
            </a:r>
          </a:p>
          <a:p>
            <a:pPr marL="742950" lvl="1" indent="-285750">
              <a:buFont typeface="Arial"/>
              <a:buChar char="•"/>
            </a:pPr>
            <a:r>
              <a:rPr lang="en-GB" sz="1600" dirty="0" err="1">
                <a:solidFill>
                  <a:srgbClr val="002060"/>
                </a:solidFill>
              </a:rPr>
              <a:t>Eionet</a:t>
            </a:r>
            <a:r>
              <a:rPr lang="en-GB" sz="1600" dirty="0">
                <a:solidFill>
                  <a:srgbClr val="002060"/>
                </a:solidFill>
              </a:rPr>
              <a:t> PCPs and NRCs for Water quality and ecological status </a:t>
            </a:r>
          </a:p>
          <a:p>
            <a:pPr marL="742950" lvl="1" indent="-285750">
              <a:buFont typeface="Arial"/>
              <a:buChar char="•"/>
            </a:pPr>
            <a:r>
              <a:rPr lang="en-GB" sz="1600" dirty="0" err="1">
                <a:solidFill>
                  <a:srgbClr val="002060"/>
                </a:solidFill>
              </a:rPr>
              <a:t>Eionet</a:t>
            </a:r>
            <a:r>
              <a:rPr lang="en-GB" sz="1600" dirty="0">
                <a:solidFill>
                  <a:srgbClr val="002060"/>
                </a:solidFill>
              </a:rPr>
              <a:t> PCPs and NRCs for Water emissions</a:t>
            </a:r>
          </a:p>
          <a:p>
            <a:pPr marL="742950" lvl="1" indent="-285750">
              <a:buFont typeface="Arial"/>
              <a:buChar char="•"/>
            </a:pPr>
            <a:r>
              <a:rPr lang="en-GB" sz="1600" dirty="0" err="1">
                <a:solidFill>
                  <a:srgbClr val="002060"/>
                </a:solidFill>
              </a:rPr>
              <a:t>Eionet</a:t>
            </a:r>
            <a:r>
              <a:rPr lang="en-GB" sz="1600" dirty="0">
                <a:solidFill>
                  <a:srgbClr val="002060"/>
                </a:solidFill>
              </a:rPr>
              <a:t> PCPs and NRCs Water Quantity </a:t>
            </a:r>
          </a:p>
          <a:p>
            <a:pPr marL="742950" lvl="1" indent="-285750">
              <a:buFont typeface="Arial"/>
              <a:buChar char="•"/>
            </a:pPr>
            <a:r>
              <a:rPr lang="en-GB" sz="1600" dirty="0" err="1">
                <a:solidFill>
                  <a:srgbClr val="002060"/>
                </a:solidFill>
              </a:rPr>
              <a:t>Eionet</a:t>
            </a:r>
            <a:r>
              <a:rPr lang="en-GB" sz="1600" dirty="0">
                <a:solidFill>
                  <a:srgbClr val="002060"/>
                </a:solidFill>
              </a:rPr>
              <a:t> PCPs and NRCs for Marine, coastal and maritime</a:t>
            </a:r>
          </a:p>
          <a:p>
            <a:pPr marL="1200150" lvl="2" indent="-285750">
              <a:buFont typeface="Arial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Cc: </a:t>
            </a:r>
            <a:r>
              <a:rPr lang="en-GB" sz="1600" dirty="0" err="1">
                <a:solidFill>
                  <a:srgbClr val="002060"/>
                </a:solidFill>
              </a:rPr>
              <a:t>Eionet</a:t>
            </a:r>
            <a:r>
              <a:rPr lang="en-GB" sz="1600" dirty="0">
                <a:solidFill>
                  <a:srgbClr val="002060"/>
                </a:solidFill>
              </a:rPr>
              <a:t> National Focal Points</a:t>
            </a:r>
          </a:p>
          <a:p>
            <a:pPr marL="1200150" lvl="2" indent="-285750">
              <a:buFont typeface="Arial"/>
              <a:buChar char="•"/>
            </a:pPr>
            <a:endParaRPr lang="en-GB" sz="1600" dirty="0">
              <a:solidFill>
                <a:srgbClr val="00206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GB" sz="1600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GB" sz="1600" b="1" dirty="0" smtClean="0">
                <a:solidFill>
                  <a:srgbClr val="002060"/>
                </a:solidFill>
              </a:rPr>
              <a:t>Please </a:t>
            </a:r>
            <a:r>
              <a:rPr lang="en-GB" sz="1600" b="1" dirty="0">
                <a:solidFill>
                  <a:srgbClr val="002060"/>
                </a:solidFill>
              </a:rPr>
              <a:t>try to deliver your data early in the data collection period</a:t>
            </a:r>
            <a:r>
              <a:rPr lang="en-GB" sz="1600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0206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Final feedback will </a:t>
            </a:r>
            <a:r>
              <a:rPr lang="en-GB" sz="1600" dirty="0">
                <a:solidFill>
                  <a:srgbClr val="002060"/>
                </a:solidFill>
              </a:rPr>
              <a:t>be </a:t>
            </a:r>
            <a:r>
              <a:rPr lang="en-GB" sz="1600" dirty="0" smtClean="0">
                <a:solidFill>
                  <a:srgbClr val="002060"/>
                </a:solidFill>
              </a:rPr>
              <a:t>provided on </a:t>
            </a:r>
            <a:r>
              <a:rPr lang="en-GB" sz="1600" dirty="0">
                <a:solidFill>
                  <a:srgbClr val="002060"/>
                </a:solidFill>
              </a:rPr>
              <a:t>any released envelope </a:t>
            </a:r>
            <a:r>
              <a:rPr lang="en-GB" sz="1600" b="1" dirty="0">
                <a:solidFill>
                  <a:srgbClr val="002060"/>
                </a:solidFill>
              </a:rPr>
              <a:t>during the reporting period </a:t>
            </a:r>
            <a:r>
              <a:rPr lang="en-GB" sz="1600" dirty="0">
                <a:solidFill>
                  <a:srgbClr val="002060"/>
                </a:solidFill>
              </a:rPr>
              <a:t>(and not after the end of the data collection period). </a:t>
            </a:r>
            <a:r>
              <a:rPr lang="en-GB" sz="1600" dirty="0" smtClean="0">
                <a:solidFill>
                  <a:srgbClr val="002060"/>
                </a:solidFill>
              </a:rPr>
              <a:t>Envelopes </a:t>
            </a:r>
            <a:r>
              <a:rPr lang="en-GB" sz="1600" dirty="0">
                <a:solidFill>
                  <a:srgbClr val="002060"/>
                </a:solidFill>
              </a:rPr>
              <a:t>released after the end of the data collection period </a:t>
            </a:r>
            <a:r>
              <a:rPr lang="en-GB" sz="1600" dirty="0" smtClean="0">
                <a:solidFill>
                  <a:srgbClr val="002060"/>
                </a:solidFill>
              </a:rPr>
              <a:t>(31 December 2018) run the risk of being harvested </a:t>
            </a:r>
            <a:r>
              <a:rPr lang="en-GB" sz="1600" dirty="0">
                <a:solidFill>
                  <a:srgbClr val="002060"/>
                </a:solidFill>
              </a:rPr>
              <a:t>and processed as part of the </a:t>
            </a:r>
            <a:r>
              <a:rPr lang="en-GB" sz="1600" dirty="0" smtClean="0">
                <a:solidFill>
                  <a:srgbClr val="002060"/>
                </a:solidFill>
              </a:rPr>
              <a:t>2019 </a:t>
            </a:r>
            <a:r>
              <a:rPr lang="en-GB" sz="1600" dirty="0">
                <a:solidFill>
                  <a:srgbClr val="002060"/>
                </a:solidFill>
              </a:rPr>
              <a:t>data </a:t>
            </a:r>
            <a:r>
              <a:rPr lang="en-GB" sz="1600" dirty="0" smtClean="0">
                <a:solidFill>
                  <a:srgbClr val="002060"/>
                </a:solidFill>
              </a:rPr>
              <a:t>call only.</a:t>
            </a:r>
          </a:p>
          <a:p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-11435" y="0"/>
            <a:ext cx="1764035" cy="6858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57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24499"/>
            <a:ext cx="12191999" cy="36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091268" y="104804"/>
            <a:ext cx="9556853" cy="5196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400" b="1" dirty="0">
                <a:solidFill>
                  <a:srgbClr val="002060"/>
                </a:solidFill>
              </a:rPr>
              <a:t>WISE SoE </a:t>
            </a:r>
            <a:r>
              <a:rPr lang="en-GB" altLang="en-US" sz="2400" b="1" dirty="0" smtClean="0">
                <a:solidFill>
                  <a:srgbClr val="002060"/>
                </a:solidFill>
              </a:rPr>
              <a:t>- 2018 </a:t>
            </a:r>
            <a:r>
              <a:rPr lang="en-GB" altLang="en-US" sz="2400" b="1" dirty="0">
                <a:solidFill>
                  <a:srgbClr val="002060"/>
                </a:solidFill>
              </a:rPr>
              <a:t>Data call</a:t>
            </a:r>
            <a:endParaRPr lang="de-DE" altLang="en-US" sz="16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3201" y="642499"/>
            <a:ext cx="995624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en-GB" sz="1600" dirty="0">
              <a:solidFill>
                <a:srgbClr val="00206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The </a:t>
            </a:r>
            <a:r>
              <a:rPr lang="en-GB" sz="1600" dirty="0">
                <a:solidFill>
                  <a:srgbClr val="002060"/>
                </a:solidFill>
              </a:rPr>
              <a:t>WISE-1 data collection model is identical to the one used since the 2015 Data </a:t>
            </a:r>
            <a:r>
              <a:rPr lang="en-GB" sz="1600" dirty="0" smtClean="0">
                <a:solidFill>
                  <a:srgbClr val="002060"/>
                </a:solidFill>
              </a:rPr>
              <a:t>Call. However it now </a:t>
            </a:r>
            <a:r>
              <a:rPr lang="en-GB" sz="1600" dirty="0">
                <a:solidFill>
                  <a:srgbClr val="002060"/>
                </a:solidFill>
              </a:rPr>
              <a:t>includes riverine input loads and direct discharges to the </a:t>
            </a:r>
            <a:r>
              <a:rPr lang="en-GB" sz="1600" dirty="0" smtClean="0">
                <a:solidFill>
                  <a:srgbClr val="002060"/>
                </a:solidFill>
              </a:rPr>
              <a:t>sea, which will be ignored in 2018 since there is </a:t>
            </a:r>
            <a:r>
              <a:rPr lang="en-GB" sz="1600" i="1" dirty="0" smtClean="0">
                <a:solidFill>
                  <a:srgbClr val="002060"/>
                </a:solidFill>
              </a:rPr>
              <a:t>no </a:t>
            </a:r>
            <a:r>
              <a:rPr lang="en-GB" sz="1600" i="1" dirty="0">
                <a:solidFill>
                  <a:srgbClr val="002060"/>
                </a:solidFill>
              </a:rPr>
              <a:t>marine data call in </a:t>
            </a:r>
            <a:r>
              <a:rPr lang="en-GB" sz="1600" i="1" dirty="0" smtClean="0">
                <a:solidFill>
                  <a:srgbClr val="002060"/>
                </a:solidFill>
              </a:rPr>
              <a:t>2018</a:t>
            </a:r>
            <a:r>
              <a:rPr lang="en-GB" sz="1600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0206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(The </a:t>
            </a:r>
            <a:r>
              <a:rPr lang="en-GB" sz="1600" dirty="0">
                <a:solidFill>
                  <a:srgbClr val="002060"/>
                </a:solidFill>
              </a:rPr>
              <a:t>WISE-2 has been revised during 2015 and </a:t>
            </a:r>
            <a:r>
              <a:rPr lang="en-GB" sz="1600" dirty="0" smtClean="0">
                <a:solidFill>
                  <a:srgbClr val="002060"/>
                </a:solidFill>
              </a:rPr>
              <a:t>2016 </a:t>
            </a:r>
            <a:r>
              <a:rPr lang="en-GB" sz="1600" dirty="0">
                <a:solidFill>
                  <a:srgbClr val="002060"/>
                </a:solidFill>
              </a:rPr>
              <a:t>and </a:t>
            </a:r>
            <a:r>
              <a:rPr lang="en-GB" sz="1600" dirty="0" smtClean="0">
                <a:solidFill>
                  <a:srgbClr val="002060"/>
                </a:solidFill>
              </a:rPr>
              <a:t>streamlined </a:t>
            </a:r>
            <a:r>
              <a:rPr lang="en-GB" sz="1600" dirty="0">
                <a:solidFill>
                  <a:srgbClr val="002060"/>
                </a:solidFill>
              </a:rPr>
              <a:t>with the biology </a:t>
            </a:r>
            <a:r>
              <a:rPr lang="en-GB" sz="1600" dirty="0" smtClean="0">
                <a:solidFill>
                  <a:srgbClr val="002060"/>
                </a:solidFill>
              </a:rPr>
              <a:t>data-model in WISE-4.) </a:t>
            </a:r>
            <a:r>
              <a:rPr lang="en-GB" sz="1600" i="1" dirty="0" smtClean="0">
                <a:solidFill>
                  <a:srgbClr val="002060"/>
                </a:solidFill>
              </a:rPr>
              <a:t>No marine data call in 2018.</a:t>
            </a:r>
          </a:p>
          <a:p>
            <a:pPr marL="285750" indent="-285750">
              <a:buFont typeface="Arial"/>
              <a:buChar char="•"/>
            </a:pPr>
            <a:endParaRPr lang="en-GB" sz="1600" dirty="0" smtClean="0">
              <a:solidFill>
                <a:srgbClr val="00206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The WISE-3, WISE-4 and WISE-5 data collection models are identical to the ones used since the 2015 Data Call. </a:t>
            </a:r>
            <a:endParaRPr lang="en-GB" sz="1600" dirty="0" smtClean="0">
              <a:solidFill>
                <a:srgbClr val="00206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GB" sz="1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The </a:t>
            </a:r>
            <a:r>
              <a:rPr lang="en-GB" sz="1600" dirty="0">
                <a:solidFill>
                  <a:srgbClr val="002060"/>
                </a:solidFill>
              </a:rPr>
              <a:t>WISE </a:t>
            </a:r>
            <a:r>
              <a:rPr lang="en-GB" sz="1600" dirty="0" err="1">
                <a:solidFill>
                  <a:srgbClr val="002060"/>
                </a:solidFill>
              </a:rPr>
              <a:t>SoE</a:t>
            </a:r>
            <a:r>
              <a:rPr lang="en-GB" sz="1600" dirty="0">
                <a:solidFill>
                  <a:srgbClr val="002060"/>
                </a:solidFill>
              </a:rPr>
              <a:t> - Spatial Data (WISE-5) data flow includes the spatial reference datasets following the same data models used in the WFD – RBMPs - 2016 spatial data reporting. Data Providers not reporting under the WFD are expected to report information under WISE-5. Data Providers reporting under the WFD (Member States and Norway) may also exceptionally use WISE-5 to provide information on EIONET spatial objects not covered by the WFD </a:t>
            </a:r>
            <a:r>
              <a:rPr lang="en-GB" sz="1600" dirty="0" smtClean="0">
                <a:solidFill>
                  <a:srgbClr val="002060"/>
                </a:solidFill>
              </a:rPr>
              <a:t>reporting.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For </a:t>
            </a:r>
            <a:r>
              <a:rPr lang="en-GB" sz="1600" dirty="0">
                <a:solidFill>
                  <a:srgbClr val="002060"/>
                </a:solidFill>
              </a:rPr>
              <a:t>marine waters (beyond the scope of the WFD), stations will be reported under the WISE-5 </a:t>
            </a:r>
            <a:r>
              <a:rPr lang="en-GB" sz="1600" dirty="0" err="1">
                <a:solidFill>
                  <a:srgbClr val="002060"/>
                </a:solidFill>
              </a:rPr>
              <a:t>MonitoringSite</a:t>
            </a:r>
            <a:r>
              <a:rPr lang="en-GB" sz="1600" dirty="0">
                <a:solidFill>
                  <a:srgbClr val="002060"/>
                </a:solidFill>
              </a:rPr>
              <a:t> model, using the marine region or </a:t>
            </a:r>
            <a:r>
              <a:rPr lang="en-GB" sz="1600" dirty="0" err="1">
                <a:solidFill>
                  <a:srgbClr val="002060"/>
                </a:solidFill>
              </a:rPr>
              <a:t>subregion</a:t>
            </a:r>
            <a:r>
              <a:rPr lang="en-GB" sz="1600" dirty="0">
                <a:solidFill>
                  <a:srgbClr val="002060"/>
                </a:solidFill>
              </a:rPr>
              <a:t> code as feature of interest. </a:t>
            </a:r>
            <a:r>
              <a:rPr lang="en-GB" sz="1600" dirty="0" smtClean="0">
                <a:solidFill>
                  <a:srgbClr val="002060"/>
                </a:solidFill>
              </a:rPr>
              <a:t>This </a:t>
            </a:r>
            <a:r>
              <a:rPr lang="en-GB" sz="1600" dirty="0">
                <a:solidFill>
                  <a:srgbClr val="002060"/>
                </a:solidFill>
              </a:rPr>
              <a:t>will be ignored in 2018 since there is </a:t>
            </a:r>
            <a:r>
              <a:rPr lang="en-GB" sz="1600" i="1" dirty="0">
                <a:solidFill>
                  <a:srgbClr val="002060"/>
                </a:solidFill>
              </a:rPr>
              <a:t>no marine data call in 2018</a:t>
            </a:r>
            <a:r>
              <a:rPr lang="en-GB" sz="1600" dirty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(</a:t>
            </a:r>
            <a:r>
              <a:rPr lang="en-GB" sz="1600" dirty="0" smtClean="0">
                <a:solidFill>
                  <a:srgbClr val="002060"/>
                </a:solidFill>
              </a:rPr>
              <a:t>The </a:t>
            </a:r>
            <a:r>
              <a:rPr lang="en-GB" sz="1600" dirty="0">
                <a:solidFill>
                  <a:srgbClr val="002060"/>
                </a:solidFill>
              </a:rPr>
              <a:t>WISE-6 data collection model is the new model for water quality in transitional, coastal and marine waters (former WISE-TCM), which has been revised during 2015 and 2016 and streamlined with the water quality data-model in WISE-4. Data coming from reporting to ICES through the Regional Sea Conventions will be collected by the EEA/ETC, and transformed to the WISE-6 (time series) and WISE-5 (monitoring sites) models, so that it can also be published in </a:t>
            </a:r>
            <a:r>
              <a:rPr lang="en-GB" sz="1600" dirty="0" err="1">
                <a:solidFill>
                  <a:srgbClr val="002060"/>
                </a:solidFill>
              </a:rPr>
              <a:t>Waterbase</a:t>
            </a:r>
            <a:r>
              <a:rPr lang="en-GB" sz="1600" dirty="0" smtClean="0">
                <a:solidFill>
                  <a:srgbClr val="002060"/>
                </a:solidFill>
              </a:rPr>
              <a:t>.) </a:t>
            </a:r>
            <a:r>
              <a:rPr lang="en-GB" sz="1600" i="1" dirty="0">
                <a:solidFill>
                  <a:srgbClr val="002060"/>
                </a:solidFill>
              </a:rPr>
              <a:t>No marine data call in 2018</a:t>
            </a:r>
            <a:r>
              <a:rPr lang="en-GB" sz="1600" i="1" dirty="0" smtClean="0">
                <a:solidFill>
                  <a:srgbClr val="002060"/>
                </a:solidFill>
              </a:rPr>
              <a:t>.</a:t>
            </a:r>
            <a:endParaRPr lang="en-GB" sz="1600" b="1" dirty="0" smtClean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-11435" y="0"/>
            <a:ext cx="1764035" cy="6858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624499"/>
            <a:ext cx="12191999" cy="36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091268" y="104804"/>
            <a:ext cx="9556853" cy="5196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400" b="1" dirty="0">
                <a:solidFill>
                  <a:srgbClr val="002060"/>
                </a:solidFill>
              </a:rPr>
              <a:t>WISE SoE </a:t>
            </a:r>
            <a:r>
              <a:rPr lang="en-GB" altLang="en-US" sz="2400" b="1" dirty="0" smtClean="0">
                <a:solidFill>
                  <a:srgbClr val="002060"/>
                </a:solidFill>
              </a:rPr>
              <a:t>- 2018 </a:t>
            </a:r>
            <a:r>
              <a:rPr lang="en-GB" altLang="en-US" sz="2400" b="1" dirty="0">
                <a:solidFill>
                  <a:srgbClr val="002060"/>
                </a:solidFill>
              </a:rPr>
              <a:t>Data call</a:t>
            </a:r>
            <a:endParaRPr lang="de-DE" altLang="en-US" sz="16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54471" y="1144194"/>
            <a:ext cx="884537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>
              <a:solidFill>
                <a:srgbClr val="00206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Please use the Reporting Obligations Database (ROD) to locate the relevant information about: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3"/>
              </a:rPr>
              <a:t>WISE </a:t>
            </a:r>
            <a:r>
              <a:rPr lang="en-US" sz="1600" u="sng" dirty="0" err="1">
                <a:hlinkClick r:id="rId3"/>
              </a:rPr>
              <a:t>SoE</a:t>
            </a:r>
            <a:r>
              <a:rPr lang="en-US" sz="1600" u="sng" dirty="0">
                <a:hlinkClick r:id="rId3"/>
              </a:rPr>
              <a:t> - Emissions (WISE-1</a:t>
            </a:r>
            <a:r>
              <a:rPr lang="en-US" sz="1600" u="sng" dirty="0" smtClean="0">
                <a:hlinkClick r:id="rId3"/>
              </a:rPr>
              <a:t>)</a:t>
            </a:r>
            <a:endParaRPr lang="en-US" sz="1600" u="sng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u="sng" dirty="0" smtClean="0">
                <a:hlinkClick r:id="rId4"/>
              </a:rPr>
              <a:t>WISE </a:t>
            </a:r>
            <a:r>
              <a:rPr lang="en-US" sz="1600" u="sng" dirty="0" err="1">
                <a:hlinkClick r:id="rId4"/>
              </a:rPr>
              <a:t>SoE</a:t>
            </a:r>
            <a:r>
              <a:rPr lang="en-US" sz="1600" u="sng" dirty="0">
                <a:hlinkClick r:id="rId4"/>
              </a:rPr>
              <a:t> - Water Quantity (WISE-3)</a:t>
            </a:r>
            <a:endParaRPr lang="en-GB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5"/>
              </a:rPr>
              <a:t>WISE </a:t>
            </a:r>
            <a:r>
              <a:rPr lang="en-US" sz="1600" u="sng" dirty="0" err="1">
                <a:hlinkClick r:id="rId5"/>
              </a:rPr>
              <a:t>SoE</a:t>
            </a:r>
            <a:r>
              <a:rPr lang="en-US" sz="1600" u="sng" dirty="0">
                <a:hlinkClick r:id="rId5"/>
              </a:rPr>
              <a:t> - Water Quality (WISE-4)</a:t>
            </a:r>
            <a:endParaRPr lang="en-GB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6"/>
              </a:rPr>
              <a:t>WISE </a:t>
            </a:r>
            <a:r>
              <a:rPr lang="en-US" sz="1600" u="sng" dirty="0" err="1" smtClean="0">
                <a:hlinkClick r:id="rId6"/>
              </a:rPr>
              <a:t>SoE</a:t>
            </a:r>
            <a:r>
              <a:rPr lang="en-US" sz="1600" u="sng" dirty="0" smtClean="0">
                <a:hlinkClick r:id="rId6"/>
              </a:rPr>
              <a:t> - </a:t>
            </a:r>
            <a:r>
              <a:rPr lang="en-US" sz="1600" u="sng" dirty="0">
                <a:hlinkClick r:id="rId6"/>
              </a:rPr>
              <a:t>Spatial Data (WISE-5</a:t>
            </a:r>
            <a:r>
              <a:rPr lang="en-US" sz="1600" u="sng" dirty="0" smtClean="0">
                <a:hlinkClick r:id="rId6"/>
              </a:rPr>
              <a:t>)</a:t>
            </a:r>
            <a:endParaRPr lang="en-US" sz="1600" u="sng" dirty="0" smtClean="0"/>
          </a:p>
          <a:p>
            <a:pPr marL="285750" indent="-285750">
              <a:buFont typeface="Arial"/>
              <a:buChar char="•"/>
            </a:pPr>
            <a:endParaRPr lang="en-GB" sz="1600" dirty="0" smtClean="0">
              <a:solidFill>
                <a:srgbClr val="00206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solidFill>
                  <a:srgbClr val="002060"/>
                </a:solidFill>
              </a:rPr>
              <a:t>Reporting process - Guidance documents </a:t>
            </a:r>
            <a:r>
              <a:rPr lang="en-US" sz="1600" dirty="0" smtClean="0">
                <a:solidFill>
                  <a:srgbClr val="002060"/>
                </a:solidFill>
              </a:rPr>
              <a:t>available at: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u="sng" dirty="0">
                <a:hlinkClick r:id="rId7"/>
              </a:rPr>
              <a:t>WISE </a:t>
            </a:r>
            <a:r>
              <a:rPr lang="en-US" sz="1600" u="sng" dirty="0" err="1">
                <a:hlinkClick r:id="rId7"/>
              </a:rPr>
              <a:t>SoE</a:t>
            </a:r>
            <a:r>
              <a:rPr lang="en-US" sz="1600" u="sng" dirty="0">
                <a:hlinkClick r:id="rId7"/>
              </a:rPr>
              <a:t> - Emissions (WISE-1</a:t>
            </a:r>
            <a:r>
              <a:rPr lang="en-US" sz="1600" u="sng" dirty="0" smtClean="0">
                <a:hlinkClick r:id="rId7"/>
              </a:rPr>
              <a:t>)</a:t>
            </a:r>
            <a:endParaRPr lang="en-US" sz="1600" u="sng" dirty="0" smtClean="0"/>
          </a:p>
          <a:p>
            <a:pPr marL="742950" lvl="1" indent="-285750">
              <a:buFont typeface="Arial"/>
              <a:buChar char="•"/>
            </a:pPr>
            <a:r>
              <a:rPr lang="en-US" sz="1600" u="sng" dirty="0" smtClean="0">
                <a:hlinkClick r:id="rId8"/>
              </a:rPr>
              <a:t>WISE </a:t>
            </a:r>
            <a:r>
              <a:rPr lang="en-US" sz="1600" u="sng" dirty="0" err="1">
                <a:hlinkClick r:id="rId8"/>
              </a:rPr>
              <a:t>SoE</a:t>
            </a:r>
            <a:r>
              <a:rPr lang="en-US" sz="1600" u="sng" dirty="0">
                <a:hlinkClick r:id="rId8"/>
              </a:rPr>
              <a:t> - Water Quantity (WISE-3)</a:t>
            </a:r>
            <a:endParaRPr lang="en-GB" sz="1600" dirty="0"/>
          </a:p>
          <a:p>
            <a:pPr marL="742950" lvl="1" indent="-285750">
              <a:buFont typeface="Arial"/>
              <a:buChar char="•"/>
            </a:pPr>
            <a:r>
              <a:rPr lang="en-US" sz="1600" u="sng" dirty="0">
                <a:hlinkClick r:id="rId9"/>
              </a:rPr>
              <a:t>WISE </a:t>
            </a:r>
            <a:r>
              <a:rPr lang="en-US" sz="1600" u="sng" dirty="0" err="1">
                <a:hlinkClick r:id="rId9"/>
              </a:rPr>
              <a:t>SoE</a:t>
            </a:r>
            <a:r>
              <a:rPr lang="en-US" sz="1600" u="sng" dirty="0">
                <a:hlinkClick r:id="rId9"/>
              </a:rPr>
              <a:t> - Water Quality (WISE-4)</a:t>
            </a:r>
            <a:endParaRPr lang="en-GB" sz="1600" dirty="0"/>
          </a:p>
          <a:p>
            <a:pPr marL="742950" lvl="1" indent="-285750">
              <a:buFont typeface="Arial"/>
              <a:buChar char="•"/>
            </a:pPr>
            <a:r>
              <a:rPr lang="en-US" sz="1600" u="sng" dirty="0">
                <a:hlinkClick r:id="rId10"/>
              </a:rPr>
              <a:t>WISE </a:t>
            </a:r>
            <a:r>
              <a:rPr lang="en-US" sz="1600" u="sng" dirty="0" err="1" smtClean="0">
                <a:hlinkClick r:id="rId10"/>
              </a:rPr>
              <a:t>SoE</a:t>
            </a:r>
            <a:r>
              <a:rPr lang="en-US" sz="1600" u="sng" dirty="0" smtClean="0">
                <a:hlinkClick r:id="rId10"/>
              </a:rPr>
              <a:t> - </a:t>
            </a:r>
            <a:r>
              <a:rPr lang="en-US" sz="1600" u="sng" dirty="0">
                <a:hlinkClick r:id="rId10"/>
              </a:rPr>
              <a:t>Spatial Data (WISE-5</a:t>
            </a:r>
            <a:r>
              <a:rPr lang="en-US" sz="1600" u="sng" dirty="0" smtClean="0">
                <a:hlinkClick r:id="rId10"/>
              </a:rPr>
              <a:t>)</a:t>
            </a:r>
            <a:endParaRPr lang="en-US" sz="1600" u="sng" dirty="0" smtClean="0"/>
          </a:p>
          <a:p>
            <a:pPr marL="742950" lvl="1" indent="-285750">
              <a:buFont typeface="Arial"/>
              <a:buChar char="•"/>
            </a:pPr>
            <a:endParaRPr lang="en-GB" sz="1600" dirty="0"/>
          </a:p>
          <a:p>
            <a:pPr marL="285750" indent="-285750">
              <a:buFont typeface="Arial"/>
              <a:buChar char="•"/>
            </a:pPr>
            <a:r>
              <a:rPr lang="es-ES" altLang="en-US" sz="1600" dirty="0" err="1">
                <a:solidFill>
                  <a:srgbClr val="002060"/>
                </a:solidFill>
              </a:rPr>
              <a:t>Definition</a:t>
            </a:r>
            <a:r>
              <a:rPr lang="es-ES" altLang="en-US" sz="1600" dirty="0">
                <a:solidFill>
                  <a:srgbClr val="002060"/>
                </a:solidFill>
              </a:rPr>
              <a:t> of </a:t>
            </a:r>
            <a:r>
              <a:rPr lang="es-ES" altLang="en-US" sz="1600" dirty="0" err="1">
                <a:solidFill>
                  <a:srgbClr val="002060"/>
                </a:solidFill>
              </a:rPr>
              <a:t>the</a:t>
            </a:r>
            <a:r>
              <a:rPr lang="es-ES" altLang="en-US" sz="1600" dirty="0">
                <a:solidFill>
                  <a:srgbClr val="002060"/>
                </a:solidFill>
              </a:rPr>
              <a:t> </a:t>
            </a:r>
            <a:r>
              <a:rPr lang="es-ES" altLang="en-US" sz="1600" dirty="0" err="1">
                <a:solidFill>
                  <a:srgbClr val="002060"/>
                </a:solidFill>
              </a:rPr>
              <a:t>datasets</a:t>
            </a:r>
            <a:r>
              <a:rPr lang="es-ES" altLang="en-US" sz="1600" dirty="0">
                <a:solidFill>
                  <a:srgbClr val="002060"/>
                </a:solidFill>
              </a:rPr>
              <a:t>: </a:t>
            </a:r>
            <a:r>
              <a:rPr lang="es-ES" altLang="en-US" sz="1600" dirty="0">
                <a:solidFill>
                  <a:srgbClr val="002060"/>
                </a:solidFill>
                <a:hlinkClick r:id="rId11"/>
              </a:rPr>
              <a:t>http://dd.eionet.europa.eu/datasets</a:t>
            </a:r>
            <a:r>
              <a:rPr lang="es-ES" altLang="en-US" sz="1600" dirty="0">
                <a:solidFill>
                  <a:srgbClr val="002060"/>
                </a:solidFill>
              </a:rPr>
              <a:t> </a:t>
            </a:r>
            <a:endParaRPr lang="en-GB" altLang="en-US" sz="1600" dirty="0">
              <a:solidFill>
                <a:srgbClr val="00206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16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2060"/>
                </a:solidFill>
              </a:rPr>
              <a:t>Data files should be uploaded to the </a:t>
            </a:r>
            <a:r>
              <a:rPr lang="en-US" sz="1600" u="sng" dirty="0" smtClean="0">
                <a:hlinkClick r:id="rId12"/>
              </a:rPr>
              <a:t>Central </a:t>
            </a:r>
            <a:r>
              <a:rPr lang="en-US" sz="1600" u="sng" dirty="0">
                <a:hlinkClick r:id="rId12"/>
              </a:rPr>
              <a:t>Data Repository (CDR)</a:t>
            </a:r>
            <a:r>
              <a:rPr lang="en-US" sz="1600" dirty="0"/>
              <a:t>. </a:t>
            </a:r>
            <a:r>
              <a:rPr lang="en-GB" sz="1600" dirty="0">
                <a:solidFill>
                  <a:srgbClr val="002060"/>
                </a:solidFill>
              </a:rPr>
              <a:t>The following formats are accepted: Microsoft EXCEL files (XLS or XLSX); XML files; Shapefiles and GML files (WISE-5 only</a:t>
            </a:r>
            <a:r>
              <a:rPr lang="en-GB" sz="1600" dirty="0" smtClean="0">
                <a:solidFill>
                  <a:srgbClr val="002060"/>
                </a:solidFill>
              </a:rPr>
              <a:t>). </a:t>
            </a:r>
            <a:r>
              <a:rPr lang="es-ES" altLang="en-US" sz="1600" dirty="0">
                <a:solidFill>
                  <a:srgbClr val="002060"/>
                </a:solidFill>
              </a:rPr>
              <a:t>WISE-</a:t>
            </a:r>
            <a:r>
              <a:rPr lang="es-ES" altLang="en-US" sz="1600" dirty="0" err="1">
                <a:solidFill>
                  <a:srgbClr val="002060"/>
                </a:solidFill>
              </a:rPr>
              <a:t>SoE</a:t>
            </a:r>
            <a:r>
              <a:rPr lang="es-ES" altLang="en-US" sz="1600" dirty="0">
                <a:solidFill>
                  <a:srgbClr val="002060"/>
                </a:solidFill>
              </a:rPr>
              <a:t> CDR </a:t>
            </a:r>
            <a:r>
              <a:rPr lang="es-ES" altLang="en-US" sz="1600" dirty="0" err="1">
                <a:solidFill>
                  <a:srgbClr val="002060"/>
                </a:solidFill>
              </a:rPr>
              <a:t>help</a:t>
            </a:r>
            <a:r>
              <a:rPr lang="es-ES" altLang="en-US" sz="1600" dirty="0">
                <a:solidFill>
                  <a:srgbClr val="002060"/>
                </a:solidFill>
              </a:rPr>
              <a:t> page: </a:t>
            </a:r>
            <a:r>
              <a:rPr lang="es-ES" altLang="en-US" sz="1600" dirty="0">
                <a:solidFill>
                  <a:srgbClr val="002060"/>
                </a:solidFill>
                <a:hlinkClick r:id="rId13"/>
              </a:rPr>
              <a:t>http://</a:t>
            </a:r>
            <a:r>
              <a:rPr lang="es-ES" altLang="en-US" sz="1600" dirty="0" smtClean="0">
                <a:solidFill>
                  <a:srgbClr val="002060"/>
                </a:solidFill>
                <a:hlinkClick r:id="rId13"/>
              </a:rPr>
              <a:t>cdr.eionet.europa.eu/help/WISE_SoE</a:t>
            </a:r>
            <a:endParaRPr lang="es-ES" altLang="en-US" sz="16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-11435" y="0"/>
            <a:ext cx="1764035" cy="6858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986623"/>
            <a:ext cx="12191999" cy="36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091268" y="466928"/>
            <a:ext cx="9556853" cy="5196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400" b="1" dirty="0">
                <a:solidFill>
                  <a:srgbClr val="002060"/>
                </a:solidFill>
              </a:rPr>
              <a:t>WISE SoE </a:t>
            </a:r>
            <a:r>
              <a:rPr lang="en-GB" altLang="en-US" sz="2400" b="1" dirty="0" smtClean="0">
                <a:solidFill>
                  <a:srgbClr val="002060"/>
                </a:solidFill>
              </a:rPr>
              <a:t>- 2018 </a:t>
            </a:r>
            <a:r>
              <a:rPr lang="en-GB" altLang="en-US" sz="2400" b="1" dirty="0">
                <a:solidFill>
                  <a:srgbClr val="002060"/>
                </a:solidFill>
              </a:rPr>
              <a:t>Data call</a:t>
            </a:r>
            <a:endParaRPr lang="de-DE" altLang="en-US" sz="16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85170" y="1022623"/>
            <a:ext cx="884537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If </a:t>
            </a:r>
            <a:r>
              <a:rPr lang="en-GB" sz="1600" dirty="0">
                <a:solidFill>
                  <a:srgbClr val="002060"/>
                </a:solidFill>
              </a:rPr>
              <a:t>your data delivery was released and technically accepted, you may still deliver additional data (or correct the data that was previously delivered) by creating a new </a:t>
            </a:r>
            <a:r>
              <a:rPr lang="en-GB" sz="1600" dirty="0" smtClean="0">
                <a:solidFill>
                  <a:srgbClr val="002060"/>
                </a:solidFill>
              </a:rPr>
              <a:t>envelope.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If </a:t>
            </a:r>
            <a:r>
              <a:rPr lang="en-GB" sz="1600" dirty="0">
                <a:solidFill>
                  <a:srgbClr val="002060"/>
                </a:solidFill>
              </a:rPr>
              <a:t>your data delivery was released and a correction was requested, you may still submit a revised full delivery in a new envelope</a:t>
            </a:r>
            <a:r>
              <a:rPr lang="en-GB" sz="1600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2060"/>
                </a:solidFill>
              </a:rPr>
              <a:t>Please </a:t>
            </a:r>
            <a:r>
              <a:rPr lang="en-GB" sz="1600" dirty="0">
                <a:solidFill>
                  <a:srgbClr val="002060"/>
                </a:solidFill>
              </a:rPr>
              <a:t>contact </a:t>
            </a:r>
            <a:r>
              <a:rPr lang="en-GB" sz="1600" dirty="0">
                <a:solidFill>
                  <a:srgbClr val="002060"/>
                </a:solidFill>
                <a:hlinkClick r:id="rId3"/>
              </a:rPr>
              <a:t>wisesoe.helpdesk@eionet.europa.eu</a:t>
            </a:r>
            <a:r>
              <a:rPr lang="en-GB" sz="1600" dirty="0">
                <a:solidFill>
                  <a:srgbClr val="002060"/>
                </a:solidFill>
              </a:rPr>
              <a:t> if you need </a:t>
            </a:r>
            <a:r>
              <a:rPr lang="en-GB" sz="1600" dirty="0" smtClean="0">
                <a:solidFill>
                  <a:srgbClr val="002060"/>
                </a:solidFill>
              </a:rPr>
              <a:t>EEA's </a:t>
            </a:r>
            <a:r>
              <a:rPr lang="en-GB" sz="1600" dirty="0">
                <a:solidFill>
                  <a:srgbClr val="002060"/>
                </a:solidFill>
              </a:rPr>
              <a:t>assistance in preparing your data delivery. In case of login problems or any other technical difficulties with Eionet services, please contact Eionet helpdesk: </a:t>
            </a:r>
            <a:r>
              <a:rPr lang="en-GB" sz="1600" dirty="0">
                <a:solidFill>
                  <a:srgbClr val="002060"/>
                </a:solidFill>
                <a:hlinkClick r:id="rId4"/>
              </a:rPr>
              <a:t>helpdesk@eionet.europa.eu</a:t>
            </a:r>
            <a:r>
              <a:rPr lang="en-GB" sz="1600" dirty="0">
                <a:solidFill>
                  <a:srgbClr val="002060"/>
                </a:solidFill>
              </a:rPr>
              <a:t> </a:t>
            </a:r>
            <a:endParaRPr lang="en-GB" sz="1600" dirty="0" smtClean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-11435" y="0"/>
            <a:ext cx="1764035" cy="6858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48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986623"/>
            <a:ext cx="12191999" cy="36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2091268" y="466928"/>
            <a:ext cx="9556853" cy="5196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400" b="1" dirty="0">
                <a:solidFill>
                  <a:srgbClr val="002060"/>
                </a:solidFill>
              </a:rPr>
              <a:t>WISE SoE </a:t>
            </a:r>
            <a:r>
              <a:rPr lang="en-GB" altLang="en-US" sz="2400" b="1" dirty="0" smtClean="0">
                <a:solidFill>
                  <a:srgbClr val="002060"/>
                </a:solidFill>
              </a:rPr>
              <a:t>- 2018 </a:t>
            </a:r>
            <a:r>
              <a:rPr lang="en-GB" altLang="en-US" sz="2400" b="1" dirty="0">
                <a:solidFill>
                  <a:srgbClr val="002060"/>
                </a:solidFill>
              </a:rPr>
              <a:t>Data call</a:t>
            </a:r>
            <a:endParaRPr lang="de-DE" altLang="en-US" sz="16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5367" y="1022623"/>
            <a:ext cx="919562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002060"/>
                </a:solidFill>
              </a:rPr>
              <a:t>Please note that the EEA, in accordance with its </a:t>
            </a:r>
            <a:r>
              <a:rPr lang="en-US" sz="1500" dirty="0" smtClean="0">
                <a:solidFill>
                  <a:srgbClr val="002060"/>
                </a:solidFill>
                <a:hlinkClick r:id="rId3"/>
              </a:rPr>
              <a:t>data policy</a:t>
            </a:r>
            <a:r>
              <a:rPr lang="en-US" sz="1500" dirty="0" smtClean="0">
                <a:solidFill>
                  <a:srgbClr val="002060"/>
                </a:solidFill>
              </a:rPr>
              <a:t>, publishes </a:t>
            </a:r>
            <a:r>
              <a:rPr lang="en-US" sz="1500" dirty="0">
                <a:solidFill>
                  <a:srgbClr val="002060"/>
                </a:solidFill>
              </a:rPr>
              <a:t>all data reported by </a:t>
            </a:r>
            <a:r>
              <a:rPr lang="en-US" sz="1500" dirty="0" smtClean="0">
                <a:solidFill>
                  <a:srgbClr val="002060"/>
                </a:solidFill>
              </a:rPr>
              <a:t>countries, aggregated and disaggregated.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002060"/>
                </a:solidFill>
              </a:rPr>
              <a:t>Planned use of </a:t>
            </a:r>
            <a:r>
              <a:rPr lang="en-GB" sz="1500" dirty="0">
                <a:solidFill>
                  <a:srgbClr val="002060"/>
                </a:solidFill>
              </a:rPr>
              <a:t>WISE </a:t>
            </a:r>
            <a:r>
              <a:rPr lang="en-GB" sz="1500" dirty="0" err="1">
                <a:solidFill>
                  <a:srgbClr val="002060"/>
                </a:solidFill>
              </a:rPr>
              <a:t>SoE</a:t>
            </a:r>
            <a:r>
              <a:rPr lang="en-GB" sz="1500" dirty="0">
                <a:solidFill>
                  <a:srgbClr val="002060"/>
                </a:solidFill>
              </a:rPr>
              <a:t> </a:t>
            </a:r>
            <a:r>
              <a:rPr lang="en-GB" sz="1500" dirty="0" smtClean="0">
                <a:solidFill>
                  <a:srgbClr val="002060"/>
                </a:solidFill>
              </a:rPr>
              <a:t>data calls: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rgbClr val="002060"/>
                </a:solidFill>
              </a:rPr>
              <a:t>The European datasets from previous submissions will be available at the</a:t>
            </a:r>
            <a:r>
              <a:rPr lang="en-US" sz="1500" u="sng" dirty="0">
                <a:hlinkClick r:id="rId4"/>
              </a:rPr>
              <a:t> EEA Water Data Centre</a:t>
            </a:r>
            <a:r>
              <a:rPr lang="en-US" sz="15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002060"/>
                </a:solidFill>
              </a:rPr>
              <a:t>Freshwater quality indicators: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002060"/>
                </a:solidFill>
              </a:rPr>
              <a:t>Nutrients </a:t>
            </a:r>
            <a:r>
              <a:rPr lang="en-US" sz="1500" dirty="0">
                <a:solidFill>
                  <a:srgbClr val="002060"/>
                </a:solidFill>
              </a:rPr>
              <a:t>in </a:t>
            </a:r>
            <a:r>
              <a:rPr lang="en-US" sz="1500" dirty="0" smtClean="0">
                <a:solidFill>
                  <a:srgbClr val="002060"/>
                </a:solidFill>
              </a:rPr>
              <a:t>freshwater (CSI 020),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rgbClr val="002060"/>
                </a:solidFill>
              </a:rPr>
              <a:t>Oxygen </a:t>
            </a:r>
            <a:r>
              <a:rPr lang="en-GB" sz="1500" dirty="0">
                <a:solidFill>
                  <a:srgbClr val="002060"/>
                </a:solidFill>
              </a:rPr>
              <a:t>consuming substances in rivers - biochemical oxygen demand (BOD) (CSI </a:t>
            </a:r>
            <a:r>
              <a:rPr lang="en-GB" sz="1500" dirty="0" smtClean="0">
                <a:solidFill>
                  <a:srgbClr val="002060"/>
                </a:solidFill>
              </a:rPr>
              <a:t>019)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002060"/>
                </a:solidFill>
              </a:rPr>
              <a:t>Freshwater </a:t>
            </a:r>
            <a:r>
              <a:rPr lang="en-US" sz="1500" dirty="0" smtClean="0">
                <a:solidFill>
                  <a:srgbClr val="002060"/>
                </a:solidFill>
              </a:rPr>
              <a:t>quantity indicators</a:t>
            </a:r>
            <a:r>
              <a:rPr lang="en-US" sz="1500" dirty="0">
                <a:solidFill>
                  <a:srgbClr val="002060"/>
                </a:solidFill>
              </a:rPr>
              <a:t>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rgbClr val="002060"/>
                </a:solidFill>
              </a:rPr>
              <a:t>Use of freshwater resources (Water Exploitation Index; WEI+, CSI018</a:t>
            </a:r>
            <a:r>
              <a:rPr lang="en-GB" sz="1500" dirty="0" smtClean="0">
                <a:solidFill>
                  <a:srgbClr val="002060"/>
                </a:solidFill>
              </a:rPr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rgbClr val="002060"/>
                </a:solidFill>
              </a:rPr>
              <a:t>Possibly the Water </a:t>
            </a:r>
            <a:r>
              <a:rPr lang="en-GB" sz="1500" dirty="0">
                <a:solidFill>
                  <a:srgbClr val="002060"/>
                </a:solidFill>
              </a:rPr>
              <a:t>intensity of crop production (WAT006</a:t>
            </a:r>
            <a:r>
              <a:rPr lang="en-GB" sz="1500" dirty="0" smtClean="0">
                <a:solidFill>
                  <a:srgbClr val="002060"/>
                </a:solidFill>
              </a:rPr>
              <a:t>), depending on data coverage.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rgbClr val="002060"/>
                </a:solidFill>
              </a:rPr>
              <a:t>WISE-Freshwater </a:t>
            </a:r>
            <a:r>
              <a:rPr lang="en-GB" sz="1500" dirty="0">
                <a:solidFill>
                  <a:srgbClr val="002060"/>
                </a:solidFill>
              </a:rPr>
              <a:t>interactive maps </a:t>
            </a:r>
            <a:r>
              <a:rPr lang="en-GB" sz="1500" dirty="0" smtClean="0">
                <a:solidFill>
                  <a:srgbClr val="002060"/>
                </a:solidFill>
              </a:rPr>
              <a:t>providing </a:t>
            </a:r>
            <a:r>
              <a:rPr lang="en-GB" sz="1500" dirty="0">
                <a:solidFill>
                  <a:srgbClr val="002060"/>
                </a:solidFill>
              </a:rPr>
              <a:t>European </a:t>
            </a:r>
            <a:r>
              <a:rPr lang="en-GB" sz="1500" dirty="0" smtClean="0">
                <a:solidFill>
                  <a:srgbClr val="002060"/>
                </a:solidFill>
              </a:rPr>
              <a:t>overviews.</a:t>
            </a:r>
            <a:endParaRPr lang="en-US" sz="15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002060"/>
                </a:solidFill>
              </a:rPr>
              <a:t>Assessments (see the Freshwater and Marine Roadmaps 2016-2022)</a:t>
            </a:r>
            <a:endParaRPr lang="en-GB" sz="1500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5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rgbClr val="002060"/>
                </a:solidFill>
              </a:rPr>
              <a:t>The following Marine indicators, instead of being </a:t>
            </a:r>
            <a:r>
              <a:rPr lang="en-GB" sz="1500" dirty="0">
                <a:solidFill>
                  <a:srgbClr val="002060"/>
                </a:solidFill>
              </a:rPr>
              <a:t>based on WISE </a:t>
            </a:r>
            <a:r>
              <a:rPr lang="en-GB" sz="1500" dirty="0" smtClean="0">
                <a:solidFill>
                  <a:srgbClr val="002060"/>
                </a:solidFill>
              </a:rPr>
              <a:t>6 </a:t>
            </a:r>
            <a:r>
              <a:rPr lang="en-GB" sz="1500" dirty="0">
                <a:solidFill>
                  <a:srgbClr val="002060"/>
                </a:solidFill>
              </a:rPr>
              <a:t>(formerly known as </a:t>
            </a:r>
            <a:r>
              <a:rPr lang="en-GB" sz="1500" dirty="0" smtClean="0">
                <a:solidFill>
                  <a:srgbClr val="002060"/>
                </a:solidFill>
              </a:rPr>
              <a:t>WISE-TCM; </a:t>
            </a:r>
            <a:r>
              <a:rPr lang="en-GB" sz="1500" dirty="0">
                <a:solidFill>
                  <a:srgbClr val="002060"/>
                </a:solidFill>
              </a:rPr>
              <a:t>Water quality in transitional, coastal and marine </a:t>
            </a:r>
            <a:r>
              <a:rPr lang="en-GB" sz="1500" dirty="0" smtClean="0">
                <a:solidFill>
                  <a:srgbClr val="002060"/>
                </a:solidFill>
              </a:rPr>
              <a:t>waters), will now be fed with data reported to ICES and </a:t>
            </a:r>
            <a:r>
              <a:rPr lang="en-GB" sz="1500" dirty="0">
                <a:solidFill>
                  <a:srgbClr val="002060"/>
                </a:solidFill>
              </a:rPr>
              <a:t>data </a:t>
            </a:r>
            <a:r>
              <a:rPr lang="en-GB" sz="1500" dirty="0" smtClean="0">
                <a:solidFill>
                  <a:srgbClr val="002060"/>
                </a:solidFill>
              </a:rPr>
              <a:t>from </a:t>
            </a:r>
            <a:r>
              <a:rPr lang="en-GB" sz="1500" dirty="0" err="1" smtClean="0">
                <a:solidFill>
                  <a:srgbClr val="002060"/>
                </a:solidFill>
              </a:rPr>
              <a:t>EMODnet</a:t>
            </a:r>
            <a:r>
              <a:rPr lang="en-GB" sz="1500" dirty="0" smtClean="0">
                <a:solidFill>
                  <a:srgbClr val="002060"/>
                </a:solidFill>
              </a:rPr>
              <a:t>-Chemistry: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rgbClr val="002060"/>
                </a:solidFill>
              </a:rPr>
              <a:t>Nutrients </a:t>
            </a:r>
            <a:r>
              <a:rPr lang="en-GB" sz="1500" dirty="0">
                <a:solidFill>
                  <a:srgbClr val="002060"/>
                </a:solidFill>
              </a:rPr>
              <a:t>in TCM waters (MAR 005 / CSI </a:t>
            </a:r>
            <a:r>
              <a:rPr lang="en-GB" sz="1500" dirty="0" smtClean="0">
                <a:solidFill>
                  <a:srgbClr val="002060"/>
                </a:solidFill>
              </a:rPr>
              <a:t>021)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rgbClr val="002060"/>
                </a:solidFill>
              </a:rPr>
              <a:t>Chlorophyll </a:t>
            </a:r>
            <a:r>
              <a:rPr lang="en-GB" sz="1500" dirty="0">
                <a:solidFill>
                  <a:srgbClr val="002060"/>
                </a:solidFill>
              </a:rPr>
              <a:t>in TCM waters (MAR 006 / CSI </a:t>
            </a:r>
            <a:r>
              <a:rPr lang="en-GB" sz="1500" dirty="0" smtClean="0">
                <a:solidFill>
                  <a:srgbClr val="002060"/>
                </a:solidFill>
              </a:rPr>
              <a:t>023)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500" dirty="0" smtClean="0">
                <a:solidFill>
                  <a:srgbClr val="002060"/>
                </a:solidFill>
              </a:rPr>
              <a:t>Hazardous </a:t>
            </a:r>
            <a:r>
              <a:rPr lang="en-GB" sz="1500" dirty="0">
                <a:solidFill>
                  <a:srgbClr val="002060"/>
                </a:solidFill>
              </a:rPr>
              <a:t>substances in marine </a:t>
            </a:r>
            <a:r>
              <a:rPr lang="en-GB" sz="1500" dirty="0" smtClean="0">
                <a:solidFill>
                  <a:srgbClr val="002060"/>
                </a:solidFill>
              </a:rPr>
              <a:t>organisms (MAR 001 / CSI </a:t>
            </a:r>
            <a:r>
              <a:rPr lang="en-GB" sz="1500" dirty="0">
                <a:solidFill>
                  <a:srgbClr val="002060"/>
                </a:solidFill>
              </a:rPr>
              <a:t>049</a:t>
            </a:r>
            <a:r>
              <a:rPr lang="en-GB" sz="1500" dirty="0" smtClean="0">
                <a:solidFill>
                  <a:srgbClr val="002060"/>
                </a:solidFill>
              </a:rPr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500" dirty="0">
                <a:solidFill>
                  <a:srgbClr val="002060"/>
                </a:solidFill>
              </a:rPr>
              <a:t>Reduced oxygen content (MAR 012)</a:t>
            </a:r>
            <a:endParaRPr lang="en-GB" sz="1500" dirty="0" smtClean="0">
              <a:solidFill>
                <a:srgbClr val="00206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500" dirty="0">
              <a:solidFill>
                <a:srgbClr val="00206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GB" sz="1500" dirty="0">
                <a:solidFill>
                  <a:srgbClr val="002060"/>
                </a:solidFill>
              </a:rPr>
              <a:t>WISE </a:t>
            </a:r>
            <a:r>
              <a:rPr lang="en-GB" sz="1500" dirty="0" smtClean="0">
                <a:solidFill>
                  <a:srgbClr val="002060"/>
                </a:solidFill>
              </a:rPr>
              <a:t>2</a:t>
            </a:r>
            <a:r>
              <a:rPr lang="en-GB" sz="1500" dirty="0">
                <a:solidFill>
                  <a:srgbClr val="002060"/>
                </a:solidFill>
              </a:rPr>
              <a:t>: Biology in transitional and coastal </a:t>
            </a:r>
            <a:r>
              <a:rPr lang="en-GB" sz="1500" dirty="0" smtClean="0">
                <a:solidFill>
                  <a:srgbClr val="002060"/>
                </a:solidFill>
              </a:rPr>
              <a:t>waters will be called for the 1</a:t>
            </a:r>
            <a:r>
              <a:rPr lang="en-GB" sz="1500" baseline="30000" dirty="0" smtClean="0">
                <a:solidFill>
                  <a:srgbClr val="002060"/>
                </a:solidFill>
              </a:rPr>
              <a:t>st</a:t>
            </a:r>
            <a:r>
              <a:rPr lang="en-GB" sz="1500" dirty="0" smtClean="0">
                <a:solidFill>
                  <a:srgbClr val="002060"/>
                </a:solidFill>
              </a:rPr>
              <a:t> time in 2019 in view of developing the related indicators.</a:t>
            </a:r>
            <a:endParaRPr lang="en-US" sz="15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0"/>
            <a:ext cx="1764035" cy="6858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37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399533" y="2859716"/>
            <a:ext cx="9440214" cy="1546075"/>
          </a:xfrm>
        </p:spPr>
        <p:txBody>
          <a:bodyPr/>
          <a:lstStyle/>
          <a:p>
            <a:pPr algn="ctr"/>
            <a:r>
              <a:rPr lang="da-DK" dirty="0" smtClean="0"/>
              <a:t>Thank you for your attention</a:t>
            </a:r>
            <a:endParaRPr lang="en-GB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08454" y="355401"/>
            <a:ext cx="7302781" cy="2906413"/>
          </a:xfrm>
        </p:spPr>
        <p:txBody>
          <a:bodyPr>
            <a:noAutofit/>
          </a:bodyPr>
          <a:lstStyle/>
          <a:p>
            <a:r>
              <a:rPr lang="en-GB" sz="1200" dirty="0">
                <a:latin typeface="+mn-lt"/>
              </a:rPr>
              <a:t>Stéphane Isoard</a:t>
            </a:r>
          </a:p>
          <a:p>
            <a:r>
              <a:rPr lang="en-GB" sz="1200" dirty="0">
                <a:latin typeface="+mn-lt"/>
              </a:rPr>
              <a:t>Water and Marine – Head of Group</a:t>
            </a:r>
          </a:p>
          <a:p>
            <a:r>
              <a:rPr lang="en-GB" sz="1200" dirty="0">
                <a:latin typeface="+mn-lt"/>
              </a:rPr>
              <a:t>Stephane.Isoard@eea.europa.eu</a:t>
            </a:r>
          </a:p>
          <a:p>
            <a:endParaRPr lang="en-GB" sz="1200" dirty="0">
              <a:latin typeface="+mn-lt"/>
            </a:endParaRPr>
          </a:p>
          <a:p>
            <a:r>
              <a:rPr lang="en-GB" sz="2000" dirty="0">
                <a:latin typeface="+mn-lt"/>
              </a:rPr>
              <a:t>Sign up to receive EEA news, reports </a:t>
            </a:r>
          </a:p>
          <a:p>
            <a:r>
              <a:rPr lang="en-GB" sz="2000" dirty="0">
                <a:latin typeface="+mn-lt"/>
              </a:rPr>
              <a:t>and alerts on your areas of interest at</a:t>
            </a:r>
          </a:p>
          <a:p>
            <a:r>
              <a:rPr lang="en-GB" sz="2000" dirty="0">
                <a:latin typeface="+mn-lt"/>
                <a:hlinkClick r:id="rId2"/>
              </a:rPr>
              <a:t>http://</a:t>
            </a:r>
            <a:r>
              <a:rPr lang="en-GB" sz="2000" dirty="0" smtClean="0">
                <a:latin typeface="+mn-lt"/>
                <a:hlinkClick r:id="rId2"/>
              </a:rPr>
              <a:t>eea-subscriptions.eu/subscribe</a:t>
            </a:r>
            <a:r>
              <a:rPr lang="en-GB" sz="2000" dirty="0" smtClean="0">
                <a:latin typeface="+mn-lt"/>
              </a:rPr>
              <a:t> </a:t>
            </a:r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012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4023</TotalTime>
  <Words>1306</Words>
  <Application>Microsoft Office PowerPoint</Application>
  <PresentationFormat>Widescreen</PresentationFormat>
  <Paragraphs>156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1_Cover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Environment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Europe´s seas</dc:title>
  <dc:creator>Johnny Reker</dc:creator>
  <cp:lastModifiedBy>Stéphane Isoard</cp:lastModifiedBy>
  <cp:revision>348</cp:revision>
  <cp:lastPrinted>2016-04-19T12:17:06Z</cp:lastPrinted>
  <dcterms:created xsi:type="dcterms:W3CDTF">2015-10-20T11:41:27Z</dcterms:created>
  <dcterms:modified xsi:type="dcterms:W3CDTF">2018-06-14T10:56:10Z</dcterms:modified>
</cp:coreProperties>
</file>