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15"/>
  </p:notesMasterIdLst>
  <p:handoutMasterIdLst>
    <p:handoutMasterId r:id="rId16"/>
  </p:handoutMasterIdLst>
  <p:sldIdLst>
    <p:sldId id="423" r:id="rId4"/>
    <p:sldId id="434" r:id="rId5"/>
    <p:sldId id="443" r:id="rId6"/>
    <p:sldId id="432" r:id="rId7"/>
    <p:sldId id="444" r:id="rId8"/>
    <p:sldId id="441" r:id="rId9"/>
    <p:sldId id="433" r:id="rId10"/>
    <p:sldId id="435" r:id="rId11"/>
    <p:sldId id="446" r:id="rId12"/>
    <p:sldId id="344" r:id="rId13"/>
    <p:sldId id="445"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3F5418"/>
    <a:srgbClr val="BF2D05"/>
    <a:srgbClr val="FEDDD4"/>
    <a:srgbClr val="FCA6F0"/>
    <a:srgbClr val="DCE105"/>
    <a:srgbClr val="CE18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79171" autoAdjust="0"/>
  </p:normalViewPr>
  <p:slideViewPr>
    <p:cSldViewPr snapToGrid="0">
      <p:cViewPr varScale="1">
        <p:scale>
          <a:sx n="115" d="100"/>
          <a:sy n="115" d="100"/>
        </p:scale>
        <p:origin x="120"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3174ACA-608B-4710-8247-97DBEBE677C5}" type="datetimeFigureOut">
              <a:rPr lang="en-GB" smtClean="0"/>
              <a:t>03/06/2019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06CDB3D-81E6-47CF-ABA9-07C1AFD9729D}" type="slidenum">
              <a:rPr lang="en-GB" smtClean="0"/>
              <a:t>‹#›</a:t>
            </a:fld>
            <a:endParaRPr lang="en-GB"/>
          </a:p>
        </p:txBody>
      </p:sp>
    </p:spTree>
    <p:extLst>
      <p:ext uri="{BB962C8B-B14F-4D97-AF65-F5344CB8AC3E}">
        <p14:creationId xmlns:p14="http://schemas.microsoft.com/office/powerpoint/2010/main" val="3425357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1C016E-F212-4226-BDEA-6254AD1E7A53}" type="datetimeFigureOut">
              <a:rPr lang="en-GB" smtClean="0"/>
              <a:t>03/06/2019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A7EFC1-7EEA-4708-9332-8EFD92F6F365}" type="slidenum">
              <a:rPr lang="en-GB" smtClean="0"/>
              <a:t>‹#›</a:t>
            </a:fld>
            <a:endParaRPr lang="en-GB"/>
          </a:p>
        </p:txBody>
      </p:sp>
    </p:spTree>
    <p:extLst>
      <p:ext uri="{BB962C8B-B14F-4D97-AF65-F5344CB8AC3E}">
        <p14:creationId xmlns:p14="http://schemas.microsoft.com/office/powerpoint/2010/main" val="347420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Central for EEA marine assessments are our conceptual framework</a:t>
            </a:r>
            <a:r>
              <a:rPr lang="da-DK" baseline="0" dirty="0" smtClean="0"/>
              <a:t>. It is built around a holistic understanding of an ecosystem-based approach to management that on one part realise it is a </a:t>
            </a:r>
          </a:p>
          <a:p>
            <a:pPr marL="228600" indent="-228600">
              <a:buAutoNum type="arabicParenR"/>
            </a:pPr>
            <a:r>
              <a:rPr lang="da-DK" baseline="0" dirty="0" smtClean="0"/>
              <a:t>Spatial approach, 2) its about recognising connections, 3) addressing cumulative impacts and 4) about handling multiple objectives. </a:t>
            </a:r>
          </a:p>
          <a:p>
            <a:pPr marL="228600" indent="-228600">
              <a:buAutoNum type="arabicParenR"/>
            </a:pPr>
            <a:endParaRPr lang="da-DK" baseline="0" dirty="0" smtClean="0"/>
          </a:p>
          <a:p>
            <a:pPr marL="0" indent="0">
              <a:buNone/>
            </a:pPr>
            <a:r>
              <a:rPr lang="da-DK" baseline="0" dirty="0" smtClean="0"/>
              <a:t>Its main building blocks include marine ecosystems, socio-economic system as well as drivers of changes – the individual componets of the circles can be linked directly to EU policy documents and/or key scientific references.</a:t>
            </a:r>
          </a:p>
          <a:p>
            <a:pPr marL="0" indent="0">
              <a:buNone/>
            </a:pPr>
            <a:endParaRPr lang="da-DK" baseline="0" dirty="0" smtClean="0"/>
          </a:p>
          <a:p>
            <a:pPr marL="0" indent="0">
              <a:buNone/>
            </a:pPr>
            <a:r>
              <a:rPr lang="da-DK" baseline="0" dirty="0" smtClean="0"/>
              <a:t>Obviously, MPAs as a measure for halting loss of biodiversity fits nicely within this conceptual framework. It is fully described in the State of Europes seas report.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7EFC1-7EEA-4708-9332-8EFD92F6F3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45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Central for EEA marine assessments are our conceptual framework</a:t>
            </a:r>
            <a:r>
              <a:rPr lang="da-DK" baseline="0" dirty="0" smtClean="0"/>
              <a:t>. It is built around a holistic understanding of an ecosystem-based approach to management that on one part realise it is a </a:t>
            </a:r>
          </a:p>
          <a:p>
            <a:pPr marL="228600" indent="-228600">
              <a:buAutoNum type="arabicParenR"/>
            </a:pPr>
            <a:r>
              <a:rPr lang="da-DK" baseline="0" dirty="0" smtClean="0"/>
              <a:t>Spatial approach, 2) its about recognising connections, 3) addressing cumulative impacts and 4) about handling multiple objectives. </a:t>
            </a:r>
          </a:p>
          <a:p>
            <a:pPr marL="228600" indent="-228600">
              <a:buAutoNum type="arabicParenR"/>
            </a:pPr>
            <a:endParaRPr lang="da-DK" baseline="0" dirty="0" smtClean="0"/>
          </a:p>
          <a:p>
            <a:pPr marL="0" indent="0">
              <a:buNone/>
            </a:pPr>
            <a:r>
              <a:rPr lang="da-DK" baseline="0" dirty="0" smtClean="0"/>
              <a:t>Its main building blocks include marine ecosystems, socio-economic system as well as drivers of changes – the individual componets of the circles can be linked directly to EU policy documents and/or key scientific references.</a:t>
            </a:r>
          </a:p>
          <a:p>
            <a:pPr marL="0" indent="0">
              <a:buNone/>
            </a:pPr>
            <a:endParaRPr lang="da-DK" baseline="0" dirty="0" smtClean="0"/>
          </a:p>
          <a:p>
            <a:pPr marL="0" indent="0">
              <a:buNone/>
            </a:pPr>
            <a:r>
              <a:rPr lang="da-DK" baseline="0" dirty="0" smtClean="0"/>
              <a:t>Obviously, MPAs as a measure for halting loss of biodiversity fits nicely within this conceptual framework. It is fully described in the State of Europes seas report.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7EFC1-7EEA-4708-9332-8EFD92F6F3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2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Central for EEA marine assessments are our conceptual framework</a:t>
            </a:r>
            <a:r>
              <a:rPr lang="da-DK" baseline="0" dirty="0" smtClean="0"/>
              <a:t>. It is built around a holistic understanding of an ecosystem-based approach to management that on one part realise it is a </a:t>
            </a:r>
          </a:p>
          <a:p>
            <a:pPr marL="228600" indent="-228600">
              <a:buAutoNum type="arabicParenR"/>
            </a:pPr>
            <a:r>
              <a:rPr lang="da-DK" baseline="0" dirty="0" smtClean="0"/>
              <a:t>Spatial approach, 2) its about recognising connections, 3) addressing cumulative impacts and 4) about handling multiple objectives. </a:t>
            </a:r>
          </a:p>
          <a:p>
            <a:pPr marL="228600" indent="-228600">
              <a:buAutoNum type="arabicParenR"/>
            </a:pPr>
            <a:endParaRPr lang="da-DK" baseline="0" dirty="0" smtClean="0"/>
          </a:p>
          <a:p>
            <a:pPr marL="0" indent="0">
              <a:buNone/>
            </a:pPr>
            <a:r>
              <a:rPr lang="da-DK" baseline="0" dirty="0" smtClean="0"/>
              <a:t>Its main building blocks include marine ecosystems, socio-economic system as well as drivers of changes – the individual componets of the circles can be linked directly to EU policy documents and/or key scientific references.</a:t>
            </a:r>
          </a:p>
          <a:p>
            <a:pPr marL="0" indent="0">
              <a:buNone/>
            </a:pPr>
            <a:endParaRPr lang="da-DK" baseline="0" dirty="0" smtClean="0"/>
          </a:p>
          <a:p>
            <a:pPr marL="0" indent="0">
              <a:buNone/>
            </a:pPr>
            <a:r>
              <a:rPr lang="da-DK" baseline="0" dirty="0" smtClean="0"/>
              <a:t>Obviously, MPAs as a measure for halting loss of biodiversity fits nicely within this conceptual framework. It is fully described in the State of Europes seas report.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7EFC1-7EEA-4708-9332-8EFD92F6F3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83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987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6F923-39B1-4037-958D-89202E280644}"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93451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66F923-39B1-4037-958D-89202E280644}"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3247206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3384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08268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39FC-4418-2048-BC0E-856CFBC56ED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54E5ABD3-D1C0-9C4E-BB40-F2B1D5C01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0D3A7909-6359-074F-BA35-0C5457996A3C}"/>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54E2223D-652C-7A4B-BAF2-746061AA528B}"/>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69DB9AC7-55AF-6B46-A477-C981E175C766}"/>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1322514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3277A-2599-544A-A1E6-76EEBFF56865}"/>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D74BADBD-148D-494C-B3DD-20496E816567}"/>
              </a:ext>
            </a:extLst>
          </p:cNvPr>
          <p:cNvSpPr>
            <a:spLocks noGrp="1"/>
          </p:cNvSpPr>
          <p:nvPr>
            <p:ph idx="1"/>
          </p:nvPr>
        </p:nvSpPr>
        <p:spPr/>
        <p:txBody>
          <a:bodyPr/>
          <a:lstStyle/>
          <a:p>
            <a:r>
              <a:rPr lang="de-DE"/>
              <a:t>Mastertextformat bearbeiten
Zweite Ebene
Dritte Ebene
Vierte Ebene
Fünfte Ebene</a:t>
            </a:r>
            <a:endParaRPr lang="en-GB"/>
          </a:p>
        </p:txBody>
      </p:sp>
      <p:sp>
        <p:nvSpPr>
          <p:cNvPr id="4" name="Datumsplatzhalter 3">
            <a:extLst>
              <a:ext uri="{FF2B5EF4-FFF2-40B4-BE49-F238E27FC236}">
                <a16:creationId xmlns:a16="http://schemas.microsoft.com/office/drawing/2014/main" id="{40EB9B39-420E-DB45-BE25-8B0CB2B53DE4}"/>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6793574B-941A-0341-9F48-3B344D3FD848}"/>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29E29387-FE43-D841-8200-6239195E671F}"/>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302395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20692-21F3-D643-8754-247EAC7EC18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61CF3D92-0E04-AE40-82C4-9E2223E8CD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endParaRPr lang="en-GB"/>
          </a:p>
        </p:txBody>
      </p:sp>
      <p:sp>
        <p:nvSpPr>
          <p:cNvPr id="4" name="Datumsplatzhalter 3">
            <a:extLst>
              <a:ext uri="{FF2B5EF4-FFF2-40B4-BE49-F238E27FC236}">
                <a16:creationId xmlns:a16="http://schemas.microsoft.com/office/drawing/2014/main" id="{916C6973-672D-8B4B-B842-3C456E3C079E}"/>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4B6B713C-1ACB-CE49-BE06-6820A28A015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098FC783-44EE-E740-9462-44191826516A}"/>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165862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9A413-5988-AC4A-A1A1-53827E950DEE}"/>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6D1FE710-80D6-374C-A3B6-B464148480D0}"/>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endParaRPr lang="en-GB"/>
          </a:p>
        </p:txBody>
      </p:sp>
      <p:sp>
        <p:nvSpPr>
          <p:cNvPr id="4" name="Inhaltsplatzhalter 3">
            <a:extLst>
              <a:ext uri="{FF2B5EF4-FFF2-40B4-BE49-F238E27FC236}">
                <a16:creationId xmlns:a16="http://schemas.microsoft.com/office/drawing/2014/main" id="{27EA83FD-405C-C84F-B424-BB3795EA8F3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endParaRPr lang="en-GB"/>
          </a:p>
        </p:txBody>
      </p:sp>
      <p:sp>
        <p:nvSpPr>
          <p:cNvPr id="5" name="Datumsplatzhalter 4">
            <a:extLst>
              <a:ext uri="{FF2B5EF4-FFF2-40B4-BE49-F238E27FC236}">
                <a16:creationId xmlns:a16="http://schemas.microsoft.com/office/drawing/2014/main" id="{8E268D1F-C378-7641-ABCA-8B5E7312EA33}"/>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6" name="Fußzeilenplatzhalter 5">
            <a:extLst>
              <a:ext uri="{FF2B5EF4-FFF2-40B4-BE49-F238E27FC236}">
                <a16:creationId xmlns:a16="http://schemas.microsoft.com/office/drawing/2014/main" id="{21B8C80C-7CC5-F449-B90C-828E71FD2602}"/>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14D4EBC9-6A6D-924E-BD22-0042F2506A8B}"/>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1165907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DFF5C-EE6C-5E43-A452-4A39AFD78127}"/>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4EFBEA46-B6B8-C84C-88F6-4DC2B85D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endParaRPr lang="en-GB"/>
          </a:p>
        </p:txBody>
      </p:sp>
      <p:sp>
        <p:nvSpPr>
          <p:cNvPr id="4" name="Inhaltsplatzhalter 3">
            <a:extLst>
              <a:ext uri="{FF2B5EF4-FFF2-40B4-BE49-F238E27FC236}">
                <a16:creationId xmlns:a16="http://schemas.microsoft.com/office/drawing/2014/main" id="{3B2FCA27-E21D-2B42-AE11-2A454F7CFACD}"/>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endParaRPr lang="en-GB"/>
          </a:p>
        </p:txBody>
      </p:sp>
      <p:sp>
        <p:nvSpPr>
          <p:cNvPr id="5" name="Textplatzhalter 4">
            <a:extLst>
              <a:ext uri="{FF2B5EF4-FFF2-40B4-BE49-F238E27FC236}">
                <a16:creationId xmlns:a16="http://schemas.microsoft.com/office/drawing/2014/main" id="{62AEA4A6-AC0B-2F4D-BAFB-3F5D32EDB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endParaRPr lang="en-GB"/>
          </a:p>
        </p:txBody>
      </p:sp>
      <p:sp>
        <p:nvSpPr>
          <p:cNvPr id="6" name="Inhaltsplatzhalter 5">
            <a:extLst>
              <a:ext uri="{FF2B5EF4-FFF2-40B4-BE49-F238E27FC236}">
                <a16:creationId xmlns:a16="http://schemas.microsoft.com/office/drawing/2014/main" id="{641FB5B0-32B5-4540-8296-1DEB749811ED}"/>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endParaRPr lang="en-GB"/>
          </a:p>
        </p:txBody>
      </p:sp>
      <p:sp>
        <p:nvSpPr>
          <p:cNvPr id="7" name="Datumsplatzhalter 6">
            <a:extLst>
              <a:ext uri="{FF2B5EF4-FFF2-40B4-BE49-F238E27FC236}">
                <a16:creationId xmlns:a16="http://schemas.microsoft.com/office/drawing/2014/main" id="{99CD0D97-C397-6341-9DE6-19D54E00E7EA}"/>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8" name="Fußzeilenplatzhalter 7">
            <a:extLst>
              <a:ext uri="{FF2B5EF4-FFF2-40B4-BE49-F238E27FC236}">
                <a16:creationId xmlns:a16="http://schemas.microsoft.com/office/drawing/2014/main" id="{D96D9A65-CC33-C947-BE14-16F23C255FE1}"/>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45F5B953-FA0C-1C4F-A900-830ACDC408AB}"/>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3099456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7C933-C9F3-DE49-86DB-7A4ED23BDB09}"/>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7414825C-D301-FB46-BC99-0715C06E4637}"/>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4" name="Fußzeilenplatzhalter 3">
            <a:extLst>
              <a:ext uri="{FF2B5EF4-FFF2-40B4-BE49-F238E27FC236}">
                <a16:creationId xmlns:a16="http://schemas.microsoft.com/office/drawing/2014/main" id="{6D89A4C4-0FFF-284C-8425-6FD7AD97D604}"/>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3E48EB9D-04E7-9442-907C-412134B15C61}"/>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61989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6654"/>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22" y="828937"/>
            <a:ext cx="10876798" cy="1055688"/>
          </a:xfrm>
          <a:prstGeom prst="rect">
            <a:avLst/>
          </a:prstGeom>
        </p:spPr>
        <p:txBody>
          <a:bodyPr/>
          <a:lstStyle>
            <a:lvl1pPr marL="0" indent="0" algn="r">
              <a:buFontTx/>
              <a:buNone/>
              <a:defRPr sz="3200" b="1">
                <a:solidFill>
                  <a:schemeClr val="bg1"/>
                </a:solidFill>
                <a:latin typeface="Calibri" panose="020F0502020204030204" pitchFamily="34" charset="0"/>
                <a:cs typeface="Calibri" panose="020F0502020204030204" pitchFamily="34" charset="0"/>
              </a:defRPr>
            </a:lvl1pPr>
          </a:lstStyle>
          <a:p>
            <a:pPr lvl="0"/>
            <a:r>
              <a:rPr lang="en-US" dirty="0" smtClean="0"/>
              <a:t>PRESENTATION TITLE GOES HERE</a:t>
            </a:r>
            <a:br>
              <a:rPr lang="en-US" dirty="0" smtClean="0"/>
            </a:br>
            <a:r>
              <a:rPr lang="en-US" dirty="0" smtClean="0"/>
              <a:t>Max two lines</a:t>
            </a:r>
          </a:p>
        </p:txBody>
      </p:sp>
      <p:sp>
        <p:nvSpPr>
          <p:cNvPr id="3" name="Text Placeholder 2"/>
          <p:cNvSpPr>
            <a:spLocks noGrp="1"/>
          </p:cNvSpPr>
          <p:nvPr>
            <p:ph type="body" sz="quarter" idx="11" hasCustomPrompt="1"/>
          </p:nvPr>
        </p:nvSpPr>
        <p:spPr>
          <a:xfrm>
            <a:off x="624023" y="355402"/>
            <a:ext cx="2372751" cy="307975"/>
          </a:xfrm>
          <a:prstGeom prst="rect">
            <a:avLst/>
          </a:prstGeom>
        </p:spPr>
        <p:txBody>
          <a:bodyPr/>
          <a:lstStyle>
            <a:lvl1pPr marL="0" indent="0">
              <a:buNone/>
              <a:defRPr sz="1100" b="1" baseline="0">
                <a:solidFill>
                  <a:schemeClr val="bg1"/>
                </a:solidFill>
                <a:latin typeface="Calibri" panose="020F0502020204030204" pitchFamily="34" charset="0"/>
                <a:cs typeface="Calibri" panose="020F0502020204030204" pitchFamily="34" charset="0"/>
              </a:defRPr>
            </a:lvl1pPr>
          </a:lstStyle>
          <a:p>
            <a:pPr lvl="0"/>
            <a:r>
              <a:rPr lang="en-US" dirty="0" smtClean="0"/>
              <a:t>Speaker | Date | Venue</a:t>
            </a:r>
            <a:endParaRPr lang="en-GB" dirty="0"/>
          </a:p>
        </p:txBody>
      </p:sp>
      <p:pic>
        <p:nvPicPr>
          <p:cNvPr id="4"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793671" y="6325972"/>
            <a:ext cx="2160000" cy="434436"/>
          </a:xfrm>
          <a:prstGeom prst="rect">
            <a:avLst/>
          </a:prstGeom>
        </p:spPr>
      </p:pic>
    </p:spTree>
    <p:extLst>
      <p:ext uri="{BB962C8B-B14F-4D97-AF65-F5344CB8AC3E}">
        <p14:creationId xmlns:p14="http://schemas.microsoft.com/office/powerpoint/2010/main" val="2125846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DFC748C-0DD8-0B4C-BE06-2E9662665394}"/>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3" name="Fußzeilenplatzhalter 2">
            <a:extLst>
              <a:ext uri="{FF2B5EF4-FFF2-40B4-BE49-F238E27FC236}">
                <a16:creationId xmlns:a16="http://schemas.microsoft.com/office/drawing/2014/main" id="{153E5865-68D5-2E4D-91F7-6DE841A83A4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C9E23747-9CA0-D64E-B5A0-F60DC77BF2FE}"/>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1140986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40DF0-F050-C843-BF1C-070606D724B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D8D9481B-E7A1-8145-BA9F-D959A1048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endParaRPr lang="en-GB"/>
          </a:p>
        </p:txBody>
      </p:sp>
      <p:sp>
        <p:nvSpPr>
          <p:cNvPr id="4" name="Textplatzhalter 3">
            <a:extLst>
              <a:ext uri="{FF2B5EF4-FFF2-40B4-BE49-F238E27FC236}">
                <a16:creationId xmlns:a16="http://schemas.microsoft.com/office/drawing/2014/main" id="{6CF3D57D-8933-F041-893E-9DD900586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en-GB"/>
          </a:p>
        </p:txBody>
      </p:sp>
      <p:sp>
        <p:nvSpPr>
          <p:cNvPr id="5" name="Datumsplatzhalter 4">
            <a:extLst>
              <a:ext uri="{FF2B5EF4-FFF2-40B4-BE49-F238E27FC236}">
                <a16:creationId xmlns:a16="http://schemas.microsoft.com/office/drawing/2014/main" id="{CB1DFF40-97C2-A846-A7D7-5AE26B8B8587}"/>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6" name="Fußzeilenplatzhalter 5">
            <a:extLst>
              <a:ext uri="{FF2B5EF4-FFF2-40B4-BE49-F238E27FC236}">
                <a16:creationId xmlns:a16="http://schemas.microsoft.com/office/drawing/2014/main" id="{BE686ED1-1D4A-5C4F-B64C-28D9641C7BC3}"/>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89B5717B-7C9B-BE4D-852D-6B5E0B92442D}"/>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2555689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802E2-FF26-A34C-ADCB-3BE321088D8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E5F0BBFF-7DCF-DF4E-BD08-67C6679B2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9B81C9A8-DC9E-C542-B19D-62081254C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endParaRPr lang="en-GB"/>
          </a:p>
        </p:txBody>
      </p:sp>
      <p:sp>
        <p:nvSpPr>
          <p:cNvPr id="5" name="Datumsplatzhalter 4">
            <a:extLst>
              <a:ext uri="{FF2B5EF4-FFF2-40B4-BE49-F238E27FC236}">
                <a16:creationId xmlns:a16="http://schemas.microsoft.com/office/drawing/2014/main" id="{BDFF2DAF-03DE-8D4E-BF6C-D8FDB0466E77}"/>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6" name="Fußzeilenplatzhalter 5">
            <a:extLst>
              <a:ext uri="{FF2B5EF4-FFF2-40B4-BE49-F238E27FC236}">
                <a16:creationId xmlns:a16="http://schemas.microsoft.com/office/drawing/2014/main" id="{8A59EE5E-5CE2-474F-8895-72023D50515B}"/>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2148E88E-763E-6D42-B8C5-605FE8C97C7C}"/>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294101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E2809-9E2F-0240-BE1C-3446BF8B789C}"/>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B8E211E6-A8D0-D94F-8B47-62BA01BC3BEA}"/>
              </a:ext>
            </a:extLst>
          </p:cNvPr>
          <p:cNvSpPr>
            <a:spLocks noGrp="1"/>
          </p:cNvSpPr>
          <p:nvPr>
            <p:ph type="body" orient="vert" idx="1"/>
          </p:nvPr>
        </p:nvSpPr>
        <p:spPr/>
        <p:txBody>
          <a:bodyPr vert="eaVert"/>
          <a:lstStyle/>
          <a:p>
            <a:r>
              <a:rPr lang="de-DE"/>
              <a:t>Mastertextformat bearbeiten
Zweite Ebene
Dritte Ebene
Vierte Ebene
Fünfte Ebene</a:t>
            </a:r>
            <a:endParaRPr lang="en-GB"/>
          </a:p>
        </p:txBody>
      </p:sp>
      <p:sp>
        <p:nvSpPr>
          <p:cNvPr id="4" name="Datumsplatzhalter 3">
            <a:extLst>
              <a:ext uri="{FF2B5EF4-FFF2-40B4-BE49-F238E27FC236}">
                <a16:creationId xmlns:a16="http://schemas.microsoft.com/office/drawing/2014/main" id="{F25C3762-ADE4-AD48-B294-BBB594358F42}"/>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F729F473-177B-3D46-96E9-448A637CB53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E243815-AE8F-9C42-B1BB-ABF1F77BFB85}"/>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356235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E77144B-54DB-7042-9078-326323B4DF9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0DEF01A8-668D-A94E-96AA-EF9BE520970F}"/>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endParaRPr lang="en-GB"/>
          </a:p>
        </p:txBody>
      </p:sp>
      <p:sp>
        <p:nvSpPr>
          <p:cNvPr id="4" name="Datumsplatzhalter 3">
            <a:extLst>
              <a:ext uri="{FF2B5EF4-FFF2-40B4-BE49-F238E27FC236}">
                <a16:creationId xmlns:a16="http://schemas.microsoft.com/office/drawing/2014/main" id="{1793A997-8342-7D4C-9AB7-539929F80C28}"/>
              </a:ext>
            </a:extLst>
          </p:cNvPr>
          <p:cNvSpPr>
            <a:spLocks noGrp="1"/>
          </p:cNvSpPr>
          <p:nvPr>
            <p:ph type="dt" sz="half" idx="10"/>
          </p:nvPr>
        </p:nvSpPr>
        <p:spPr/>
        <p:txBody>
          <a:body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DC155267-55F9-7D4E-999C-C90F25D6764E}"/>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523D2E6E-CA73-674C-B915-7DB2200C6E58}"/>
              </a:ext>
            </a:extLst>
          </p:cNvPr>
          <p:cNvSpPr>
            <a:spLocks noGrp="1"/>
          </p:cNvSpPr>
          <p:nvPr>
            <p:ph type="sldNum" sz="quarter" idx="12"/>
          </p:nvPr>
        </p:nvSpPr>
        <p:spPr/>
        <p:txBody>
          <a:bodyPr/>
          <a:lstStyle/>
          <a:p>
            <a:fld id="{08A21523-BF84-354A-AB80-A27FA0177400}" type="slidenum">
              <a:rPr lang="en-GB" smtClean="0"/>
              <a:t>‹#›</a:t>
            </a:fld>
            <a:endParaRPr lang="en-GB"/>
          </a:p>
        </p:txBody>
      </p:sp>
    </p:spTree>
    <p:extLst>
      <p:ext uri="{BB962C8B-B14F-4D97-AF65-F5344CB8AC3E}">
        <p14:creationId xmlns:p14="http://schemas.microsoft.com/office/powerpoint/2010/main" val="1361896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830650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66F923-39B1-4037-958D-89202E280644}"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7046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66F923-39B1-4037-958D-89202E280644}" type="datetimeFigureOut">
              <a:rPr lang="en-GB" smtClean="0"/>
              <a:t>03/06/2019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26645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66F923-39B1-4037-958D-89202E280644}" type="datetimeFigureOut">
              <a:rPr lang="en-GB" smtClean="0"/>
              <a:t>03/06/2019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27284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66F923-39B1-4037-958D-89202E280644}" type="datetimeFigureOut">
              <a:rPr lang="en-GB" smtClean="0"/>
              <a:t>03/06/2019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16203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66F923-39B1-4037-958D-89202E280644}" type="datetimeFigureOut">
              <a:rPr lang="en-GB" smtClean="0"/>
              <a:t>03/06/2019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37092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6F923-39B1-4037-958D-89202E280644}" type="datetimeFigureOut">
              <a:rPr lang="en-GB" smtClean="0"/>
              <a:t>03/06/2019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23A8FC-CA10-4267-B0A1-133F004B7DF1}" type="slidenum">
              <a:rPr lang="en-GB" smtClean="0"/>
              <a:t>‹#›</a:t>
            </a:fld>
            <a:endParaRPr lang="en-GB"/>
          </a:p>
        </p:txBody>
      </p:sp>
    </p:spTree>
    <p:extLst>
      <p:ext uri="{BB962C8B-B14F-4D97-AF65-F5344CB8AC3E}">
        <p14:creationId xmlns:p14="http://schemas.microsoft.com/office/powerpoint/2010/main" val="2534263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02661"/>
        </a:solidFill>
        <a:effectLst/>
      </p:bgPr>
    </p:bg>
    <p:spTree>
      <p:nvGrpSpPr>
        <p:cNvPr id="1" name=""/>
        <p:cNvGrpSpPr/>
        <p:nvPr/>
      </p:nvGrpSpPr>
      <p:grpSpPr>
        <a:xfrm>
          <a:off x="0" y="0"/>
          <a:ext cx="0" cy="0"/>
          <a:chOff x="0" y="0"/>
          <a:chExt cx="0" cy="0"/>
        </a:xfrm>
      </p:grpSpPr>
      <p:pic>
        <p:nvPicPr>
          <p:cNvPr id="23" name="Picture 22" descr="Logo_H_White.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511871" y="5715000"/>
            <a:ext cx="4049233" cy="609600"/>
          </a:xfrm>
          <a:prstGeom prst="rect">
            <a:avLst/>
          </a:prstGeom>
        </p:spPr>
      </p:pic>
      <p:grpSp>
        <p:nvGrpSpPr>
          <p:cNvPr id="3" name="Group 2"/>
          <p:cNvGrpSpPr/>
          <p:nvPr userDrawn="1"/>
        </p:nvGrpSpPr>
        <p:grpSpPr>
          <a:xfrm>
            <a:off x="2562946" y="4691210"/>
            <a:ext cx="9602549" cy="128426"/>
            <a:chOff x="2103929" y="4817456"/>
            <a:chExt cx="7802071" cy="128426"/>
          </a:xfrm>
        </p:grpSpPr>
        <p:sp>
          <p:nvSpPr>
            <p:cNvPr id="25" name="Rectangle 24"/>
            <p:cNvSpPr/>
            <p:nvPr userDrawn="1"/>
          </p:nvSpPr>
          <p:spPr>
            <a:xfrm>
              <a:off x="7955820" y="4818805"/>
              <a:ext cx="1950180" cy="127077"/>
            </a:xfrm>
            <a:prstGeom prst="rect">
              <a:avLst/>
            </a:prstGeom>
            <a:solidFill>
              <a:srgbClr val="D63D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6" name="Rectangle 25"/>
            <p:cNvSpPr/>
            <p:nvPr userDrawn="1"/>
          </p:nvSpPr>
          <p:spPr>
            <a:xfrm>
              <a:off x="6004290" y="4817456"/>
              <a:ext cx="1950180" cy="127077"/>
            </a:xfrm>
            <a:prstGeom prst="rect">
              <a:avLst/>
            </a:prstGeom>
            <a:solidFill>
              <a:srgbClr val="00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7" name="Rectangle 26"/>
            <p:cNvSpPr/>
            <p:nvPr userDrawn="1"/>
          </p:nvSpPr>
          <p:spPr>
            <a:xfrm>
              <a:off x="4054110" y="4817456"/>
              <a:ext cx="1950180" cy="127077"/>
            </a:xfrm>
            <a:prstGeom prst="rect">
              <a:avLst/>
            </a:prstGeom>
            <a:solidFill>
              <a:srgbClr val="548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8" name="Rectangle 27"/>
            <p:cNvSpPr/>
            <p:nvPr userDrawn="1"/>
          </p:nvSpPr>
          <p:spPr>
            <a:xfrm>
              <a:off x="2103929" y="4817456"/>
              <a:ext cx="1950180" cy="127077"/>
            </a:xfrm>
            <a:prstGeom prst="rect">
              <a:avLst/>
            </a:prstGeom>
            <a:solidFill>
              <a:srgbClr val="833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spTree>
    <p:extLst>
      <p:ext uri="{BB962C8B-B14F-4D97-AF65-F5344CB8AC3E}">
        <p14:creationId xmlns:p14="http://schemas.microsoft.com/office/powerpoint/2010/main" val="3494153252"/>
      </p:ext>
    </p:extLst>
  </p:cSld>
  <p:clrMap bg1="lt1" tx1="dk1" bg2="lt2" tx2="dk2" accent1="accent1" accent2="accent2" accent3="accent3" accent4="accent4" accent5="accent5" accent6="accent6" hlink="hlink" folHlink="folHlink"/>
  <p:sldLayoutIdLst>
    <p:sldLayoutId id="2147483661" r:id="rId1"/>
    <p:sldLayoutId id="2147483688"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7250953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CDD59B3-E1B9-7E4C-8A42-7F52C3FE1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2F22D3CF-D5EE-F14C-98A7-29A64814E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endParaRPr lang="en-GB"/>
          </a:p>
        </p:txBody>
      </p:sp>
      <p:sp>
        <p:nvSpPr>
          <p:cNvPr id="4" name="Datumsplatzhalter 3">
            <a:extLst>
              <a:ext uri="{FF2B5EF4-FFF2-40B4-BE49-F238E27FC236}">
                <a16:creationId xmlns:a16="http://schemas.microsoft.com/office/drawing/2014/main" id="{069DFF2B-9AF7-B544-A7C6-5AD846FB5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8F47-8721-5941-8E7C-F0D0CB8C94A3}" type="datetimeFigureOut">
              <a:rPr lang="en-GB" smtClean="0"/>
              <a:t>03/06/2019</a:t>
            </a:fld>
            <a:endParaRPr lang="en-GB"/>
          </a:p>
        </p:txBody>
      </p:sp>
      <p:sp>
        <p:nvSpPr>
          <p:cNvPr id="5" name="Fußzeilenplatzhalter 4">
            <a:extLst>
              <a:ext uri="{FF2B5EF4-FFF2-40B4-BE49-F238E27FC236}">
                <a16:creationId xmlns:a16="http://schemas.microsoft.com/office/drawing/2014/main" id="{4F0162D8-7541-6849-A179-3972141C6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0B2BB0C8-F60C-B44F-8713-688AD97E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21523-BF84-354A-AB80-A27FA0177400}" type="slidenum">
              <a:rPr lang="en-GB" smtClean="0"/>
              <a:t>‹#›</a:t>
            </a:fld>
            <a:endParaRPr lang="en-GB"/>
          </a:p>
        </p:txBody>
      </p:sp>
    </p:spTree>
    <p:extLst>
      <p:ext uri="{BB962C8B-B14F-4D97-AF65-F5344CB8AC3E}">
        <p14:creationId xmlns:p14="http://schemas.microsoft.com/office/powerpoint/2010/main" val="8202180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eea-subscriptions.eu/subscrib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wmf"/><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hyperlink" Target="https://www.ospar.org/about/principles/ecosystem-approach" TargetMode="External"/><Relationship Id="rId4" Type="http://schemas.openxmlformats.org/officeDocument/2006/relationships/hyperlink" Target="https://www.cbd.int/ecosyste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73484" y="532016"/>
            <a:ext cx="8038359" cy="1234068"/>
          </a:xfrm>
        </p:spPr>
        <p:txBody>
          <a:bodyPr>
            <a:noAutofit/>
          </a:bodyPr>
          <a:lstStyle/>
          <a:p>
            <a:pPr algn="l"/>
            <a:r>
              <a:rPr lang="en-GB" sz="2800" dirty="0" smtClean="0"/>
              <a:t>Ecosystem-based management: </a:t>
            </a:r>
          </a:p>
          <a:p>
            <a:pPr algn="l"/>
            <a:r>
              <a:rPr lang="en-GB" sz="2800" dirty="0" smtClean="0"/>
              <a:t>a tool to implement EEA’s roadmap on natural capital</a:t>
            </a:r>
            <a:endParaRPr lang="en-GB" sz="2800" dirty="0"/>
          </a:p>
        </p:txBody>
      </p:sp>
      <p:sp>
        <p:nvSpPr>
          <p:cNvPr id="5" name="Text Placeholder 2"/>
          <p:cNvSpPr txBox="1">
            <a:spLocks/>
          </p:cNvSpPr>
          <p:nvPr/>
        </p:nvSpPr>
        <p:spPr>
          <a:xfrm>
            <a:off x="135344" y="66502"/>
            <a:ext cx="5971424" cy="2155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b="1" kern="1200" baseline="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smtClean="0">
                <a:ln>
                  <a:noFill/>
                </a:ln>
                <a:solidFill>
                  <a:prstClr val="white"/>
                </a:solidFill>
                <a:effectLst/>
                <a:uLnTx/>
                <a:uFillTx/>
                <a:latin typeface="Open Sans"/>
                <a:ea typeface="+mn-ea"/>
              </a:rPr>
              <a:t>Stéphane Isoard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smtClean="0">
                <a:ln>
                  <a:noFill/>
                </a:ln>
                <a:solidFill>
                  <a:prstClr val="white"/>
                </a:solidFill>
                <a:effectLst/>
                <a:uLnTx/>
                <a:uFillTx/>
                <a:latin typeface="Open Sans"/>
                <a:ea typeface="+mn-ea"/>
              </a:rPr>
              <a:t>Water and Marine – Head of Group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smtClean="0">
                <a:ln>
                  <a:noFill/>
                </a:ln>
                <a:solidFill>
                  <a:prstClr val="white"/>
                </a:solidFill>
                <a:effectLst/>
                <a:uLnTx/>
                <a:uFillTx/>
                <a:latin typeface="Open Sans"/>
                <a:ea typeface="+mn-ea"/>
              </a:rPr>
              <a:t>Stephane.Isoard@eea.europa.eu</a:t>
            </a:r>
          </a:p>
          <a:p>
            <a:pPr lvl="0">
              <a:defRPr/>
            </a:pPr>
            <a:r>
              <a:rPr lang="en-US" sz="1200" dirty="0" smtClean="0">
                <a:solidFill>
                  <a:prstClr val="white"/>
                </a:solidFill>
                <a:latin typeface="Open Sans"/>
              </a:rPr>
              <a:t>Sebastian Birk (</a:t>
            </a:r>
            <a:r>
              <a:rPr lang="en-US" sz="1200" dirty="0">
                <a:solidFill>
                  <a:prstClr val="white"/>
                </a:solidFill>
                <a:latin typeface="Open Sans"/>
              </a:rPr>
              <a:t>ETC/ICM</a:t>
            </a:r>
            <a:r>
              <a:rPr lang="en-US" sz="1200" dirty="0" smtClean="0">
                <a:solidFill>
                  <a:prstClr val="white"/>
                </a:solidFill>
                <a:latin typeface="Open Sans"/>
              </a:rPr>
              <a:t>), Ángel Borja (</a:t>
            </a:r>
            <a:r>
              <a:rPr lang="en-US" sz="1200" dirty="0">
                <a:solidFill>
                  <a:prstClr val="white"/>
                </a:solidFill>
                <a:latin typeface="Open Sans"/>
              </a:rPr>
              <a:t>ETC/ICM</a:t>
            </a:r>
            <a:r>
              <a:rPr lang="en-US" sz="1200" dirty="0" smtClean="0">
                <a:solidFill>
                  <a:prstClr val="white"/>
                </a:solidFill>
                <a:latin typeface="Open Sans"/>
              </a:rPr>
              <a:t>)</a:t>
            </a:r>
            <a:endParaRPr kumimoji="0" lang="en-GB" sz="1200" b="1" i="0" u="none" strike="noStrike" kern="1200" cap="none" spc="0" normalizeH="0" baseline="0" noProof="0" dirty="0" smtClean="0">
              <a:ln>
                <a:noFill/>
              </a:ln>
              <a:solidFill>
                <a:prstClr val="white"/>
              </a:solidFill>
              <a:effectLst/>
              <a:uLnTx/>
              <a:uFillTx/>
              <a:latin typeface="Open Sans"/>
              <a:ea typeface="+mn-ea"/>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prstClr val="white"/>
              </a:solidFill>
              <a:effectLst/>
              <a:uLnTx/>
              <a:uFillTx/>
              <a:latin typeface="Open Sans"/>
              <a:ea typeface="+mn-ea"/>
            </a:endParaRPr>
          </a:p>
          <a:p>
            <a:pPr lvl="0"/>
            <a:r>
              <a:rPr lang="en-GB" sz="1200" dirty="0">
                <a:solidFill>
                  <a:prstClr val="white"/>
                </a:solidFill>
                <a:latin typeface="Open Sans"/>
              </a:rPr>
              <a:t>Freshwater / Biodiversity EIONET Workshop</a:t>
            </a:r>
          </a:p>
          <a:p>
            <a:pPr lvl="0"/>
            <a:r>
              <a:rPr lang="en-GB" sz="1200" dirty="0" smtClean="0">
                <a:solidFill>
                  <a:prstClr val="white"/>
                </a:solidFill>
                <a:latin typeface="Open Sans"/>
              </a:rPr>
              <a:t>3-4 </a:t>
            </a:r>
            <a:r>
              <a:rPr lang="en-GB" sz="1200" dirty="0">
                <a:solidFill>
                  <a:prstClr val="white"/>
                </a:solidFill>
                <a:latin typeface="Open Sans"/>
              </a:rPr>
              <a:t>June 2019, EEA, Copenhagen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smtClean="0">
              <a:ln>
                <a:noFill/>
              </a:ln>
              <a:solidFill>
                <a:prstClr val="white"/>
              </a:solidFill>
              <a:effectLst/>
              <a:uLnTx/>
              <a:uFillTx/>
              <a:latin typeface="Open Sans"/>
              <a:ea typeface="+mn-ea"/>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032" t="29302" r="6070" b="25111"/>
          <a:stretch/>
        </p:blipFill>
        <p:spPr>
          <a:xfrm>
            <a:off x="0" y="2324455"/>
            <a:ext cx="12213536" cy="4533545"/>
          </a:xfrm>
          <a:prstGeom prst="rect">
            <a:avLst/>
          </a:prstGeom>
        </p:spPr>
      </p:pic>
    </p:spTree>
    <p:extLst>
      <p:ext uri="{BB962C8B-B14F-4D97-AF65-F5344CB8AC3E}">
        <p14:creationId xmlns:p14="http://schemas.microsoft.com/office/powerpoint/2010/main" val="2485665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99533" y="2859716"/>
            <a:ext cx="9440214" cy="1546075"/>
          </a:xfrm>
        </p:spPr>
        <p:txBody>
          <a:bodyPr/>
          <a:lstStyle/>
          <a:p>
            <a:pPr algn="ctr"/>
            <a:r>
              <a:rPr lang="da-DK" dirty="0" smtClean="0"/>
              <a:t>Thank you for your attention</a:t>
            </a:r>
            <a:endParaRPr lang="en-GB" dirty="0">
              <a:latin typeface="+mn-lt"/>
            </a:endParaRPr>
          </a:p>
        </p:txBody>
      </p:sp>
      <p:sp>
        <p:nvSpPr>
          <p:cNvPr id="3" name="Text Placeholder 2"/>
          <p:cNvSpPr>
            <a:spLocks noGrp="1"/>
          </p:cNvSpPr>
          <p:nvPr>
            <p:ph type="body" sz="quarter" idx="11"/>
          </p:nvPr>
        </p:nvSpPr>
        <p:spPr>
          <a:xfrm>
            <a:off x="708454" y="355401"/>
            <a:ext cx="7302781" cy="2906413"/>
          </a:xfrm>
        </p:spPr>
        <p:txBody>
          <a:bodyPr>
            <a:noAutofit/>
          </a:bodyPr>
          <a:lstStyle/>
          <a:p>
            <a:r>
              <a:rPr lang="en-GB" sz="1200" dirty="0">
                <a:latin typeface="+mn-lt"/>
              </a:rPr>
              <a:t>Stéphane Isoard</a:t>
            </a:r>
          </a:p>
          <a:p>
            <a:r>
              <a:rPr lang="en-GB" sz="1200" dirty="0">
                <a:latin typeface="+mn-lt"/>
              </a:rPr>
              <a:t>Water and Marine – Head of Group</a:t>
            </a:r>
          </a:p>
          <a:p>
            <a:r>
              <a:rPr lang="en-GB" sz="1200" dirty="0">
                <a:latin typeface="+mn-lt"/>
              </a:rPr>
              <a:t>Stephane.Isoard@eea.europa.eu</a:t>
            </a:r>
          </a:p>
          <a:p>
            <a:endParaRPr lang="en-GB" sz="1200" dirty="0">
              <a:latin typeface="+mn-lt"/>
            </a:endParaRPr>
          </a:p>
          <a:p>
            <a:r>
              <a:rPr lang="en-GB" sz="2000" dirty="0">
                <a:latin typeface="+mn-lt"/>
              </a:rPr>
              <a:t>Sign up to receive EEA news, reports </a:t>
            </a:r>
          </a:p>
          <a:p>
            <a:r>
              <a:rPr lang="en-GB" sz="2000" dirty="0">
                <a:latin typeface="+mn-lt"/>
              </a:rPr>
              <a:t>and alerts on your areas of interest at</a:t>
            </a:r>
          </a:p>
          <a:p>
            <a:r>
              <a:rPr lang="en-GB" sz="2000" dirty="0">
                <a:latin typeface="+mn-lt"/>
                <a:hlinkClick r:id="rId2"/>
              </a:rPr>
              <a:t>http://</a:t>
            </a:r>
            <a:r>
              <a:rPr lang="en-GB" sz="2000" dirty="0" smtClean="0">
                <a:latin typeface="+mn-lt"/>
                <a:hlinkClick r:id="rId2"/>
              </a:rPr>
              <a:t>eea-subscriptions.eu/subscribe</a:t>
            </a:r>
            <a:r>
              <a:rPr lang="en-GB" sz="2000" dirty="0" smtClean="0">
                <a:latin typeface="+mn-lt"/>
              </a:rPr>
              <a:t> </a:t>
            </a:r>
            <a:endParaRPr lang="en-GB" sz="2000" dirty="0">
              <a:latin typeface="+mn-lt"/>
            </a:endParaRPr>
          </a:p>
        </p:txBody>
      </p:sp>
      <p:pic>
        <p:nvPicPr>
          <p:cNvPr id="4" name="Picture 6"/>
          <p:cNvPicPr>
            <a:picLocks noChangeAspect="1"/>
          </p:cNvPicPr>
          <p:nvPr/>
        </p:nvPicPr>
        <p:blipFill>
          <a:blip r:embed="rId3"/>
          <a:stretch>
            <a:fillRect/>
          </a:stretch>
        </p:blipFill>
        <p:spPr>
          <a:xfrm>
            <a:off x="1806203" y="4904252"/>
            <a:ext cx="5574253" cy="1867511"/>
          </a:xfrm>
          <a:prstGeom prst="rect">
            <a:avLst/>
          </a:prstGeom>
        </p:spPr>
      </p:pic>
    </p:spTree>
    <p:extLst>
      <p:ext uri="{BB962C8B-B14F-4D97-AF65-F5344CB8AC3E}">
        <p14:creationId xmlns:p14="http://schemas.microsoft.com/office/powerpoint/2010/main" val="681354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2091268" y="170688"/>
            <a:ext cx="9446797" cy="62733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altLang="en-US" sz="2000" b="1" dirty="0">
                <a:solidFill>
                  <a:srgbClr val="002060"/>
                </a:solidFill>
              </a:rPr>
              <a:t>Ecosystem-Based Management (EBM)</a:t>
            </a:r>
          </a:p>
        </p:txBody>
      </p:sp>
      <p:pic>
        <p:nvPicPr>
          <p:cNvPr id="6" name="Picture 5"/>
          <p:cNvPicPr>
            <a:picLocks noChangeAspect="1"/>
          </p:cNvPicPr>
          <p:nvPr/>
        </p:nvPicPr>
        <p:blipFill rotWithShape="1">
          <a:blip r:embed="rId2"/>
          <a:srcRect l="35066" r="17311"/>
          <a:stretch/>
        </p:blipFill>
        <p:spPr>
          <a:xfrm>
            <a:off x="0" y="0"/>
            <a:ext cx="1837112" cy="6858000"/>
          </a:xfrm>
          <a:prstGeom prst="rect">
            <a:avLst/>
          </a:prstGeom>
        </p:spPr>
      </p:pic>
      <p:pic>
        <p:nvPicPr>
          <p:cNvPr id="8" name="Grafik 1">
            <a:extLst>
              <a:ext uri="{FF2B5EF4-FFF2-40B4-BE49-F238E27FC236}">
                <a16:creationId xmlns:a16="http://schemas.microsoft.com/office/drawing/2014/main" id="{7CDB378F-5BCB-D947-B0FA-0C08D69ADCB7}"/>
              </a:ext>
            </a:extLst>
          </p:cNvPr>
          <p:cNvPicPr>
            <a:picLocks noChangeAspect="1"/>
          </p:cNvPicPr>
          <p:nvPr/>
        </p:nvPicPr>
        <p:blipFill>
          <a:blip r:embed="rId3"/>
          <a:stretch>
            <a:fillRect/>
          </a:stretch>
        </p:blipFill>
        <p:spPr>
          <a:xfrm>
            <a:off x="1782952" y="900668"/>
            <a:ext cx="10475091" cy="4479911"/>
          </a:xfrm>
          <a:prstGeom prst="rect">
            <a:avLst/>
          </a:prstGeom>
        </p:spPr>
      </p:pic>
      <p:sp>
        <p:nvSpPr>
          <p:cNvPr id="12" name="Textfeld 4">
            <a:extLst>
              <a:ext uri="{FF2B5EF4-FFF2-40B4-BE49-F238E27FC236}">
                <a16:creationId xmlns:a16="http://schemas.microsoft.com/office/drawing/2014/main" id="{2869BB65-B36A-2E46-8FDB-8A3C76BA4C59}"/>
              </a:ext>
            </a:extLst>
          </p:cNvPr>
          <p:cNvSpPr txBox="1"/>
          <p:nvPr/>
        </p:nvSpPr>
        <p:spPr>
          <a:xfrm>
            <a:off x="1864510" y="5517249"/>
            <a:ext cx="1051560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15 key principles of </a:t>
            </a:r>
            <a:r>
              <a:rPr kumimoji="0" lang="en-GB"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EBM</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800" b="0" i="0" u="none" strike="noStrike" kern="1200" cap="none" spc="0" normalizeH="0" baseline="0" noProof="0" dirty="0">
                <a:ln>
                  <a:noFill/>
                </a:ln>
                <a:solidFill>
                  <a:prstClr val="black"/>
                </a:solidFill>
                <a:effectLst/>
                <a:uLnTx/>
                <a:uFillTx/>
                <a:latin typeface="Calibri" panose="020F0502020204030204"/>
                <a:ea typeface="+mn-ea"/>
                <a:cs typeface="+mn-cs"/>
              </a:rPr>
              <a:t>listed in increasing frequency of importance according to the literature</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uppieren 6">
            <a:extLst>
              <a:ext uri="{FF2B5EF4-FFF2-40B4-BE49-F238E27FC236}">
                <a16:creationId xmlns:a16="http://schemas.microsoft.com/office/drawing/2014/main" id="{94213F83-DB2D-8B42-A07B-A39BF9FFF380}"/>
              </a:ext>
            </a:extLst>
          </p:cNvPr>
          <p:cNvGrpSpPr/>
          <p:nvPr/>
        </p:nvGrpSpPr>
        <p:grpSpPr>
          <a:xfrm>
            <a:off x="1951255" y="840427"/>
            <a:ext cx="9887757" cy="2538022"/>
            <a:chOff x="924945" y="1018439"/>
            <a:chExt cx="9887757" cy="2538022"/>
          </a:xfrm>
        </p:grpSpPr>
        <p:sp>
          <p:nvSpPr>
            <p:cNvPr id="14" name="Oval 13">
              <a:extLst>
                <a:ext uri="{FF2B5EF4-FFF2-40B4-BE49-F238E27FC236}">
                  <a16:creationId xmlns:a16="http://schemas.microsoft.com/office/drawing/2014/main" id="{F09ADA53-9338-6146-820F-0A22972F6D9C}"/>
                </a:ext>
              </a:extLst>
            </p:cNvPr>
            <p:cNvSpPr/>
            <p:nvPr/>
          </p:nvSpPr>
          <p:spPr>
            <a:xfrm>
              <a:off x="10668702" y="101843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D6EE3E5-AECC-064C-A246-834F8F864DE5}"/>
                </a:ext>
              </a:extLst>
            </p:cNvPr>
            <p:cNvSpPr/>
            <p:nvPr/>
          </p:nvSpPr>
          <p:spPr>
            <a:xfrm>
              <a:off x="9613403" y="244917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EEFAC95-0532-2444-800E-664A4AE5AEF1}"/>
                </a:ext>
              </a:extLst>
            </p:cNvPr>
            <p:cNvSpPr/>
            <p:nvPr/>
          </p:nvSpPr>
          <p:spPr>
            <a:xfrm>
              <a:off x="8612739" y="233074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60C5EFA-EF2A-E74D-A677-1AD5AE19901A}"/>
                </a:ext>
              </a:extLst>
            </p:cNvPr>
            <p:cNvSpPr/>
            <p:nvPr/>
          </p:nvSpPr>
          <p:spPr>
            <a:xfrm>
              <a:off x="7609199" y="277644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E6D9E7B-5E25-EE49-A9FA-271A5B11BE69}"/>
                </a:ext>
              </a:extLst>
            </p:cNvPr>
            <p:cNvSpPr/>
            <p:nvPr/>
          </p:nvSpPr>
          <p:spPr>
            <a:xfrm>
              <a:off x="6136251" y="2449332"/>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B5C3484-0056-AE4C-84C4-473F6CF23BFD}"/>
                </a:ext>
              </a:extLst>
            </p:cNvPr>
            <p:cNvSpPr/>
            <p:nvPr/>
          </p:nvSpPr>
          <p:spPr>
            <a:xfrm>
              <a:off x="6349743" y="1859706"/>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56D2E6F-E30C-4048-9AF3-E0DD0FD7CA44}"/>
                </a:ext>
              </a:extLst>
            </p:cNvPr>
            <p:cNvSpPr/>
            <p:nvPr/>
          </p:nvSpPr>
          <p:spPr>
            <a:xfrm>
              <a:off x="3244238" y="3412461"/>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89F6854-A13A-CB4D-9913-515656AA8B16}"/>
                </a:ext>
              </a:extLst>
            </p:cNvPr>
            <p:cNvSpPr/>
            <p:nvPr/>
          </p:nvSpPr>
          <p:spPr>
            <a:xfrm>
              <a:off x="3793457" y="3306067"/>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uppieren 5">
              <a:extLst>
                <a:ext uri="{FF2B5EF4-FFF2-40B4-BE49-F238E27FC236}">
                  <a16:creationId xmlns:a16="http://schemas.microsoft.com/office/drawing/2014/main" id="{A251A26F-D48B-7541-8D4F-CB7DA917851A}"/>
                </a:ext>
              </a:extLst>
            </p:cNvPr>
            <p:cNvGrpSpPr/>
            <p:nvPr/>
          </p:nvGrpSpPr>
          <p:grpSpPr>
            <a:xfrm>
              <a:off x="924945" y="1366691"/>
              <a:ext cx="3085781" cy="1200329"/>
              <a:chOff x="942198" y="1263173"/>
              <a:chExt cx="3085781" cy="1200329"/>
            </a:xfrm>
          </p:grpSpPr>
          <p:sp>
            <p:nvSpPr>
              <p:cNvPr id="24" name="Textfeld 8">
                <a:extLst>
                  <a:ext uri="{FF2B5EF4-FFF2-40B4-BE49-F238E27FC236}">
                    <a16:creationId xmlns:a16="http://schemas.microsoft.com/office/drawing/2014/main" id="{A8ED2F7C-1301-0D44-9CCF-A8256455AD3C}"/>
                  </a:ext>
                </a:extLst>
              </p:cNvPr>
              <p:cNvSpPr txBox="1"/>
              <p:nvPr/>
            </p:nvSpPr>
            <p:spPr>
              <a:xfrm>
                <a:off x="942198" y="1263173"/>
                <a:ext cx="308578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AQUACROSS principles, plus: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Policy coordination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Ecosystem resilience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Ecosystem services </a:t>
                </a:r>
              </a:p>
            </p:txBody>
          </p:sp>
          <p:sp>
            <p:nvSpPr>
              <p:cNvPr id="25" name="Oval 24">
                <a:extLst>
                  <a:ext uri="{FF2B5EF4-FFF2-40B4-BE49-F238E27FC236}">
                    <a16:creationId xmlns:a16="http://schemas.microsoft.com/office/drawing/2014/main" id="{D1C1CA63-419B-B64B-BA0F-FBE742F56CC4}"/>
                  </a:ext>
                </a:extLst>
              </p:cNvPr>
              <p:cNvSpPr/>
              <p:nvPr/>
            </p:nvSpPr>
            <p:spPr>
              <a:xfrm>
                <a:off x="977520" y="1345631"/>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Rechteck 7">
            <a:extLst>
              <a:ext uri="{FF2B5EF4-FFF2-40B4-BE49-F238E27FC236}">
                <a16:creationId xmlns:a16="http://schemas.microsoft.com/office/drawing/2014/main" id="{4667AAD6-22C6-6B4A-A8F6-606646069DA4}"/>
              </a:ext>
            </a:extLst>
          </p:cNvPr>
          <p:cNvSpPr/>
          <p:nvPr/>
        </p:nvSpPr>
        <p:spPr>
          <a:xfrm>
            <a:off x="3710996" y="6532752"/>
            <a:ext cx="962687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﻿Long et al., 2015. Key principles of marine ecosystem-based management. Mar. Policy 57, 53–60.</a:t>
            </a:r>
          </a:p>
        </p:txBody>
      </p:sp>
    </p:spTree>
    <p:extLst>
      <p:ext uri="{BB962C8B-B14F-4D97-AF65-F5344CB8AC3E}">
        <p14:creationId xmlns:p14="http://schemas.microsoft.com/office/powerpoint/2010/main" val="16800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1938657" y="298486"/>
            <a:ext cx="9556853" cy="434976"/>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300" b="1" dirty="0">
                <a:solidFill>
                  <a:srgbClr val="002060"/>
                </a:solidFill>
              </a:rPr>
              <a:t>Ecosystem-based </a:t>
            </a:r>
            <a:r>
              <a:rPr lang="en-GB" altLang="en-US" sz="2300" b="1" dirty="0" smtClean="0">
                <a:solidFill>
                  <a:srgbClr val="002060"/>
                </a:solidFill>
              </a:rPr>
              <a:t>management at the core of EU, global and regional  policies</a:t>
            </a:r>
            <a:endParaRPr lang="en-GB" altLang="en-US" sz="2300" b="1" dirty="0">
              <a:solidFill>
                <a:srgbClr val="002060"/>
              </a:solidFill>
            </a:endParaRPr>
          </a:p>
        </p:txBody>
      </p:sp>
      <p:pic>
        <p:nvPicPr>
          <p:cNvPr id="2" name="Picture 1"/>
          <p:cNvPicPr>
            <a:picLocks noChangeAspect="1"/>
          </p:cNvPicPr>
          <p:nvPr/>
        </p:nvPicPr>
        <p:blipFill>
          <a:blip r:embed="rId2"/>
          <a:stretch>
            <a:fillRect/>
          </a:stretch>
        </p:blipFill>
        <p:spPr>
          <a:xfrm>
            <a:off x="5547527" y="1151888"/>
            <a:ext cx="2172620" cy="2091598"/>
          </a:xfrm>
          <a:prstGeom prst="rect">
            <a:avLst/>
          </a:prstGeom>
          <a:ln>
            <a:solidFill>
              <a:schemeClr val="tx1"/>
            </a:solidFill>
          </a:ln>
        </p:spPr>
      </p:pic>
      <p:pic>
        <p:nvPicPr>
          <p:cNvPr id="3" name="Picture 2"/>
          <p:cNvPicPr>
            <a:picLocks noChangeAspect="1"/>
          </p:cNvPicPr>
          <p:nvPr/>
        </p:nvPicPr>
        <p:blipFill>
          <a:blip r:embed="rId3"/>
          <a:stretch>
            <a:fillRect/>
          </a:stretch>
        </p:blipFill>
        <p:spPr>
          <a:xfrm>
            <a:off x="2677783" y="1333526"/>
            <a:ext cx="1710007" cy="1646237"/>
          </a:xfrm>
          <a:prstGeom prst="rect">
            <a:avLst/>
          </a:prstGeom>
          <a:ln>
            <a:solidFill>
              <a:schemeClr val="tx1"/>
            </a:solidFill>
          </a:ln>
        </p:spPr>
      </p:pic>
      <p:grpSp>
        <p:nvGrpSpPr>
          <p:cNvPr id="7" name="Group 6"/>
          <p:cNvGrpSpPr/>
          <p:nvPr/>
        </p:nvGrpSpPr>
        <p:grpSpPr>
          <a:xfrm>
            <a:off x="3951598" y="3138785"/>
            <a:ext cx="1421064" cy="1221559"/>
            <a:chOff x="2571393" y="4167071"/>
            <a:chExt cx="1421064" cy="1221559"/>
          </a:xfrm>
        </p:grpSpPr>
        <p:sp>
          <p:nvSpPr>
            <p:cNvPr id="16" name="TextBox 15"/>
            <p:cNvSpPr txBox="1"/>
            <p:nvPr/>
          </p:nvSpPr>
          <p:spPr>
            <a:xfrm>
              <a:off x="2571393" y="4167071"/>
              <a:ext cx="1421064"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Habitats Directive </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081" y="4468310"/>
              <a:ext cx="1365687" cy="920320"/>
            </a:xfrm>
            <a:prstGeom prst="rect">
              <a:avLst/>
            </a:prstGeom>
            <a:solidFill>
              <a:schemeClr val="bg1"/>
            </a:solidFill>
            <a:ln>
              <a:noFill/>
            </a:ln>
            <a:effectLst/>
            <a:extLst/>
          </p:spPr>
        </p:pic>
      </p:grpSp>
      <p:grpSp>
        <p:nvGrpSpPr>
          <p:cNvPr id="11" name="Group 10"/>
          <p:cNvGrpSpPr/>
          <p:nvPr/>
        </p:nvGrpSpPr>
        <p:grpSpPr>
          <a:xfrm>
            <a:off x="2204947" y="3134971"/>
            <a:ext cx="1479071" cy="1225373"/>
            <a:chOff x="9566014" y="4164258"/>
            <a:chExt cx="1479071" cy="1225373"/>
          </a:xfrm>
        </p:grpSpPr>
        <p:sp>
          <p:nvSpPr>
            <p:cNvPr id="18" name="TextBox 17"/>
            <p:cNvSpPr txBox="1"/>
            <p:nvPr/>
          </p:nvSpPr>
          <p:spPr>
            <a:xfrm>
              <a:off x="9624021" y="4164258"/>
              <a:ext cx="1421064"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Birds Directive </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9566014" y="4468310"/>
              <a:ext cx="1479071" cy="921321"/>
            </a:xfrm>
            <a:prstGeom prst="rect">
              <a:avLst/>
            </a:prstGeom>
            <a:solidFill>
              <a:schemeClr val="bg1"/>
            </a:solidFill>
          </p:spPr>
        </p:pic>
      </p:grpSp>
      <p:grpSp>
        <p:nvGrpSpPr>
          <p:cNvPr id="6" name="Group 5"/>
          <p:cNvGrpSpPr/>
          <p:nvPr/>
        </p:nvGrpSpPr>
        <p:grpSpPr>
          <a:xfrm>
            <a:off x="2240004" y="5529566"/>
            <a:ext cx="3039176" cy="1236541"/>
            <a:chOff x="5426093" y="4167071"/>
            <a:chExt cx="2845756" cy="1236541"/>
          </a:xfrm>
        </p:grpSpPr>
        <p:sp>
          <p:nvSpPr>
            <p:cNvPr id="17" name="TextBox 16"/>
            <p:cNvSpPr txBox="1"/>
            <p:nvPr/>
          </p:nvSpPr>
          <p:spPr>
            <a:xfrm>
              <a:off x="5458545" y="4167071"/>
              <a:ext cx="281330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Marine Strategy Framework  Directive </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1034" descr="Oxygen depletio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6923" y="4468310"/>
              <a:ext cx="942358" cy="92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r="7346" b="-3607"/>
            <a:stretch>
              <a:fillRect/>
            </a:stretch>
          </p:blipFill>
          <p:spPr bwMode="auto">
            <a:xfrm>
              <a:off x="5426093" y="4453628"/>
              <a:ext cx="816685" cy="94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6-09 Harbour jet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4096" y="4465291"/>
              <a:ext cx="944844" cy="93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p:nvPr/>
        </p:nvGrpSpPr>
        <p:grpSpPr>
          <a:xfrm>
            <a:off x="5225185" y="5529566"/>
            <a:ext cx="2782110" cy="1221559"/>
            <a:chOff x="8754895" y="5013028"/>
            <a:chExt cx="2782110" cy="1221559"/>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2433" y="5320482"/>
              <a:ext cx="1408556" cy="914105"/>
            </a:xfrm>
            <a:prstGeom prst="rect">
              <a:avLst/>
            </a:prstGeom>
          </p:spPr>
        </p:pic>
        <p:sp>
          <p:nvSpPr>
            <p:cNvPr id="37" name="TextBox 36"/>
            <p:cNvSpPr txBox="1"/>
            <p:nvPr/>
          </p:nvSpPr>
          <p:spPr>
            <a:xfrm>
              <a:off x="8754895" y="5013028"/>
              <a:ext cx="278211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Maritime spatial planning Directive</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9" name="Group 38"/>
          <p:cNvGrpSpPr/>
          <p:nvPr/>
        </p:nvGrpSpPr>
        <p:grpSpPr>
          <a:xfrm>
            <a:off x="7708898" y="5188096"/>
            <a:ext cx="2060583" cy="1244501"/>
            <a:chOff x="9026419" y="1739641"/>
            <a:chExt cx="2060583" cy="1244501"/>
          </a:xfrm>
        </p:grpSpPr>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2433" y="2032029"/>
              <a:ext cx="1421064" cy="952113"/>
            </a:xfrm>
            <a:prstGeom prst="rect">
              <a:avLst/>
            </a:prstGeom>
          </p:spPr>
        </p:pic>
        <p:sp>
          <p:nvSpPr>
            <p:cNvPr id="38" name="TextBox 37"/>
            <p:cNvSpPr txBox="1"/>
            <p:nvPr/>
          </p:nvSpPr>
          <p:spPr>
            <a:xfrm>
              <a:off x="9026419" y="1739641"/>
              <a:ext cx="2060583"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Integrated Maritime Policy</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57" name="Picture 56"/>
          <p:cNvPicPr>
            <a:picLocks noChangeAspect="1"/>
          </p:cNvPicPr>
          <p:nvPr/>
        </p:nvPicPr>
        <p:blipFill rotWithShape="1">
          <a:blip r:embed="rId11"/>
          <a:srcRect l="35066" r="17311"/>
          <a:stretch/>
        </p:blipFill>
        <p:spPr>
          <a:xfrm>
            <a:off x="0" y="0"/>
            <a:ext cx="1837112" cy="6858000"/>
          </a:xfrm>
          <a:prstGeom prst="rect">
            <a:avLst/>
          </a:prstGeom>
        </p:spPr>
      </p:pic>
      <p:grpSp>
        <p:nvGrpSpPr>
          <p:cNvPr id="20" name="Group 19"/>
          <p:cNvGrpSpPr/>
          <p:nvPr/>
        </p:nvGrpSpPr>
        <p:grpSpPr>
          <a:xfrm>
            <a:off x="7993390" y="1097982"/>
            <a:ext cx="2925171" cy="1805897"/>
            <a:chOff x="7993390" y="1097982"/>
            <a:chExt cx="2925171" cy="1805897"/>
          </a:xfrm>
        </p:grpSpPr>
        <p:sp>
          <p:nvSpPr>
            <p:cNvPr id="31" name="TextBox 30"/>
            <p:cNvSpPr txBox="1"/>
            <p:nvPr/>
          </p:nvSpPr>
          <p:spPr>
            <a:xfrm>
              <a:off x="7993390" y="1097982"/>
              <a:ext cx="2925171"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Water Framework Directive / Floods Directive / daughters directives (GW, EQS)</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p:cNvPicPr>
              <a:picLocks noChangeAspect="1"/>
            </p:cNvPicPr>
            <p:nvPr/>
          </p:nvPicPr>
          <p:blipFill>
            <a:blip r:embed="rId12"/>
            <a:stretch>
              <a:fillRect/>
            </a:stretch>
          </p:blipFill>
          <p:spPr>
            <a:xfrm>
              <a:off x="8609822" y="1545879"/>
              <a:ext cx="1449726" cy="1358000"/>
            </a:xfrm>
            <a:prstGeom prst="rect">
              <a:avLst/>
            </a:prstGeom>
          </p:spPr>
        </p:pic>
      </p:grpSp>
      <p:grpSp>
        <p:nvGrpSpPr>
          <p:cNvPr id="19" name="Group 18"/>
          <p:cNvGrpSpPr/>
          <p:nvPr/>
        </p:nvGrpSpPr>
        <p:grpSpPr>
          <a:xfrm>
            <a:off x="7686890" y="2879043"/>
            <a:ext cx="2782110" cy="1219224"/>
            <a:chOff x="7686890" y="2879043"/>
            <a:chExt cx="2782110" cy="1219224"/>
          </a:xfrm>
        </p:grpSpPr>
        <p:sp>
          <p:nvSpPr>
            <p:cNvPr id="41" name="TextBox 40"/>
            <p:cNvSpPr txBox="1"/>
            <p:nvPr/>
          </p:nvSpPr>
          <p:spPr>
            <a:xfrm>
              <a:off x="7686890" y="2879043"/>
              <a:ext cx="278211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smtClean="0">
                  <a:ln>
                    <a:noFill/>
                  </a:ln>
                  <a:solidFill>
                    <a:srgbClr val="002060"/>
                  </a:solidFill>
                  <a:effectLst/>
                  <a:uLnTx/>
                  <a:uFillTx/>
                  <a:latin typeface="Calibri" panose="020F0502020204030204"/>
                  <a:ea typeface="+mn-ea"/>
                  <a:cs typeface="+mn-cs"/>
                </a:rPr>
                <a:t>Water industry directives</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p:cNvPicPr>
              <a:picLocks noChangeAspect="1"/>
            </p:cNvPicPr>
            <p:nvPr/>
          </p:nvPicPr>
          <p:blipFill>
            <a:blip r:embed="rId13"/>
            <a:stretch>
              <a:fillRect/>
            </a:stretch>
          </p:blipFill>
          <p:spPr>
            <a:xfrm>
              <a:off x="8305851" y="3136481"/>
              <a:ext cx="1026882" cy="961786"/>
            </a:xfrm>
            <a:prstGeom prst="rect">
              <a:avLst/>
            </a:prstGeom>
          </p:spPr>
        </p:pic>
      </p:grpSp>
      <p:grpSp>
        <p:nvGrpSpPr>
          <p:cNvPr id="14" name="Group 13"/>
          <p:cNvGrpSpPr/>
          <p:nvPr/>
        </p:nvGrpSpPr>
        <p:grpSpPr>
          <a:xfrm>
            <a:off x="9483812" y="2877333"/>
            <a:ext cx="2782110" cy="1190126"/>
            <a:chOff x="9483812" y="2877333"/>
            <a:chExt cx="2782110" cy="1190126"/>
          </a:xfrm>
        </p:grpSpPr>
        <p:sp>
          <p:nvSpPr>
            <p:cNvPr id="47" name="TextBox 46"/>
            <p:cNvSpPr txBox="1"/>
            <p:nvPr/>
          </p:nvSpPr>
          <p:spPr>
            <a:xfrm>
              <a:off x="9483812" y="2877333"/>
              <a:ext cx="2782110" cy="292388"/>
            </a:xfrm>
            <a:prstGeom prst="rect">
              <a:avLst/>
            </a:prstGeom>
            <a:noFill/>
          </p:spPr>
          <p:txBody>
            <a:bodyPr wrap="square" rtlCol="0">
              <a:spAutoFit/>
            </a:bodyPr>
            <a:lstStyle/>
            <a:p>
              <a:pPr lvl="0"/>
              <a:r>
                <a:rPr lang="en-GB" sz="1300" b="1" dirty="0" smtClean="0">
                  <a:solidFill>
                    <a:srgbClr val="002060"/>
                  </a:solidFill>
                </a:rPr>
                <a:t>Water scarcity and droughts strategy</a:t>
              </a: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 name="Picture 9"/>
            <p:cNvPicPr>
              <a:picLocks noChangeAspect="1"/>
            </p:cNvPicPr>
            <p:nvPr/>
          </p:nvPicPr>
          <p:blipFill>
            <a:blip r:embed="rId14"/>
            <a:stretch>
              <a:fillRect/>
            </a:stretch>
          </p:blipFill>
          <p:spPr>
            <a:xfrm>
              <a:off x="10160318" y="3134971"/>
              <a:ext cx="1398049" cy="932488"/>
            </a:xfrm>
            <a:prstGeom prst="rect">
              <a:avLst/>
            </a:prstGeom>
          </p:spPr>
        </p:pic>
      </p:grpSp>
      <p:grpSp>
        <p:nvGrpSpPr>
          <p:cNvPr id="13" name="Group 12"/>
          <p:cNvGrpSpPr/>
          <p:nvPr/>
        </p:nvGrpSpPr>
        <p:grpSpPr>
          <a:xfrm>
            <a:off x="9201187" y="4146861"/>
            <a:ext cx="2782110" cy="1264549"/>
            <a:chOff x="9201187" y="4146861"/>
            <a:chExt cx="2782110" cy="1264549"/>
          </a:xfrm>
        </p:grpSpPr>
        <p:sp>
          <p:nvSpPr>
            <p:cNvPr id="44" name="TextBox 43"/>
            <p:cNvSpPr txBox="1"/>
            <p:nvPr/>
          </p:nvSpPr>
          <p:spPr>
            <a:xfrm>
              <a:off x="9201187" y="4146861"/>
              <a:ext cx="2782110" cy="492443"/>
            </a:xfrm>
            <a:prstGeom prst="rect">
              <a:avLst/>
            </a:prstGeom>
            <a:noFill/>
          </p:spPr>
          <p:txBody>
            <a:bodyPr wrap="square" rtlCol="0">
              <a:spAutoFit/>
            </a:bodyPr>
            <a:lstStyle/>
            <a:p>
              <a:pPr lvl="0"/>
              <a:r>
                <a:rPr lang="en-GB" sz="1300" b="1" dirty="0">
                  <a:solidFill>
                    <a:srgbClr val="002060"/>
                  </a:solidFill>
                </a:rPr>
                <a:t>Nitrates Directive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2" name="Picture 11"/>
            <p:cNvPicPr>
              <a:picLocks noChangeAspect="1"/>
            </p:cNvPicPr>
            <p:nvPr/>
          </p:nvPicPr>
          <p:blipFill>
            <a:blip r:embed="rId15"/>
            <a:stretch>
              <a:fillRect/>
            </a:stretch>
          </p:blipFill>
          <p:spPr>
            <a:xfrm>
              <a:off x="9769481" y="4415990"/>
              <a:ext cx="1489359" cy="995420"/>
            </a:xfrm>
            <a:prstGeom prst="rect">
              <a:avLst/>
            </a:prstGeom>
          </p:spPr>
        </p:pic>
      </p:grpSp>
      <p:grpSp>
        <p:nvGrpSpPr>
          <p:cNvPr id="22" name="Group 21"/>
          <p:cNvGrpSpPr/>
          <p:nvPr/>
        </p:nvGrpSpPr>
        <p:grpSpPr>
          <a:xfrm>
            <a:off x="9552274" y="5502893"/>
            <a:ext cx="2782110" cy="1141712"/>
            <a:chOff x="9552274" y="5502893"/>
            <a:chExt cx="2782110" cy="1141712"/>
          </a:xfrm>
        </p:grpSpPr>
        <p:sp>
          <p:nvSpPr>
            <p:cNvPr id="50" name="TextBox 49"/>
            <p:cNvSpPr txBox="1"/>
            <p:nvPr/>
          </p:nvSpPr>
          <p:spPr>
            <a:xfrm>
              <a:off x="9552274" y="5502893"/>
              <a:ext cx="2782110" cy="692497"/>
            </a:xfrm>
            <a:prstGeom prst="rect">
              <a:avLst/>
            </a:prstGeom>
            <a:noFill/>
          </p:spPr>
          <p:txBody>
            <a:bodyPr wrap="square" rtlCol="0">
              <a:spAutoFit/>
            </a:bodyPr>
            <a:lstStyle/>
            <a:p>
              <a:pPr lvl="0"/>
              <a:r>
                <a:rPr lang="en-GB" sz="1300" b="1" dirty="0">
                  <a:solidFill>
                    <a:srgbClr val="002060"/>
                  </a:solidFill>
                </a:rPr>
                <a:t>Common Fisheries Policy</a:t>
              </a:r>
            </a:p>
            <a:p>
              <a:pPr lvl="0"/>
              <a:endParaRPr lang="en-GB" sz="13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1" name="Picture 20"/>
            <p:cNvPicPr>
              <a:picLocks noChangeAspect="1"/>
            </p:cNvPicPr>
            <p:nvPr/>
          </p:nvPicPr>
          <p:blipFill>
            <a:blip r:embed="rId16"/>
            <a:stretch>
              <a:fillRect/>
            </a:stretch>
          </p:blipFill>
          <p:spPr>
            <a:xfrm>
              <a:off x="10018363" y="5790992"/>
              <a:ext cx="1552024" cy="853613"/>
            </a:xfrm>
            <a:prstGeom prst="rect">
              <a:avLst/>
            </a:prstGeom>
          </p:spPr>
        </p:pic>
      </p:grpSp>
      <p:grpSp>
        <p:nvGrpSpPr>
          <p:cNvPr id="58" name="Group 57"/>
          <p:cNvGrpSpPr/>
          <p:nvPr/>
        </p:nvGrpSpPr>
        <p:grpSpPr>
          <a:xfrm>
            <a:off x="5488625" y="3427359"/>
            <a:ext cx="2782110" cy="1177030"/>
            <a:chOff x="5488625" y="3427359"/>
            <a:chExt cx="2782110" cy="1177030"/>
          </a:xfrm>
        </p:grpSpPr>
        <p:sp>
          <p:nvSpPr>
            <p:cNvPr id="53" name="TextBox 52"/>
            <p:cNvSpPr txBox="1"/>
            <p:nvPr/>
          </p:nvSpPr>
          <p:spPr>
            <a:xfrm>
              <a:off x="5488625" y="3427359"/>
              <a:ext cx="2782110" cy="692497"/>
            </a:xfrm>
            <a:prstGeom prst="rect">
              <a:avLst/>
            </a:prstGeom>
            <a:noFill/>
          </p:spPr>
          <p:txBody>
            <a:bodyPr wrap="square" rtlCol="0">
              <a:spAutoFit/>
            </a:bodyPr>
            <a:lstStyle/>
            <a:p>
              <a:pPr lvl="0"/>
              <a:r>
                <a:rPr lang="en-GB" sz="1300" b="1" dirty="0">
                  <a:solidFill>
                    <a:srgbClr val="002060"/>
                  </a:solidFill>
                </a:rPr>
                <a:t>Common Agricultural Policy</a:t>
              </a:r>
            </a:p>
            <a:p>
              <a:pPr lvl="0"/>
              <a:endParaRPr lang="en-GB" sz="13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4" name="Picture 23"/>
            <p:cNvPicPr>
              <a:picLocks noChangeAspect="1"/>
            </p:cNvPicPr>
            <p:nvPr/>
          </p:nvPicPr>
          <p:blipFill>
            <a:blip r:embed="rId17"/>
            <a:stretch>
              <a:fillRect/>
            </a:stretch>
          </p:blipFill>
          <p:spPr>
            <a:xfrm>
              <a:off x="5983821" y="3689333"/>
              <a:ext cx="1597573" cy="915056"/>
            </a:xfrm>
            <a:prstGeom prst="rect">
              <a:avLst/>
            </a:prstGeom>
          </p:spPr>
        </p:pic>
      </p:grpSp>
      <p:grpSp>
        <p:nvGrpSpPr>
          <p:cNvPr id="60" name="Group 59"/>
          <p:cNvGrpSpPr/>
          <p:nvPr/>
        </p:nvGrpSpPr>
        <p:grpSpPr>
          <a:xfrm>
            <a:off x="4020023" y="4323628"/>
            <a:ext cx="2782110" cy="1214302"/>
            <a:chOff x="4020023" y="4323628"/>
            <a:chExt cx="2782110" cy="1214302"/>
          </a:xfrm>
        </p:grpSpPr>
        <p:sp>
          <p:nvSpPr>
            <p:cNvPr id="56" name="TextBox 55"/>
            <p:cNvSpPr txBox="1"/>
            <p:nvPr/>
          </p:nvSpPr>
          <p:spPr>
            <a:xfrm>
              <a:off x="4020023" y="4323628"/>
              <a:ext cx="2782110" cy="492443"/>
            </a:xfrm>
            <a:prstGeom prst="rect">
              <a:avLst/>
            </a:prstGeom>
            <a:noFill/>
          </p:spPr>
          <p:txBody>
            <a:bodyPr wrap="square" rtlCol="0">
              <a:spAutoFit/>
            </a:bodyPr>
            <a:lstStyle/>
            <a:p>
              <a:pPr lvl="0"/>
              <a:r>
                <a:rPr lang="en-GB" sz="1300" b="1" dirty="0">
                  <a:solidFill>
                    <a:srgbClr val="002060"/>
                  </a:solidFill>
                </a:rPr>
                <a:t>EU forest strategy</a:t>
              </a:r>
              <a:endParaRPr lang="en-GB" sz="1300" b="1"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9" name="Picture 58"/>
            <p:cNvPicPr>
              <a:picLocks noChangeAspect="1"/>
            </p:cNvPicPr>
            <p:nvPr/>
          </p:nvPicPr>
          <p:blipFill>
            <a:blip r:embed="rId18"/>
            <a:stretch>
              <a:fillRect/>
            </a:stretch>
          </p:blipFill>
          <p:spPr>
            <a:xfrm>
              <a:off x="4476171" y="4647914"/>
              <a:ext cx="1335024" cy="890016"/>
            </a:xfrm>
            <a:prstGeom prst="rect">
              <a:avLst/>
            </a:prstGeom>
          </p:spPr>
        </p:pic>
      </p:grpSp>
    </p:spTree>
    <p:extLst>
      <p:ext uri="{BB962C8B-B14F-4D97-AF65-F5344CB8AC3E}">
        <p14:creationId xmlns:p14="http://schemas.microsoft.com/office/powerpoint/2010/main" val="10264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1991516" y="277966"/>
            <a:ext cx="9903997" cy="549025"/>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300" b="1" dirty="0">
                <a:solidFill>
                  <a:srgbClr val="002060"/>
                </a:solidFill>
              </a:rPr>
              <a:t>Ecosystem-based management at the core of EU, global and regional  policies</a:t>
            </a:r>
          </a:p>
        </p:txBody>
      </p:sp>
      <p:sp>
        <p:nvSpPr>
          <p:cNvPr id="35" name="Rectangle 34"/>
          <p:cNvSpPr/>
          <p:nvPr/>
        </p:nvSpPr>
        <p:spPr>
          <a:xfrm>
            <a:off x="2059189" y="971559"/>
            <a:ext cx="9647479" cy="2754600"/>
          </a:xfrm>
          <a:prstGeom prst="rect">
            <a:avLst/>
          </a:prstGeom>
        </p:spPr>
        <p:txBody>
          <a:bodyPr wrap="square">
            <a:spAutoFit/>
          </a:bodyPr>
          <a:lstStyle/>
          <a:p>
            <a:pPr lvl="0">
              <a:defRPr/>
            </a:pPr>
            <a:r>
              <a:rPr lang="en-US" sz="1400" b="1" dirty="0" smtClean="0">
                <a:solidFill>
                  <a:prstClr val="black"/>
                </a:solidFill>
              </a:rPr>
              <a:t>MSFD</a:t>
            </a:r>
            <a:endParaRPr lang="en-US" sz="1400" dirty="0" smtClean="0">
              <a:solidFill>
                <a:prstClr val="black"/>
              </a:solidFill>
            </a:endParaRPr>
          </a:p>
          <a:p>
            <a:pPr lvl="0">
              <a:defRPr/>
            </a:pPr>
            <a:r>
              <a:rPr lang="en-GB" sz="1300" i="1" dirty="0" smtClean="0">
                <a:solidFill>
                  <a:prstClr val="black"/>
                </a:solidFill>
              </a:rPr>
              <a:t>‘The </a:t>
            </a:r>
            <a:r>
              <a:rPr lang="en-GB" sz="1300" i="1" dirty="0">
                <a:solidFill>
                  <a:prstClr val="black"/>
                </a:solidFill>
              </a:rPr>
              <a:t>marine strategies shall apply an ecosystem-based approach, which the Marine Strategy Framework </a:t>
            </a:r>
            <a:r>
              <a:rPr lang="en-GB" sz="1300" i="1" dirty="0" smtClean="0">
                <a:solidFill>
                  <a:prstClr val="black"/>
                </a:solidFill>
              </a:rPr>
              <a:t>Directive broadly </a:t>
            </a:r>
            <a:r>
              <a:rPr lang="en-GB" sz="1300" i="1" dirty="0">
                <a:solidFill>
                  <a:prstClr val="black"/>
                </a:solidFill>
              </a:rPr>
              <a:t>defines as management of human activities, ensuring that the collective pressure of such activities is kept within </a:t>
            </a:r>
            <a:r>
              <a:rPr lang="en-GB" sz="1300" i="1" dirty="0" smtClean="0">
                <a:solidFill>
                  <a:prstClr val="black"/>
                </a:solidFill>
              </a:rPr>
              <a:t>levels compatible </a:t>
            </a:r>
            <a:r>
              <a:rPr lang="en-GB" sz="1300" i="1" dirty="0">
                <a:solidFill>
                  <a:prstClr val="black"/>
                </a:solidFill>
              </a:rPr>
              <a:t>with the achievement of good environmental status and that the capacity of marine ecosystems to respond </a:t>
            </a:r>
            <a:r>
              <a:rPr lang="en-GB" sz="1300" i="1" dirty="0" smtClean="0">
                <a:solidFill>
                  <a:prstClr val="black"/>
                </a:solidFill>
              </a:rPr>
              <a:t>to human-induced </a:t>
            </a:r>
            <a:r>
              <a:rPr lang="en-GB" sz="1300" i="1" dirty="0">
                <a:solidFill>
                  <a:prstClr val="black"/>
                </a:solidFill>
              </a:rPr>
              <a:t>changes is not compromised, while enabling the sustainable </a:t>
            </a:r>
            <a:r>
              <a:rPr lang="en-GB" sz="1300" i="1" dirty="0" smtClean="0">
                <a:solidFill>
                  <a:prstClr val="black"/>
                </a:solidFill>
              </a:rPr>
              <a:t>use of </a:t>
            </a:r>
            <a:r>
              <a:rPr lang="en-GB" sz="1300" i="1" dirty="0">
                <a:solidFill>
                  <a:prstClr val="black"/>
                </a:solidFill>
              </a:rPr>
              <a:t>marine goods and services by present </a:t>
            </a:r>
            <a:r>
              <a:rPr lang="en-GB" sz="1300" i="1" dirty="0" smtClean="0">
                <a:solidFill>
                  <a:prstClr val="black"/>
                </a:solidFill>
              </a:rPr>
              <a:t>and future </a:t>
            </a:r>
            <a:r>
              <a:rPr lang="en-GB" sz="1300" i="1" dirty="0">
                <a:solidFill>
                  <a:prstClr val="black"/>
                </a:solidFill>
              </a:rPr>
              <a:t>generations</a:t>
            </a:r>
            <a:r>
              <a:rPr lang="en-GB" sz="1300" i="1" dirty="0" smtClean="0">
                <a:solidFill>
                  <a:prstClr val="black"/>
                </a:solidFill>
              </a:rPr>
              <a:t>.’</a:t>
            </a:r>
            <a:endParaRPr lang="en-GB" sz="1300" i="1" dirty="0">
              <a:solidFill>
                <a:prstClr val="black"/>
              </a:solidFill>
            </a:endParaRPr>
          </a:p>
          <a:p>
            <a:pPr lvl="0">
              <a:defRPr/>
            </a:pPr>
            <a:endParaRPr lang="en-GB" sz="1400" b="1" i="1" dirty="0">
              <a:solidFill>
                <a:prstClr val="black"/>
              </a:solidFill>
            </a:endParaRPr>
          </a:p>
          <a:p>
            <a:pPr lvl="0">
              <a:defRPr/>
            </a:pPr>
            <a:r>
              <a:rPr lang="en-US" sz="1400" b="1" dirty="0" smtClean="0">
                <a:solidFill>
                  <a:prstClr val="black"/>
                </a:solidFill>
              </a:rPr>
              <a:t>CFP</a:t>
            </a:r>
          </a:p>
          <a:p>
            <a:pPr lvl="0">
              <a:defRPr/>
            </a:pPr>
            <a:r>
              <a:rPr lang="en-GB" sz="1300" i="1" dirty="0">
                <a:solidFill>
                  <a:prstClr val="black"/>
                </a:solidFill>
              </a:rPr>
              <a:t>The Common Fisheries Policy says that the ecosystem-based approach to fisheries management means an </a:t>
            </a:r>
            <a:r>
              <a:rPr lang="en-GB" sz="1300" i="1" dirty="0" smtClean="0">
                <a:solidFill>
                  <a:prstClr val="black"/>
                </a:solidFill>
              </a:rPr>
              <a:t>integrated approach </a:t>
            </a:r>
            <a:r>
              <a:rPr lang="en-GB" sz="1300" i="1" dirty="0">
                <a:solidFill>
                  <a:prstClr val="black"/>
                </a:solidFill>
              </a:rPr>
              <a:t>to managing fisheries within ecologically meaningful boundaries, which seeks to manage the use of natural </a:t>
            </a:r>
            <a:r>
              <a:rPr lang="en-GB" sz="1300" i="1" dirty="0" smtClean="0">
                <a:solidFill>
                  <a:prstClr val="black"/>
                </a:solidFill>
              </a:rPr>
              <a:t>resources, taking </a:t>
            </a:r>
            <a:r>
              <a:rPr lang="en-GB" sz="1300" i="1" dirty="0">
                <a:solidFill>
                  <a:prstClr val="black"/>
                </a:solidFill>
              </a:rPr>
              <a:t>account of fishing and other human activities, while preserving both the biological wealth and the biological </a:t>
            </a:r>
            <a:r>
              <a:rPr lang="en-GB" sz="1300" i="1" dirty="0" smtClean="0">
                <a:solidFill>
                  <a:prstClr val="black"/>
                </a:solidFill>
              </a:rPr>
              <a:t>processes necessary </a:t>
            </a:r>
            <a:r>
              <a:rPr lang="en-GB" sz="1300" i="1" dirty="0">
                <a:solidFill>
                  <a:prstClr val="black"/>
                </a:solidFill>
              </a:rPr>
              <a:t>to safeguard the composition, structure and functioning of the habitats of the ecosystem affected, by taking </a:t>
            </a:r>
            <a:r>
              <a:rPr lang="en-GB" sz="1300" i="1" dirty="0" smtClean="0">
                <a:solidFill>
                  <a:prstClr val="black"/>
                </a:solidFill>
              </a:rPr>
              <a:t>into account </a:t>
            </a:r>
            <a:r>
              <a:rPr lang="en-GB" sz="1300" i="1" dirty="0">
                <a:solidFill>
                  <a:prstClr val="black"/>
                </a:solidFill>
              </a:rPr>
              <a:t>the knowledge and uncertainties regarding biotic, abiotic and human components of ecosystems.</a:t>
            </a:r>
          </a:p>
          <a:p>
            <a:pPr lvl="0">
              <a:defRPr/>
            </a:pPr>
            <a:endParaRPr lang="en-GB" sz="1400" b="1" i="1" dirty="0" smtClean="0">
              <a:solidFill>
                <a:prstClr val="black"/>
              </a:solidFill>
            </a:endParaRPr>
          </a:p>
        </p:txBody>
      </p:sp>
      <p:pic>
        <p:nvPicPr>
          <p:cNvPr id="2" name="Picture 1"/>
          <p:cNvPicPr>
            <a:picLocks noChangeAspect="1"/>
          </p:cNvPicPr>
          <p:nvPr/>
        </p:nvPicPr>
        <p:blipFill rotWithShape="1">
          <a:blip r:embed="rId2"/>
          <a:srcRect l="35066" r="17311"/>
          <a:stretch/>
        </p:blipFill>
        <p:spPr>
          <a:xfrm>
            <a:off x="0" y="0"/>
            <a:ext cx="1837112" cy="6858000"/>
          </a:xfrm>
          <a:prstGeom prst="rect">
            <a:avLst/>
          </a:prstGeom>
        </p:spPr>
      </p:pic>
      <p:pic>
        <p:nvPicPr>
          <p:cNvPr id="6"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2750" y="3302632"/>
            <a:ext cx="5129922" cy="3352710"/>
          </a:xfrm>
          <a:prstGeom prst="rect">
            <a:avLst/>
          </a:prstGeom>
        </p:spPr>
      </p:pic>
      <p:sp>
        <p:nvSpPr>
          <p:cNvPr id="7" name="Ellipse 5"/>
          <p:cNvSpPr/>
          <p:nvPr/>
        </p:nvSpPr>
        <p:spPr>
          <a:xfrm>
            <a:off x="10354520" y="3775022"/>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13"/>
          <p:cNvSpPr/>
          <p:nvPr/>
        </p:nvSpPr>
        <p:spPr>
          <a:xfrm>
            <a:off x="7369048" y="5335675"/>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avec flèche 17"/>
          <p:cNvCxnSpPr/>
          <p:nvPr/>
        </p:nvCxnSpPr>
        <p:spPr>
          <a:xfrm flipV="1">
            <a:off x="8626328" y="4670784"/>
            <a:ext cx="1728192" cy="976446"/>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Ellipse 5"/>
          <p:cNvSpPr/>
          <p:nvPr/>
        </p:nvSpPr>
        <p:spPr>
          <a:xfrm>
            <a:off x="6531027" y="5335675"/>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5"/>
          <p:cNvSpPr/>
          <p:nvPr/>
        </p:nvSpPr>
        <p:spPr>
          <a:xfrm>
            <a:off x="7371331" y="3692205"/>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5"/>
          <p:cNvSpPr/>
          <p:nvPr/>
        </p:nvSpPr>
        <p:spPr>
          <a:xfrm>
            <a:off x="10426528" y="4546939"/>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p:cNvSpPr/>
          <p:nvPr/>
        </p:nvSpPr>
        <p:spPr>
          <a:xfrm>
            <a:off x="8145346" y="5367719"/>
            <a:ext cx="1224136" cy="1224136"/>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059189" y="3528291"/>
            <a:ext cx="4389545" cy="3339376"/>
          </a:xfrm>
          <a:prstGeom prst="rect">
            <a:avLst/>
          </a:prstGeom>
        </p:spPr>
        <p:txBody>
          <a:bodyPr wrap="square">
            <a:spAutoFit/>
          </a:bodyPr>
          <a:lstStyle/>
          <a:p>
            <a:pPr lvl="0">
              <a:defRPr/>
            </a:pPr>
            <a:r>
              <a:rPr lang="en-GB" sz="1400" b="1" dirty="0" smtClean="0">
                <a:solidFill>
                  <a:prstClr val="black"/>
                </a:solidFill>
              </a:rPr>
              <a:t>Convention </a:t>
            </a:r>
            <a:r>
              <a:rPr lang="en-GB" sz="1400" b="1" dirty="0">
                <a:solidFill>
                  <a:prstClr val="black"/>
                </a:solidFill>
              </a:rPr>
              <a:t>for Biological Diversity</a:t>
            </a:r>
          </a:p>
          <a:p>
            <a:pPr lvl="0">
              <a:defRPr/>
            </a:pPr>
            <a:r>
              <a:rPr lang="en" sz="1300" i="1" dirty="0" smtClean="0">
                <a:solidFill>
                  <a:prstClr val="black"/>
                </a:solidFill>
              </a:rPr>
              <a:t>“</a:t>
            </a:r>
            <a:r>
              <a:rPr lang="en" sz="1300" i="1" dirty="0">
                <a:solidFill>
                  <a:prstClr val="black"/>
                </a:solidFill>
              </a:rPr>
              <a:t>The ecosystem approach is a strategy for the integrated management of land, water and living resources that promotes conservation and sustainable use in an equitable way</a:t>
            </a:r>
            <a:r>
              <a:rPr lang="en" sz="1300" i="1" dirty="0" smtClean="0">
                <a:solidFill>
                  <a:prstClr val="black"/>
                </a:solidFill>
              </a:rPr>
              <a:t>.” (</a:t>
            </a:r>
            <a:r>
              <a:rPr lang="en-GB" sz="1300" i="1" dirty="0" smtClean="0">
                <a:solidFill>
                  <a:prstClr val="black"/>
                </a:solidFill>
              </a:rPr>
              <a:t>Millennium assessment</a:t>
            </a:r>
            <a:r>
              <a:rPr lang="en" sz="1300" i="1" dirty="0" smtClean="0">
                <a:solidFill>
                  <a:prstClr val="black"/>
                </a:solidFill>
              </a:rPr>
              <a:t>)</a:t>
            </a:r>
            <a:endParaRPr lang="en" sz="1300" i="1" dirty="0">
              <a:solidFill>
                <a:prstClr val="black"/>
              </a:solidFill>
            </a:endParaRPr>
          </a:p>
          <a:p>
            <a:pPr lvl="0">
              <a:defRPr/>
            </a:pPr>
            <a:r>
              <a:rPr lang="en-GB" sz="1300" i="1" dirty="0">
                <a:solidFill>
                  <a:prstClr val="black"/>
                </a:solidFill>
                <a:hlinkClick r:id="rId4"/>
              </a:rPr>
              <a:t>https://www.cbd.int/ecosystem</a:t>
            </a:r>
            <a:r>
              <a:rPr lang="en-GB" sz="1300" i="1" dirty="0" smtClean="0">
                <a:solidFill>
                  <a:prstClr val="black"/>
                </a:solidFill>
                <a:hlinkClick r:id="rId4"/>
              </a:rPr>
              <a:t>/</a:t>
            </a:r>
            <a:endParaRPr lang="en-GB" sz="1300" i="1" dirty="0" smtClean="0">
              <a:solidFill>
                <a:prstClr val="black"/>
              </a:solidFill>
            </a:endParaRPr>
          </a:p>
          <a:p>
            <a:pPr lvl="0">
              <a:defRPr/>
            </a:pPr>
            <a:endParaRPr lang="en-US" sz="1400" i="1" dirty="0" smtClean="0">
              <a:solidFill>
                <a:prstClr val="black"/>
              </a:solidFill>
            </a:endParaRPr>
          </a:p>
          <a:p>
            <a:pPr lvl="0">
              <a:defRPr/>
            </a:pPr>
            <a:r>
              <a:rPr lang="en-GB" sz="1400" b="1" dirty="0" smtClean="0">
                <a:solidFill>
                  <a:prstClr val="black"/>
                </a:solidFill>
              </a:rPr>
              <a:t>OSPAR </a:t>
            </a:r>
            <a:r>
              <a:rPr lang="en-GB" sz="1400" b="1" dirty="0">
                <a:solidFill>
                  <a:prstClr val="black"/>
                </a:solidFill>
              </a:rPr>
              <a:t>Convention</a:t>
            </a:r>
          </a:p>
          <a:p>
            <a:pPr lvl="0">
              <a:defRPr/>
            </a:pPr>
            <a:r>
              <a:rPr lang="en" sz="1300" dirty="0" smtClean="0">
                <a:solidFill>
                  <a:prstClr val="black"/>
                </a:solidFill>
              </a:rPr>
              <a:t>The </a:t>
            </a:r>
            <a:r>
              <a:rPr lang="en" sz="1300" dirty="0">
                <a:solidFill>
                  <a:prstClr val="black"/>
                </a:solidFill>
              </a:rPr>
              <a:t>ESA is defined as </a:t>
            </a:r>
            <a:r>
              <a:rPr lang="en" sz="1300" i="1" dirty="0">
                <a:solidFill>
                  <a:prstClr val="black"/>
                </a:solidFill>
              </a:rPr>
              <a:t>“the comprehensive integrated management of human activities based on the best available scientific knowledge about the ecosystem and its dynamics, in order to identify and take action on influences which are critical to the health of marine ecosystems, thereby achieving sustainable use of ecosystem goods and services and maintenance of ecosystem integrity.”</a:t>
            </a:r>
          </a:p>
          <a:p>
            <a:pPr lvl="0">
              <a:defRPr/>
            </a:pPr>
            <a:r>
              <a:rPr lang="en-GB" sz="1300" i="1" dirty="0">
                <a:solidFill>
                  <a:prstClr val="black"/>
                </a:solidFill>
                <a:hlinkClick r:id="rId5"/>
              </a:rPr>
              <a:t>https://</a:t>
            </a:r>
            <a:r>
              <a:rPr lang="en-GB" sz="1300" i="1" dirty="0" smtClean="0">
                <a:solidFill>
                  <a:prstClr val="black"/>
                </a:solidFill>
                <a:hlinkClick r:id="rId5"/>
              </a:rPr>
              <a:t>www.ospar.org/about/principles/ecosystem-approach</a:t>
            </a:r>
            <a:endParaRPr lang="en-GB" sz="1300" i="1" dirty="0">
              <a:solidFill>
                <a:prstClr val="black"/>
              </a:solidFill>
            </a:endParaRPr>
          </a:p>
        </p:txBody>
      </p:sp>
    </p:spTree>
    <p:extLst>
      <p:ext uri="{BB962C8B-B14F-4D97-AF65-F5344CB8AC3E}">
        <p14:creationId xmlns:p14="http://schemas.microsoft.com/office/powerpoint/2010/main" val="71084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2091268" y="170688"/>
            <a:ext cx="9446797" cy="62733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da-DK" alt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Why is e</a:t>
            </a:r>
            <a:r>
              <a:rPr lang="da-DK" altLang="en-US" sz="2000" b="1" dirty="0" smtClean="0">
                <a:solidFill>
                  <a:srgbClr val="002060"/>
                </a:solidFill>
              </a:rPr>
              <a:t>cosystem-based management </a:t>
            </a:r>
            <a:r>
              <a:rPr kumimoji="0" lang="da-DK" altLang="en-U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at the core of EU policies? Recognising the interactions between natural capital, its ecosystems and socio-technical systems</a:t>
            </a:r>
            <a:endParaRPr kumimoji="0" lang="de-DE" alt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851265" y="1022623"/>
            <a:ext cx="7582074" cy="5770490"/>
          </a:xfrm>
          <a:prstGeom prst="rect">
            <a:avLst/>
          </a:prstGeom>
        </p:spPr>
      </p:pic>
      <p:pic>
        <p:nvPicPr>
          <p:cNvPr id="6" name="Picture 5"/>
          <p:cNvPicPr>
            <a:picLocks noChangeAspect="1"/>
          </p:cNvPicPr>
          <p:nvPr/>
        </p:nvPicPr>
        <p:blipFill rotWithShape="1">
          <a:blip r:embed="rId3"/>
          <a:srcRect l="35066" r="17311"/>
          <a:stretch/>
        </p:blipFill>
        <p:spPr>
          <a:xfrm>
            <a:off x="0" y="0"/>
            <a:ext cx="1837112" cy="6858000"/>
          </a:xfrm>
          <a:prstGeom prst="rect">
            <a:avLst/>
          </a:prstGeom>
        </p:spPr>
      </p:pic>
    </p:spTree>
    <p:extLst>
      <p:ext uri="{BB962C8B-B14F-4D97-AF65-F5344CB8AC3E}">
        <p14:creationId xmlns:p14="http://schemas.microsoft.com/office/powerpoint/2010/main" val="3350588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2091268" y="170688"/>
            <a:ext cx="9446797" cy="62733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GB" altLang="en-US" sz="2000" b="1" dirty="0">
                <a:solidFill>
                  <a:srgbClr val="002060"/>
                </a:solidFill>
              </a:rPr>
              <a:t>Capacities of </a:t>
            </a:r>
            <a:r>
              <a:rPr lang="en-GB" altLang="en-US" sz="2000" b="1" dirty="0" smtClean="0">
                <a:solidFill>
                  <a:srgbClr val="002060"/>
                </a:solidFill>
              </a:rPr>
              <a:t>an </a:t>
            </a:r>
            <a:r>
              <a:rPr lang="en-GB" altLang="en-US" sz="2000" b="1" dirty="0">
                <a:solidFill>
                  <a:srgbClr val="002060"/>
                </a:solidFill>
              </a:rPr>
              <a:t>ecosystem-based management </a:t>
            </a:r>
            <a:r>
              <a:rPr lang="en-GB" altLang="en-US" sz="2000" b="1" dirty="0" smtClean="0">
                <a:solidFill>
                  <a:srgbClr val="002060"/>
                </a:solidFill>
              </a:rPr>
              <a:t>approach</a:t>
            </a:r>
            <a:endParaRPr lang="en-GB" altLang="en-US" sz="2000" b="1" dirty="0">
              <a:solidFill>
                <a:srgbClr val="002060"/>
              </a:solidFill>
            </a:endParaRPr>
          </a:p>
        </p:txBody>
      </p:sp>
      <p:pic>
        <p:nvPicPr>
          <p:cNvPr id="6" name="Picture 5"/>
          <p:cNvPicPr>
            <a:picLocks noChangeAspect="1"/>
          </p:cNvPicPr>
          <p:nvPr/>
        </p:nvPicPr>
        <p:blipFill rotWithShape="1">
          <a:blip r:embed="rId2"/>
          <a:srcRect l="35066" r="17311"/>
          <a:stretch/>
        </p:blipFill>
        <p:spPr>
          <a:xfrm>
            <a:off x="0" y="0"/>
            <a:ext cx="1837112" cy="6858000"/>
          </a:xfrm>
          <a:prstGeom prst="rect">
            <a:avLst/>
          </a:prstGeom>
        </p:spPr>
      </p:pic>
      <p:graphicFrame>
        <p:nvGraphicFramePr>
          <p:cNvPr id="7" name="Tabelle 1">
            <a:extLst>
              <a:ext uri="{FF2B5EF4-FFF2-40B4-BE49-F238E27FC236}">
                <a16:creationId xmlns:a16="http://schemas.microsoft.com/office/drawing/2014/main" id="{E03238D2-2F9D-3C49-BAE7-AAC1F5D4A392}"/>
              </a:ext>
            </a:extLst>
          </p:cNvPr>
          <p:cNvGraphicFramePr>
            <a:graphicFrameLocks noGrp="1"/>
          </p:cNvGraphicFramePr>
          <p:nvPr>
            <p:extLst>
              <p:ext uri="{D42A27DB-BD31-4B8C-83A1-F6EECF244321}">
                <p14:modId xmlns:p14="http://schemas.microsoft.com/office/powerpoint/2010/main" val="124925547"/>
              </p:ext>
            </p:extLst>
          </p:nvPr>
        </p:nvGraphicFramePr>
        <p:xfrm>
          <a:off x="1471553" y="1489526"/>
          <a:ext cx="10515600" cy="3261360"/>
        </p:xfrm>
        <a:graphic>
          <a:graphicData uri="http://schemas.openxmlformats.org/drawingml/2006/table">
            <a:tbl>
              <a:tblPr firstRow="1" bandRow="1">
                <a:tableStyleId>{2A488322-F2BA-4B5B-9748-0D474271808F}</a:tableStyleId>
              </a:tblPr>
              <a:tblGrid>
                <a:gridCol w="3356560">
                  <a:extLst>
                    <a:ext uri="{9D8B030D-6E8A-4147-A177-3AD203B41FA5}">
                      <a16:colId xmlns:a16="http://schemas.microsoft.com/office/drawing/2014/main" val="799555228"/>
                    </a:ext>
                  </a:extLst>
                </a:gridCol>
                <a:gridCol w="3356560">
                  <a:extLst>
                    <a:ext uri="{9D8B030D-6E8A-4147-A177-3AD203B41FA5}">
                      <a16:colId xmlns:a16="http://schemas.microsoft.com/office/drawing/2014/main" val="943975580"/>
                    </a:ext>
                  </a:extLst>
                </a:gridCol>
                <a:gridCol w="3802480">
                  <a:extLst>
                    <a:ext uri="{9D8B030D-6E8A-4147-A177-3AD203B41FA5}">
                      <a16:colId xmlns:a16="http://schemas.microsoft.com/office/drawing/2014/main" val="2219617458"/>
                    </a:ext>
                  </a:extLst>
                </a:gridCol>
              </a:tblGrid>
              <a:tr h="433658">
                <a:tc>
                  <a:txBody>
                    <a:bodyPr/>
                    <a:lstStyle/>
                    <a:p>
                      <a:r>
                        <a:rPr lang="en-GB" sz="2600" dirty="0"/>
                        <a:t>SUSTAINABILITY</a:t>
                      </a:r>
                    </a:p>
                  </a:txBody>
                  <a:tcPr/>
                </a:tc>
                <a:tc>
                  <a:txBody>
                    <a:bodyPr/>
                    <a:lstStyle/>
                    <a:p>
                      <a:r>
                        <a:rPr lang="en-GB" sz="2600" dirty="0" smtClean="0"/>
                        <a:t>EXTERNALITIES</a:t>
                      </a:r>
                      <a:endParaRPr lang="en-GB" sz="2600" dirty="0"/>
                    </a:p>
                  </a:txBody>
                  <a:tcPr/>
                </a:tc>
                <a:tc>
                  <a:txBody>
                    <a:bodyPr/>
                    <a:lstStyle/>
                    <a:p>
                      <a:r>
                        <a:rPr lang="en-GB" sz="2600" dirty="0"/>
                        <a:t>DIALOGUE</a:t>
                      </a:r>
                    </a:p>
                  </a:txBody>
                  <a:tcPr/>
                </a:tc>
                <a:extLst>
                  <a:ext uri="{0D108BD9-81ED-4DB2-BD59-A6C34878D82A}">
                    <a16:rowId xmlns:a16="http://schemas.microsoft.com/office/drawing/2014/main" val="3434196271"/>
                  </a:ext>
                </a:extLst>
              </a:tr>
              <a:tr h="2352443">
                <a:tc>
                  <a:txBody>
                    <a:bodyPr/>
                    <a:lstStyle/>
                    <a:p>
                      <a:r>
                        <a:rPr lang="en" sz="2200" b="0" dirty="0"/>
                        <a:t>Highlight the </a:t>
                      </a:r>
                      <a:r>
                        <a:rPr lang="en" sz="2200" b="1" dirty="0"/>
                        <a:t>critical role ecosystems and biodiversity play</a:t>
                      </a:r>
                      <a:r>
                        <a:rPr lang="en" sz="2200" dirty="0"/>
                        <a:t> in sustaining life, human well-being and long-term economic sustainability</a:t>
                      </a:r>
                      <a:endParaRPr lang="en-GB" sz="2200" dirty="0"/>
                    </a:p>
                  </a:txBody>
                  <a:tcPr/>
                </a:tc>
                <a:tc>
                  <a:txBody>
                    <a:bodyPr/>
                    <a:lstStyle/>
                    <a:p>
                      <a:r>
                        <a:rPr lang="en" sz="2200" dirty="0"/>
                        <a:t>Make environmental externalities explicit, and as the basis for the design of policy mechanisms intended to </a:t>
                      </a:r>
                      <a:r>
                        <a:rPr lang="en-GB" sz="2200" b="1" noProof="0" dirty="0"/>
                        <a:t>internalise</a:t>
                      </a:r>
                      <a:r>
                        <a:rPr lang="en" sz="2200" dirty="0"/>
                        <a:t> the value of such </a:t>
                      </a:r>
                      <a:r>
                        <a:rPr lang="en" sz="2200" b="1" dirty="0"/>
                        <a:t>externalities</a:t>
                      </a:r>
                      <a:r>
                        <a:rPr lang="en" sz="2200" dirty="0"/>
                        <a:t> in market transactions and decision making processes</a:t>
                      </a:r>
                      <a:endParaRPr lang="en-GB" sz="2200" dirty="0"/>
                    </a:p>
                  </a:txBody>
                  <a:tcPr/>
                </a:tc>
                <a:tc>
                  <a:txBody>
                    <a:bodyPr/>
                    <a:lstStyle/>
                    <a:p>
                      <a:r>
                        <a:rPr lang="en" sz="2200" b="1" dirty="0"/>
                        <a:t>Promote dialogue </a:t>
                      </a:r>
                      <a:r>
                        <a:rPr lang="en" sz="2200" dirty="0"/>
                        <a:t>between academic disciplines and to improve communication between interest groups, as different as conservationists, farmers, economists, policy-makers and entrepreneurs</a:t>
                      </a:r>
                      <a:endParaRPr lang="en-GB" sz="2200" dirty="0"/>
                    </a:p>
                  </a:txBody>
                  <a:tcPr/>
                </a:tc>
                <a:extLst>
                  <a:ext uri="{0D108BD9-81ED-4DB2-BD59-A6C34878D82A}">
                    <a16:rowId xmlns:a16="http://schemas.microsoft.com/office/drawing/2014/main" val="3893843476"/>
                  </a:ext>
                </a:extLst>
              </a:tr>
            </a:tbl>
          </a:graphicData>
        </a:graphic>
      </p:graphicFrame>
      <p:sp>
        <p:nvSpPr>
          <p:cNvPr id="11" name="Textfeld 6">
            <a:extLst>
              <a:ext uri="{FF2B5EF4-FFF2-40B4-BE49-F238E27FC236}">
                <a16:creationId xmlns:a16="http://schemas.microsoft.com/office/drawing/2014/main" id="{2AEC3D30-949F-514B-8F6A-EE66C06C8377}"/>
              </a:ext>
            </a:extLst>
          </p:cNvPr>
          <p:cNvSpPr txBox="1"/>
          <p:nvPr/>
        </p:nvSpPr>
        <p:spPr>
          <a:xfrm rot="16200000">
            <a:off x="-2280614" y="3105837"/>
            <a:ext cx="6858002" cy="64633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CONCEPTUAL BACKGROUND</a:t>
            </a:r>
          </a:p>
        </p:txBody>
      </p:sp>
      <p:sp>
        <p:nvSpPr>
          <p:cNvPr id="10" name="Rechteck 5">
            <a:extLst>
              <a:ext uri="{FF2B5EF4-FFF2-40B4-BE49-F238E27FC236}">
                <a16:creationId xmlns:a16="http://schemas.microsoft.com/office/drawing/2014/main" id="{10466D6A-1539-4A47-B68B-C0011459F78F}"/>
              </a:ext>
            </a:extLst>
          </p:cNvPr>
          <p:cNvSpPr/>
          <p:nvPr/>
        </p:nvSpPr>
        <p:spPr>
          <a:xfrm>
            <a:off x="1837112" y="4938248"/>
            <a:ext cx="1015004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Jax</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K., Barton, D.N., Chan, K.M.A., De Groot, R., Doyle, U.,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Eser</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U.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Görg</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C., Gómez-</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Baggethun</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Griewald</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Y., Haber, W., Haines-Young, R.,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Heink</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U.,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Jahn</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T., Joosten, H.,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Kerschbaumer</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L., Korn, H., Luck, G.W.,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Matzdorf</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B.,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Muraca</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B.,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Neßhöver</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C., Norton, B., Ott, K.,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Potschin</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M.,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Rauschmayer</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F., von </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Haaren</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 C., Wichmann, S., 2013. Ecosystem services and ethics. Ecol. Econ. 93, 260–268. https://</a:t>
            </a:r>
            <a:r>
              <a:rPr kumimoji="0" lang="en-GB" sz="1400" b="0" i="1" u="none" strike="noStrike" kern="1200" cap="none" spc="0" normalizeH="0" baseline="0" noProof="0" dirty="0" err="1">
                <a:ln>
                  <a:noFill/>
                </a:ln>
                <a:solidFill>
                  <a:prstClr val="black"/>
                </a:solidFill>
                <a:effectLst/>
                <a:uLnTx/>
                <a:uFillTx/>
                <a:latin typeface="Calibri" panose="020F0502020204030204"/>
                <a:ea typeface="+mn-ea"/>
                <a:cs typeface="+mn-cs"/>
              </a:rPr>
              <a:t>doi.org</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/10.1016/j.ecolecon.2013.06.008</a:t>
            </a:r>
          </a:p>
        </p:txBody>
      </p:sp>
    </p:spTree>
    <p:extLst>
      <p:ext uri="{BB962C8B-B14F-4D97-AF65-F5344CB8AC3E}">
        <p14:creationId xmlns:p14="http://schemas.microsoft.com/office/powerpoint/2010/main" val="1710528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4766" y="1077813"/>
            <a:ext cx="8845378" cy="6001643"/>
          </a:xfrm>
          <a:prstGeom prst="rect">
            <a:avLst/>
          </a:prstGeom>
        </p:spPr>
        <p:txBody>
          <a:bodyPr wrap="square">
            <a:spAutoFit/>
          </a:bodyPr>
          <a:lstStyle/>
          <a:p>
            <a:pPr marL="342900" indent="-342900">
              <a:buFont typeface="+mj-lt"/>
              <a:buAutoNum type="arabicPeriod"/>
            </a:pPr>
            <a:r>
              <a:rPr lang="en-GB" sz="1600" dirty="0">
                <a:solidFill>
                  <a:srgbClr val="002060"/>
                </a:solidFill>
              </a:rPr>
              <a:t>Aim: ‘Preserving the long-term potential or capacity for ecosystems to continue to deliver the services and benefits upon which human societies depend</a:t>
            </a:r>
            <a:r>
              <a:rPr lang="en-GB" sz="1600" dirty="0" smtClean="0">
                <a:solidFill>
                  <a:srgbClr val="002060"/>
                </a:solidFill>
              </a:rPr>
              <a:t>.’</a:t>
            </a:r>
          </a:p>
          <a:p>
            <a:pPr marL="342900" indent="-342900">
              <a:buFont typeface="+mj-lt"/>
              <a:buAutoNum type="arabicPeriod"/>
            </a:pPr>
            <a:endParaRPr lang="en-GB" sz="1600" dirty="0">
              <a:solidFill>
                <a:srgbClr val="002060"/>
              </a:solidFill>
            </a:endParaRPr>
          </a:p>
          <a:p>
            <a:pPr marL="342900" indent="-342900">
              <a:buFont typeface="+mj-lt"/>
              <a:buAutoNum type="arabicPeriod"/>
            </a:pPr>
            <a:r>
              <a:rPr lang="en-GB" sz="1600" dirty="0" smtClean="0">
                <a:solidFill>
                  <a:srgbClr val="002060"/>
                </a:solidFill>
              </a:rPr>
              <a:t>Gap </a:t>
            </a:r>
            <a:r>
              <a:rPr lang="en-GB" sz="1600" dirty="0">
                <a:solidFill>
                  <a:srgbClr val="002060"/>
                </a:solidFill>
              </a:rPr>
              <a:t>between theory (conceptualization and endorsement by policy makers) and practice (incorporation into actual resources management practice</a:t>
            </a:r>
            <a:r>
              <a:rPr lang="en-GB" sz="1600" dirty="0" smtClean="0">
                <a:solidFill>
                  <a:srgbClr val="002060"/>
                </a:solidFill>
              </a:rPr>
              <a:t>).</a:t>
            </a:r>
            <a:endParaRPr lang="en-GB" sz="1600" dirty="0">
              <a:solidFill>
                <a:srgbClr val="002060"/>
              </a:solidFill>
            </a:endParaRPr>
          </a:p>
          <a:p>
            <a:pPr marL="342900" indent="-342900">
              <a:buFont typeface="+mj-lt"/>
              <a:buAutoNum type="arabicPeriod"/>
            </a:pPr>
            <a:endParaRPr lang="en-US" sz="1600" dirty="0" smtClean="0">
              <a:solidFill>
                <a:srgbClr val="002060"/>
              </a:solidFill>
            </a:endParaRPr>
          </a:p>
          <a:p>
            <a:pPr marL="342900" indent="-342900">
              <a:buFont typeface="+mj-lt"/>
              <a:buAutoNum type="arabicPeriod"/>
            </a:pPr>
            <a:r>
              <a:rPr lang="en-GB" sz="1600" dirty="0" smtClean="0">
                <a:solidFill>
                  <a:srgbClr val="002060"/>
                </a:solidFill>
              </a:rPr>
              <a:t>Consider </a:t>
            </a:r>
            <a:r>
              <a:rPr lang="en-GB" sz="1600" dirty="0">
                <a:solidFill>
                  <a:srgbClr val="002060"/>
                </a:solidFill>
              </a:rPr>
              <a:t>ecosystem connections and connections with human </a:t>
            </a:r>
            <a:r>
              <a:rPr lang="en-GB" sz="1600" dirty="0" smtClean="0">
                <a:solidFill>
                  <a:srgbClr val="002060"/>
                </a:solidFill>
              </a:rPr>
              <a:t>activities, address cumulative </a:t>
            </a:r>
            <a:r>
              <a:rPr lang="en-GB" sz="1600" dirty="0">
                <a:solidFill>
                  <a:srgbClr val="002060"/>
                </a:solidFill>
              </a:rPr>
              <a:t>pressures and </a:t>
            </a:r>
            <a:r>
              <a:rPr lang="en-GB" sz="1600" dirty="0" smtClean="0">
                <a:solidFill>
                  <a:srgbClr val="002060"/>
                </a:solidFill>
              </a:rPr>
              <a:t>impacts (e.g. MSFD Art. 8), </a:t>
            </a:r>
            <a:r>
              <a:rPr lang="en-GB" sz="1600" dirty="0">
                <a:solidFill>
                  <a:srgbClr val="002060"/>
                </a:solidFill>
              </a:rPr>
              <a:t>together with multiple </a:t>
            </a:r>
            <a:r>
              <a:rPr lang="en-GB" sz="1600" dirty="0" smtClean="0">
                <a:solidFill>
                  <a:srgbClr val="002060"/>
                </a:solidFill>
              </a:rPr>
              <a:t>objective (e.g. GES, </a:t>
            </a:r>
            <a:r>
              <a:rPr lang="en-GB" sz="1600" dirty="0" smtClean="0">
                <a:solidFill>
                  <a:srgbClr val="002060"/>
                </a:solidFill>
              </a:rPr>
              <a:t>FCS</a:t>
            </a:r>
            <a:r>
              <a:rPr lang="en-GB" sz="1600" dirty="0" smtClean="0">
                <a:solidFill>
                  <a:srgbClr val="002060"/>
                </a:solidFill>
              </a:rPr>
              <a:t>, MSY).’</a:t>
            </a:r>
          </a:p>
          <a:p>
            <a:pPr marL="342900" indent="-342900">
              <a:buFont typeface="+mj-lt"/>
              <a:buAutoNum type="arabicPeriod"/>
            </a:pPr>
            <a:endParaRPr lang="en-GB" sz="1600" dirty="0">
              <a:solidFill>
                <a:srgbClr val="002060"/>
              </a:solidFill>
            </a:endParaRPr>
          </a:p>
          <a:p>
            <a:pPr marL="342900" indent="-342900">
              <a:buFont typeface="+mj-lt"/>
              <a:buAutoNum type="arabicPeriod"/>
            </a:pPr>
            <a:r>
              <a:rPr lang="en-US" sz="1600" dirty="0">
                <a:solidFill>
                  <a:srgbClr val="002060"/>
                </a:solidFill>
              </a:rPr>
              <a:t>Other </a:t>
            </a:r>
            <a:r>
              <a:rPr lang="en-US" sz="1600" dirty="0" smtClean="0">
                <a:solidFill>
                  <a:srgbClr val="002060"/>
                </a:solidFill>
              </a:rPr>
              <a:t>closely-related </a:t>
            </a:r>
            <a:r>
              <a:rPr lang="en-US" sz="1600" dirty="0">
                <a:solidFill>
                  <a:srgbClr val="002060"/>
                </a:solidFill>
              </a:rPr>
              <a:t>terms </a:t>
            </a:r>
            <a:endParaRPr lang="en-US" sz="1600" dirty="0" smtClean="0">
              <a:solidFill>
                <a:srgbClr val="002060"/>
              </a:solidFill>
            </a:endParaRPr>
          </a:p>
          <a:p>
            <a:pPr marL="342900" indent="-342900">
              <a:buFont typeface="+mj-lt"/>
              <a:buAutoNum type="arabicPeriod"/>
            </a:pPr>
            <a:endParaRPr lang="en-US" sz="1600" dirty="0">
              <a:solidFill>
                <a:srgbClr val="002060"/>
              </a:solidFill>
            </a:endParaRPr>
          </a:p>
          <a:p>
            <a:pPr marL="342900" indent="-342900">
              <a:buFont typeface="+mj-lt"/>
              <a:buAutoNum type="arabicPeriod"/>
            </a:pPr>
            <a:endParaRPr lang="en-US" sz="1600" dirty="0" smtClean="0">
              <a:solidFill>
                <a:srgbClr val="002060"/>
              </a:solidFill>
            </a:endParaRPr>
          </a:p>
          <a:p>
            <a:pPr marL="342900" indent="-342900">
              <a:buFont typeface="+mj-lt"/>
              <a:buAutoNum type="arabicPeriod"/>
            </a:pPr>
            <a:endParaRPr lang="en-US" sz="1600" dirty="0">
              <a:solidFill>
                <a:srgbClr val="002060"/>
              </a:solidFill>
            </a:endParaRPr>
          </a:p>
          <a:p>
            <a:pPr marL="342900" indent="-342900">
              <a:buFont typeface="+mj-lt"/>
              <a:buAutoNum type="arabicPeriod"/>
            </a:pPr>
            <a:endParaRPr lang="en-US" sz="1600" dirty="0" smtClean="0">
              <a:solidFill>
                <a:srgbClr val="002060"/>
              </a:solidFill>
            </a:endParaRPr>
          </a:p>
          <a:p>
            <a:pPr marL="342900" indent="-342900">
              <a:buFont typeface="+mj-lt"/>
              <a:buAutoNum type="arabicPeriod"/>
            </a:pPr>
            <a:endParaRPr lang="en-US" sz="1600" dirty="0">
              <a:solidFill>
                <a:srgbClr val="002060"/>
              </a:solidFill>
            </a:endParaRPr>
          </a:p>
          <a:p>
            <a:pPr marL="342900" indent="-342900">
              <a:buFont typeface="+mj-lt"/>
              <a:buAutoNum type="arabicPeriod"/>
            </a:pPr>
            <a:endParaRPr lang="en-US" sz="1600" dirty="0" smtClean="0">
              <a:solidFill>
                <a:srgbClr val="002060"/>
              </a:solidFill>
            </a:endParaRPr>
          </a:p>
          <a:p>
            <a:pPr marL="342900" indent="-342900">
              <a:buFont typeface="+mj-lt"/>
              <a:buAutoNum type="arabicPeriod"/>
            </a:pPr>
            <a:endParaRPr lang="en-US" sz="1600" dirty="0">
              <a:solidFill>
                <a:srgbClr val="002060"/>
              </a:solidFill>
            </a:endParaRPr>
          </a:p>
          <a:p>
            <a:pPr marL="342900" indent="-342900">
              <a:buFont typeface="+mj-lt"/>
              <a:buAutoNum type="arabicPeriod"/>
            </a:pPr>
            <a:endParaRPr lang="en-GB" sz="1600" dirty="0" smtClean="0">
              <a:solidFill>
                <a:srgbClr val="002060"/>
              </a:solidFill>
            </a:endParaRPr>
          </a:p>
          <a:p>
            <a:pPr marL="342900" indent="-342900">
              <a:buFont typeface="+mj-lt"/>
              <a:buAutoNum type="arabicPeriod"/>
            </a:pPr>
            <a:r>
              <a:rPr lang="en-GB" sz="1600" dirty="0" smtClean="0">
                <a:solidFill>
                  <a:srgbClr val="002060"/>
                </a:solidFill>
              </a:rPr>
              <a:t>Great </a:t>
            </a:r>
            <a:r>
              <a:rPr lang="en-GB" sz="1600" dirty="0">
                <a:solidFill>
                  <a:srgbClr val="002060"/>
                </a:solidFill>
              </a:rPr>
              <a:t>expectations</a:t>
            </a:r>
          </a:p>
          <a:p>
            <a:r>
              <a:rPr lang="en-GB" sz="1600" dirty="0">
                <a:solidFill>
                  <a:srgbClr val="002060"/>
                </a:solidFill>
              </a:rPr>
              <a:t> </a:t>
            </a:r>
            <a:r>
              <a:rPr lang="en-GB" sz="1600" dirty="0" smtClean="0">
                <a:solidFill>
                  <a:srgbClr val="002060"/>
                </a:solidFill>
              </a:rPr>
              <a:t>      + Conceptual </a:t>
            </a:r>
            <a:r>
              <a:rPr lang="en-GB" sz="1600" dirty="0">
                <a:solidFill>
                  <a:srgbClr val="002060"/>
                </a:solidFill>
              </a:rPr>
              <a:t>breadth</a:t>
            </a:r>
          </a:p>
          <a:p>
            <a:r>
              <a:rPr lang="en-GB" sz="1600" dirty="0" smtClean="0">
                <a:solidFill>
                  <a:srgbClr val="002060"/>
                </a:solidFill>
              </a:rPr>
              <a:t>       </a:t>
            </a:r>
            <a:r>
              <a:rPr lang="en-GB" sz="1600" dirty="0">
                <a:solidFill>
                  <a:srgbClr val="002060"/>
                </a:solidFill>
              </a:rPr>
              <a:t>+ </a:t>
            </a:r>
            <a:r>
              <a:rPr lang="en-GB" sz="1600" dirty="0" smtClean="0">
                <a:solidFill>
                  <a:srgbClr val="002060"/>
                </a:solidFill>
              </a:rPr>
              <a:t> Rapid </a:t>
            </a:r>
            <a:r>
              <a:rPr lang="en-GB" sz="1600" dirty="0">
                <a:solidFill>
                  <a:srgbClr val="002060"/>
                </a:solidFill>
              </a:rPr>
              <a:t>developments in research and implementation</a:t>
            </a:r>
          </a:p>
          <a:p>
            <a:r>
              <a:rPr lang="en-GB" sz="1600" dirty="0">
                <a:solidFill>
                  <a:srgbClr val="002060"/>
                </a:solidFill>
              </a:rPr>
              <a:t> </a:t>
            </a:r>
            <a:r>
              <a:rPr lang="en-GB" sz="1600" dirty="0" smtClean="0">
                <a:solidFill>
                  <a:srgbClr val="002060"/>
                </a:solidFill>
              </a:rPr>
              <a:t>      = </a:t>
            </a:r>
            <a:r>
              <a:rPr lang="en-GB" sz="1600" b="1" dirty="0" smtClean="0">
                <a:solidFill>
                  <a:srgbClr val="002060"/>
                </a:solidFill>
              </a:rPr>
              <a:t>Unspecific and elusive </a:t>
            </a:r>
            <a:r>
              <a:rPr lang="en-GB" sz="1600" b="1" dirty="0">
                <a:solidFill>
                  <a:srgbClr val="002060"/>
                </a:solidFill>
              </a:rPr>
              <a:t>notion of </a:t>
            </a:r>
            <a:r>
              <a:rPr lang="en-GB" sz="1600" b="1" dirty="0" smtClean="0">
                <a:solidFill>
                  <a:srgbClr val="002060"/>
                </a:solidFill>
              </a:rPr>
              <a:t>EBM – Definitions vary</a:t>
            </a:r>
            <a:endParaRPr lang="en-GB" sz="1600" dirty="0">
              <a:solidFill>
                <a:srgbClr val="002060"/>
              </a:solidFill>
            </a:endParaRPr>
          </a:p>
          <a:p>
            <a:pPr marL="342900" indent="-342900">
              <a:buFont typeface="+mj-lt"/>
              <a:buAutoNum type="arabicPeriod"/>
            </a:pPr>
            <a:endParaRPr lang="en-GB" sz="1600" dirty="0">
              <a:solidFill>
                <a:srgbClr val="002060"/>
              </a:solidFill>
            </a:endParaRPr>
          </a:p>
          <a:p>
            <a:pPr marL="342900" indent="-342900">
              <a:buFont typeface="+mj-lt"/>
              <a:buAutoNum type="arabicPeriod"/>
            </a:pPr>
            <a:endParaRPr lang="en-GB" sz="1600" dirty="0">
              <a:solidFill>
                <a:srgbClr val="002060"/>
              </a:solidFill>
            </a:endParaRPr>
          </a:p>
        </p:txBody>
      </p:sp>
      <p:sp>
        <p:nvSpPr>
          <p:cNvPr id="15" name="TextBox 14"/>
          <p:cNvSpPr txBox="1"/>
          <p:nvPr/>
        </p:nvSpPr>
        <p:spPr>
          <a:xfrm>
            <a:off x="0" y="986623"/>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2076412" y="299918"/>
            <a:ext cx="9446797" cy="427828"/>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da-DK" altLang="en-US" sz="2000" b="1" dirty="0" smtClean="0">
                <a:solidFill>
                  <a:srgbClr val="002060"/>
                </a:solidFill>
              </a:rPr>
              <a:t>Challenges towards ecosystem-based management</a:t>
            </a:r>
            <a:endParaRPr lang="da-DK" altLang="en-US" sz="2000" b="1" dirty="0">
              <a:solidFill>
                <a:srgbClr val="002060"/>
              </a:solidFill>
            </a:endParaRPr>
          </a:p>
        </p:txBody>
      </p:sp>
      <p:sp>
        <p:nvSpPr>
          <p:cNvPr id="7" name="Rounded Rectangle 6"/>
          <p:cNvSpPr/>
          <p:nvPr/>
        </p:nvSpPr>
        <p:spPr>
          <a:xfrm>
            <a:off x="2412009" y="3747681"/>
            <a:ext cx="2087770"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Nature-based solution</a:t>
            </a:r>
          </a:p>
        </p:txBody>
      </p:sp>
      <p:pic>
        <p:nvPicPr>
          <p:cNvPr id="10" name="Picture 9"/>
          <p:cNvPicPr>
            <a:picLocks noChangeAspect="1"/>
          </p:cNvPicPr>
          <p:nvPr/>
        </p:nvPicPr>
        <p:blipFill rotWithShape="1">
          <a:blip r:embed="rId2"/>
          <a:srcRect l="35066" r="17311"/>
          <a:stretch/>
        </p:blipFill>
        <p:spPr>
          <a:xfrm>
            <a:off x="0" y="0"/>
            <a:ext cx="1837112" cy="6858000"/>
          </a:xfrm>
          <a:prstGeom prst="rect">
            <a:avLst/>
          </a:prstGeom>
        </p:spPr>
      </p:pic>
      <p:sp>
        <p:nvSpPr>
          <p:cNvPr id="11" name="Rounded Rectangle 10"/>
          <p:cNvSpPr/>
          <p:nvPr/>
        </p:nvSpPr>
        <p:spPr>
          <a:xfrm>
            <a:off x="2713574" y="4243686"/>
            <a:ext cx="2455026" cy="448747"/>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Natural water retention measures</a:t>
            </a:r>
          </a:p>
        </p:txBody>
      </p:sp>
      <p:pic>
        <p:nvPicPr>
          <p:cNvPr id="16" name="Picture 15"/>
          <p:cNvPicPr>
            <a:picLocks noChangeAspect="1"/>
          </p:cNvPicPr>
          <p:nvPr/>
        </p:nvPicPr>
        <p:blipFill>
          <a:blip r:embed="rId3"/>
          <a:stretch>
            <a:fillRect/>
          </a:stretch>
        </p:blipFill>
        <p:spPr>
          <a:xfrm>
            <a:off x="7342375" y="3154179"/>
            <a:ext cx="2530496" cy="3235191"/>
          </a:xfrm>
          <a:prstGeom prst="rect">
            <a:avLst/>
          </a:prstGeom>
          <a:ln w="12700">
            <a:solidFill>
              <a:schemeClr val="tx1"/>
            </a:solidFill>
          </a:ln>
        </p:spPr>
      </p:pic>
      <p:pic>
        <p:nvPicPr>
          <p:cNvPr id="3" name="Picture 2"/>
          <p:cNvPicPr>
            <a:picLocks noChangeAspect="1"/>
          </p:cNvPicPr>
          <p:nvPr/>
        </p:nvPicPr>
        <p:blipFill>
          <a:blip r:embed="rId4"/>
          <a:stretch>
            <a:fillRect/>
          </a:stretch>
        </p:blipFill>
        <p:spPr>
          <a:xfrm>
            <a:off x="7958299" y="3814797"/>
            <a:ext cx="2235921" cy="2945503"/>
          </a:xfrm>
          <a:prstGeom prst="rect">
            <a:avLst/>
          </a:prstGeom>
          <a:ln w="12700">
            <a:solidFill>
              <a:schemeClr val="tx1"/>
            </a:solidFill>
          </a:ln>
        </p:spPr>
      </p:pic>
      <p:pic>
        <p:nvPicPr>
          <p:cNvPr id="18" name="Picture 17"/>
          <p:cNvPicPr>
            <a:picLocks noChangeAspect="1"/>
          </p:cNvPicPr>
          <p:nvPr/>
        </p:nvPicPr>
        <p:blipFill>
          <a:blip r:embed="rId5"/>
          <a:stretch>
            <a:fillRect/>
          </a:stretch>
        </p:blipFill>
        <p:spPr>
          <a:xfrm>
            <a:off x="9781650" y="4157635"/>
            <a:ext cx="1777302" cy="2601349"/>
          </a:xfrm>
          <a:prstGeom prst="rect">
            <a:avLst/>
          </a:prstGeom>
          <a:ln w="12700">
            <a:solidFill>
              <a:schemeClr val="tx1"/>
            </a:solidFill>
          </a:ln>
        </p:spPr>
      </p:pic>
      <p:sp>
        <p:nvSpPr>
          <p:cNvPr id="8" name="Rounded Rectangle 7"/>
          <p:cNvSpPr/>
          <p:nvPr/>
        </p:nvSpPr>
        <p:spPr>
          <a:xfrm>
            <a:off x="4901179" y="3360740"/>
            <a:ext cx="1591761" cy="560727"/>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Green infrastructure</a:t>
            </a:r>
          </a:p>
        </p:txBody>
      </p:sp>
      <p:sp>
        <p:nvSpPr>
          <p:cNvPr id="12" name="Rounded Rectangle 11"/>
          <p:cNvSpPr/>
          <p:nvPr/>
        </p:nvSpPr>
        <p:spPr>
          <a:xfrm>
            <a:off x="3566160" y="4771775"/>
            <a:ext cx="3221222" cy="448747"/>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Sustainable</a:t>
            </a:r>
            <a:r>
              <a:rPr kumimoji="0" lang="en-US" sz="1200" b="1" i="0" u="none" strike="noStrike" kern="1200" cap="none" spc="0" normalizeH="0" noProof="0" dirty="0" smtClean="0">
                <a:ln>
                  <a:noFill/>
                </a:ln>
                <a:solidFill>
                  <a:prstClr val="black"/>
                </a:solidFill>
                <a:effectLst/>
                <a:uLnTx/>
                <a:uFillTx/>
                <a:latin typeface="Calibri" panose="020F0502020204030204"/>
                <a:ea typeface="+mn-ea"/>
                <a:cs typeface="+mn-cs"/>
              </a:rPr>
              <a:t> management of forest ecosystems</a:t>
            </a:r>
            <a:endPar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16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47" y="1747282"/>
            <a:ext cx="4431484" cy="4280813"/>
          </a:xfrm>
          <a:prstGeom prst="rect">
            <a:avLst/>
          </a:prstGeom>
        </p:spPr>
      </p:pic>
      <p:sp>
        <p:nvSpPr>
          <p:cNvPr id="15" name="TextBox 14"/>
          <p:cNvSpPr txBox="1"/>
          <p:nvPr/>
        </p:nvSpPr>
        <p:spPr>
          <a:xfrm>
            <a:off x="0" y="794449"/>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334074" y="230401"/>
            <a:ext cx="11687595" cy="551378"/>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000" b="1" dirty="0">
                <a:solidFill>
                  <a:srgbClr val="002060"/>
                </a:solidFill>
              </a:rPr>
              <a:t>Ecosystem-based </a:t>
            </a:r>
            <a:r>
              <a:rPr lang="en-GB" altLang="en-US" sz="2000" b="1" dirty="0" smtClean="0">
                <a:solidFill>
                  <a:srgbClr val="002060"/>
                </a:solidFill>
              </a:rPr>
              <a:t>management: an analytical tool to inform policies in a coherent and integrated manner – The approach taken at the EEA</a:t>
            </a:r>
            <a:endParaRPr lang="en-GB" altLang="en-US" sz="2000" b="1" dirty="0">
              <a:solidFill>
                <a:srgbClr val="002060"/>
              </a:solidFill>
            </a:endParaRPr>
          </a:p>
        </p:txBody>
      </p:sp>
      <p:sp>
        <p:nvSpPr>
          <p:cNvPr id="7" name="TextBox 6"/>
          <p:cNvSpPr txBox="1"/>
          <p:nvPr/>
        </p:nvSpPr>
        <p:spPr>
          <a:xfrm>
            <a:off x="334075" y="1726852"/>
            <a:ext cx="97145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Spatial approach</a:t>
            </a:r>
          </a:p>
        </p:txBody>
      </p:sp>
      <p:sp>
        <p:nvSpPr>
          <p:cNvPr id="11" name="TextBox 10"/>
          <p:cNvSpPr txBox="1"/>
          <p:nvPr/>
        </p:nvSpPr>
        <p:spPr>
          <a:xfrm>
            <a:off x="334075" y="5037286"/>
            <a:ext cx="11231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Cumulative impacts</a:t>
            </a:r>
            <a:endParaRPr kumimoji="0" lang="en-GB"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12" name="TextBox 11"/>
          <p:cNvSpPr txBox="1"/>
          <p:nvPr/>
        </p:nvSpPr>
        <p:spPr>
          <a:xfrm>
            <a:off x="5337556" y="1583419"/>
            <a:ext cx="12845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Multiple objectives</a:t>
            </a:r>
          </a:p>
        </p:txBody>
      </p:sp>
      <p:sp>
        <p:nvSpPr>
          <p:cNvPr id="13" name="TextBox 12"/>
          <p:cNvSpPr txBox="1"/>
          <p:nvPr/>
        </p:nvSpPr>
        <p:spPr>
          <a:xfrm>
            <a:off x="4937693" y="5371132"/>
            <a:ext cx="145614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Recognising connections</a:t>
            </a:r>
          </a:p>
        </p:txBody>
      </p:sp>
      <p:sp>
        <p:nvSpPr>
          <p:cNvPr id="17" name="Content Placeholder 2"/>
          <p:cNvSpPr txBox="1">
            <a:spLocks/>
          </p:cNvSpPr>
          <p:nvPr/>
        </p:nvSpPr>
        <p:spPr>
          <a:xfrm>
            <a:off x="6833169" y="2260312"/>
            <a:ext cx="3499464" cy="449341"/>
          </a:xfrm>
          <a:prstGeom prst="rect">
            <a:avLst/>
          </a:prstGeom>
          <a:ln>
            <a:solidFill>
              <a:schemeClr val="accent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Policy developments</a:t>
            </a:r>
          </a:p>
        </p:txBody>
      </p:sp>
      <p:sp>
        <p:nvSpPr>
          <p:cNvPr id="18" name="Content Placeholder 2"/>
          <p:cNvSpPr txBox="1">
            <a:spLocks/>
          </p:cNvSpPr>
          <p:nvPr/>
        </p:nvSpPr>
        <p:spPr>
          <a:xfrm>
            <a:off x="5968195" y="4217815"/>
            <a:ext cx="2163307" cy="795080"/>
          </a:xfrm>
          <a:prstGeom prst="rect">
            <a:avLst/>
          </a:prstGeom>
          <a:ln>
            <a:solidFill>
              <a:schemeClr val="accent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Availability of data and information</a:t>
            </a:r>
          </a:p>
        </p:txBody>
      </p:sp>
      <p:sp>
        <p:nvSpPr>
          <p:cNvPr id="19" name="Content Placeholder 2"/>
          <p:cNvSpPr txBox="1">
            <a:spLocks/>
          </p:cNvSpPr>
          <p:nvPr/>
        </p:nvSpPr>
        <p:spPr>
          <a:xfrm>
            <a:off x="8712435" y="4217815"/>
            <a:ext cx="2782240" cy="795080"/>
          </a:xfrm>
          <a:prstGeom prst="rect">
            <a:avLst/>
          </a:prstGeom>
          <a:ln>
            <a:solidFill>
              <a:schemeClr val="accent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Analytical and assessment methods</a:t>
            </a:r>
          </a:p>
        </p:txBody>
      </p:sp>
      <p:cxnSp>
        <p:nvCxnSpPr>
          <p:cNvPr id="20" name="Straight Arrow Connector 19"/>
          <p:cNvCxnSpPr>
            <a:stCxn id="17" idx="2"/>
            <a:endCxn id="19" idx="0"/>
          </p:cNvCxnSpPr>
          <p:nvPr/>
        </p:nvCxnSpPr>
        <p:spPr>
          <a:xfrm>
            <a:off x="8582901" y="2709653"/>
            <a:ext cx="1520654" cy="15081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2"/>
            <a:endCxn id="18" idx="0"/>
          </p:cNvCxnSpPr>
          <p:nvPr/>
        </p:nvCxnSpPr>
        <p:spPr>
          <a:xfrm flipH="1">
            <a:off x="7049849" y="2709653"/>
            <a:ext cx="1533052" cy="1508162"/>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3"/>
            <a:endCxn id="19" idx="1"/>
          </p:cNvCxnSpPr>
          <p:nvPr/>
        </p:nvCxnSpPr>
        <p:spPr>
          <a:xfrm>
            <a:off x="8131502" y="4615355"/>
            <a:ext cx="580933"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24810" y="1542811"/>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220011" y="4853245"/>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865478" y="5207789"/>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162327" y="1369234"/>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4"/>
          <a:stretch>
            <a:fillRect/>
          </a:stretch>
        </p:blipFill>
        <p:spPr>
          <a:xfrm>
            <a:off x="6535558" y="1516562"/>
            <a:ext cx="3309103" cy="4679645"/>
          </a:xfrm>
          <a:prstGeom prst="rect">
            <a:avLst/>
          </a:prstGeom>
          <a:ln w="19050">
            <a:solidFill>
              <a:schemeClr val="tx1"/>
            </a:solidFill>
          </a:ln>
        </p:spPr>
      </p:pic>
      <p:pic>
        <p:nvPicPr>
          <p:cNvPr id="39" name="Picture 38"/>
          <p:cNvPicPr>
            <a:picLocks noChangeAspect="1"/>
          </p:cNvPicPr>
          <p:nvPr/>
        </p:nvPicPr>
        <p:blipFill>
          <a:blip r:embed="rId5"/>
          <a:stretch>
            <a:fillRect/>
          </a:stretch>
        </p:blipFill>
        <p:spPr>
          <a:xfrm>
            <a:off x="9517154" y="2386013"/>
            <a:ext cx="2547702" cy="3663603"/>
          </a:xfrm>
          <a:prstGeom prst="rect">
            <a:avLst/>
          </a:prstGeom>
        </p:spPr>
      </p:pic>
      <p:pic>
        <p:nvPicPr>
          <p:cNvPr id="10" name="Picture 9"/>
          <p:cNvPicPr>
            <a:picLocks noChangeAspect="1"/>
          </p:cNvPicPr>
          <p:nvPr/>
        </p:nvPicPr>
        <p:blipFill>
          <a:blip r:embed="rId6"/>
          <a:stretch>
            <a:fillRect/>
          </a:stretch>
        </p:blipFill>
        <p:spPr>
          <a:xfrm>
            <a:off x="9291934" y="2761975"/>
            <a:ext cx="2704308" cy="3902540"/>
          </a:xfrm>
          <a:prstGeom prst="rect">
            <a:avLst/>
          </a:prstGeom>
          <a:ln w="12700">
            <a:solidFill>
              <a:schemeClr val="tx1"/>
            </a:solidFill>
          </a:ln>
        </p:spPr>
      </p:pic>
      <p:sp>
        <p:nvSpPr>
          <p:cNvPr id="26" name="Rounded Rectangle 25"/>
          <p:cNvSpPr/>
          <p:nvPr/>
        </p:nvSpPr>
        <p:spPr>
          <a:xfrm>
            <a:off x="1334348" y="1029906"/>
            <a:ext cx="1349284" cy="215400"/>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smtClean="0">
                <a:solidFill>
                  <a:prstClr val="black"/>
                </a:solidFill>
              </a:rPr>
              <a:t>Nature directives</a:t>
            </a:r>
          </a:p>
        </p:txBody>
      </p:sp>
      <p:sp>
        <p:nvSpPr>
          <p:cNvPr id="31" name="Rounded Rectangle 30"/>
          <p:cNvSpPr/>
          <p:nvPr/>
        </p:nvSpPr>
        <p:spPr>
          <a:xfrm>
            <a:off x="3098857" y="1029641"/>
            <a:ext cx="2323789" cy="215400"/>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smtClean="0">
                <a:solidFill>
                  <a:prstClr val="black"/>
                </a:solidFill>
              </a:rPr>
              <a:t>2020 Biodiversity Strategy / MAES</a:t>
            </a:r>
          </a:p>
        </p:txBody>
      </p:sp>
      <p:sp>
        <p:nvSpPr>
          <p:cNvPr id="32" name="Rounded Rectangle 31"/>
          <p:cNvSpPr/>
          <p:nvPr/>
        </p:nvSpPr>
        <p:spPr>
          <a:xfrm>
            <a:off x="1491905" y="5581054"/>
            <a:ext cx="876174" cy="215400"/>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smtClean="0">
                <a:solidFill>
                  <a:prstClr val="black"/>
                </a:solidFill>
              </a:rPr>
              <a:t>IMP / MSP</a:t>
            </a:r>
          </a:p>
        </p:txBody>
      </p:sp>
      <p:sp>
        <p:nvSpPr>
          <p:cNvPr id="33" name="Rounded Rectangle 32"/>
          <p:cNvSpPr/>
          <p:nvPr/>
        </p:nvSpPr>
        <p:spPr>
          <a:xfrm>
            <a:off x="1305530" y="6028095"/>
            <a:ext cx="1218982" cy="215400"/>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dirty="0" smtClean="0">
                <a:solidFill>
                  <a:prstClr val="black"/>
                </a:solidFill>
              </a:rPr>
              <a:t>MSFD (Annex 3)</a:t>
            </a:r>
          </a:p>
        </p:txBody>
      </p:sp>
      <p:cxnSp>
        <p:nvCxnSpPr>
          <p:cNvPr id="4" name="Straight Arrow Connector 3"/>
          <p:cNvCxnSpPr/>
          <p:nvPr/>
        </p:nvCxnSpPr>
        <p:spPr>
          <a:xfrm flipV="1">
            <a:off x="1906112" y="5115051"/>
            <a:ext cx="948538" cy="453138"/>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368079" y="5611669"/>
            <a:ext cx="297611" cy="42929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6" idx="2"/>
          </p:cNvCxnSpPr>
          <p:nvPr/>
        </p:nvCxnSpPr>
        <p:spPr>
          <a:xfrm flipH="1">
            <a:off x="1837267" y="1245306"/>
            <a:ext cx="171723" cy="146434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1" idx="2"/>
          </p:cNvCxnSpPr>
          <p:nvPr/>
        </p:nvCxnSpPr>
        <p:spPr>
          <a:xfrm flipH="1">
            <a:off x="2665690" y="1245041"/>
            <a:ext cx="1595062" cy="1158293"/>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6" idx="2"/>
          </p:cNvCxnSpPr>
          <p:nvPr/>
        </p:nvCxnSpPr>
        <p:spPr>
          <a:xfrm>
            <a:off x="2008990" y="1245306"/>
            <a:ext cx="2171767" cy="1311627"/>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1" idx="2"/>
          </p:cNvCxnSpPr>
          <p:nvPr/>
        </p:nvCxnSpPr>
        <p:spPr>
          <a:xfrm>
            <a:off x="4260752" y="1245041"/>
            <a:ext cx="84631" cy="72803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7"/>
          <a:stretch>
            <a:fillRect/>
          </a:stretch>
        </p:blipFill>
        <p:spPr>
          <a:xfrm>
            <a:off x="99056" y="886310"/>
            <a:ext cx="8901812" cy="4725359"/>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280" y="993708"/>
            <a:ext cx="5455153" cy="5202499"/>
          </a:xfrm>
          <a:prstGeom prst="rect">
            <a:avLst/>
          </a:prstGeom>
        </p:spPr>
      </p:pic>
      <p:pic>
        <p:nvPicPr>
          <p:cNvPr id="23" name="Picture 22"/>
          <p:cNvPicPr>
            <a:picLocks noChangeAspect="1"/>
          </p:cNvPicPr>
          <p:nvPr/>
        </p:nvPicPr>
        <p:blipFill>
          <a:blip r:embed="rId9"/>
          <a:stretch>
            <a:fillRect/>
          </a:stretch>
        </p:blipFill>
        <p:spPr>
          <a:xfrm>
            <a:off x="6378001" y="2761975"/>
            <a:ext cx="2772209" cy="3902540"/>
          </a:xfrm>
          <a:prstGeom prst="rect">
            <a:avLst/>
          </a:prstGeom>
          <a:ln w="12700">
            <a:solidFill>
              <a:schemeClr val="tx1"/>
            </a:solidFill>
          </a:ln>
        </p:spPr>
      </p:pic>
      <p:sp>
        <p:nvSpPr>
          <p:cNvPr id="16" name="Content Placeholder 2"/>
          <p:cNvSpPr txBox="1">
            <a:spLocks/>
          </p:cNvSpPr>
          <p:nvPr/>
        </p:nvSpPr>
        <p:spPr>
          <a:xfrm>
            <a:off x="3395632" y="5962535"/>
            <a:ext cx="2782240" cy="795080"/>
          </a:xfrm>
          <a:prstGeom prst="rect">
            <a:avLst/>
          </a:prstGeom>
          <a:solidFill>
            <a:schemeClr val="bg1"/>
          </a:solidFill>
          <a:ln>
            <a:solidFill>
              <a:schemeClr val="accent1"/>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Arial" pitchFamily="34" charset="0"/>
              </a:rPr>
              <a:t>MAES Target 3a, 3b on Agriculture and Forests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5130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7" grpId="0" animBg="1"/>
      <p:bldP spid="18" grpId="0" animBg="1"/>
      <p:bldP spid="19" grpId="0" animBg="1"/>
      <p:bldP spid="27" grpId="0" animBg="1"/>
      <p:bldP spid="28" grpId="0" animBg="1"/>
      <p:bldP spid="29" grpId="0" animBg="1"/>
      <p:bldP spid="30" grpId="0" animBg="1"/>
      <p:bldP spid="26" grpId="0" animBg="1"/>
      <p:bldP spid="31" grpId="0" animBg="1"/>
      <p:bldP spid="32" grpId="0" animBg="1"/>
      <p:bldP spid="3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94449"/>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1975430" y="155436"/>
            <a:ext cx="9869437" cy="551378"/>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000" b="1" dirty="0">
                <a:solidFill>
                  <a:srgbClr val="002060"/>
                </a:solidFill>
              </a:rPr>
              <a:t>Ecosystem-based </a:t>
            </a:r>
            <a:r>
              <a:rPr lang="en-GB" altLang="en-US" sz="2000" b="1" dirty="0" smtClean="0">
                <a:solidFill>
                  <a:srgbClr val="002060"/>
                </a:solidFill>
              </a:rPr>
              <a:t>management in a nutshell – Uptake of a guiding and analytical tool</a:t>
            </a:r>
            <a:endParaRPr lang="en-GB" altLang="en-US" sz="2000" b="1" dirty="0">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46" y="1103123"/>
            <a:ext cx="4362931" cy="4214591"/>
          </a:xfrm>
          <a:prstGeom prst="rect">
            <a:avLst/>
          </a:prstGeom>
        </p:spPr>
      </p:pic>
      <p:sp>
        <p:nvSpPr>
          <p:cNvPr id="7" name="TextBox 6"/>
          <p:cNvSpPr txBox="1"/>
          <p:nvPr/>
        </p:nvSpPr>
        <p:spPr>
          <a:xfrm>
            <a:off x="2139074" y="1082693"/>
            <a:ext cx="97145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Spatial approach</a:t>
            </a:r>
          </a:p>
        </p:txBody>
      </p:sp>
      <p:sp>
        <p:nvSpPr>
          <p:cNvPr id="12" name="TextBox 11"/>
          <p:cNvSpPr txBox="1"/>
          <p:nvPr/>
        </p:nvSpPr>
        <p:spPr>
          <a:xfrm>
            <a:off x="7191735" y="1047443"/>
            <a:ext cx="128451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Multiple objectives</a:t>
            </a:r>
          </a:p>
        </p:txBody>
      </p:sp>
      <p:sp>
        <p:nvSpPr>
          <p:cNvPr id="27" name="Oval 26"/>
          <p:cNvSpPr/>
          <p:nvPr/>
        </p:nvSpPr>
        <p:spPr>
          <a:xfrm>
            <a:off x="1929809" y="898652"/>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7066494" y="863404"/>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4"/>
          <a:srcRect l="35066" r="17311"/>
          <a:stretch/>
        </p:blipFill>
        <p:spPr>
          <a:xfrm>
            <a:off x="0" y="0"/>
            <a:ext cx="1837112" cy="6858000"/>
          </a:xfrm>
          <a:prstGeom prst="rect">
            <a:avLst/>
          </a:prstGeom>
        </p:spPr>
      </p:pic>
      <p:sp>
        <p:nvSpPr>
          <p:cNvPr id="26" name="Rounded Rectangle 25"/>
          <p:cNvSpPr/>
          <p:nvPr/>
        </p:nvSpPr>
        <p:spPr>
          <a:xfrm>
            <a:off x="10618488" y="3207282"/>
            <a:ext cx="1518305"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Wetlands, Peatlands</a:t>
            </a:r>
          </a:p>
        </p:txBody>
      </p:sp>
      <p:sp>
        <p:nvSpPr>
          <p:cNvPr id="31" name="Rounded Rectangle 30"/>
          <p:cNvSpPr/>
          <p:nvPr/>
        </p:nvSpPr>
        <p:spPr>
          <a:xfrm>
            <a:off x="10618488" y="2500157"/>
            <a:ext cx="1518306"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Freshwater</a:t>
            </a:r>
          </a:p>
        </p:txBody>
      </p:sp>
      <p:sp>
        <p:nvSpPr>
          <p:cNvPr id="32" name="Rounded Rectangle 31"/>
          <p:cNvSpPr/>
          <p:nvPr/>
        </p:nvSpPr>
        <p:spPr>
          <a:xfrm>
            <a:off x="10618488" y="1828996"/>
            <a:ext cx="1518307"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Forests</a:t>
            </a:r>
          </a:p>
        </p:txBody>
      </p:sp>
      <p:sp>
        <p:nvSpPr>
          <p:cNvPr id="33" name="Rounded Rectangle 32"/>
          <p:cNvSpPr/>
          <p:nvPr/>
        </p:nvSpPr>
        <p:spPr>
          <a:xfrm>
            <a:off x="10618489" y="1180047"/>
            <a:ext cx="1518307"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Marine</a:t>
            </a:r>
          </a:p>
        </p:txBody>
      </p:sp>
      <p:sp>
        <p:nvSpPr>
          <p:cNvPr id="34" name="Rounded Rectangle 33"/>
          <p:cNvSpPr/>
          <p:nvPr/>
        </p:nvSpPr>
        <p:spPr>
          <a:xfrm>
            <a:off x="10560298" y="5203737"/>
            <a:ext cx="1518307"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Climate change adaptation</a:t>
            </a:r>
          </a:p>
        </p:txBody>
      </p:sp>
      <p:sp>
        <p:nvSpPr>
          <p:cNvPr id="35" name="Rounded Rectangle 34"/>
          <p:cNvSpPr/>
          <p:nvPr/>
        </p:nvSpPr>
        <p:spPr>
          <a:xfrm>
            <a:off x="10612924" y="3885492"/>
            <a:ext cx="1523869"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Land, agriculture</a:t>
            </a:r>
          </a:p>
        </p:txBody>
      </p:sp>
      <p:sp>
        <p:nvSpPr>
          <p:cNvPr id="36" name="Rounded Rectangle 35"/>
          <p:cNvSpPr/>
          <p:nvPr/>
        </p:nvSpPr>
        <p:spPr>
          <a:xfrm>
            <a:off x="10612924" y="4526369"/>
            <a:ext cx="1523870" cy="409954"/>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200" b="1" dirty="0" smtClean="0">
                <a:solidFill>
                  <a:prstClr val="black"/>
                </a:solidFill>
              </a:rPr>
              <a:t>Coastal, Land-Sea </a:t>
            </a:r>
            <a:r>
              <a:rPr kumimoji="0" lang="en-US" sz="1200" b="1" i="0" u="none" strike="noStrike" kern="1200" cap="none" spc="0" normalizeH="0" baseline="0" noProof="0" dirty="0" smtClean="0">
                <a:ln>
                  <a:noFill/>
                </a:ln>
                <a:solidFill>
                  <a:prstClr val="black"/>
                </a:solidFill>
                <a:effectLst/>
                <a:uLnTx/>
                <a:uFillTx/>
                <a:latin typeface="Calibri" panose="020F0502020204030204"/>
                <a:ea typeface="+mn-ea"/>
                <a:cs typeface="+mn-cs"/>
              </a:rPr>
              <a:t>continuum</a:t>
            </a:r>
          </a:p>
        </p:txBody>
      </p:sp>
      <p:sp>
        <p:nvSpPr>
          <p:cNvPr id="41" name="Rounded Rectangle 40"/>
          <p:cNvSpPr/>
          <p:nvPr/>
        </p:nvSpPr>
        <p:spPr>
          <a:xfrm>
            <a:off x="5543097" y="5557433"/>
            <a:ext cx="1948388" cy="1227228"/>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Tx/>
              <a:buChar char="-"/>
            </a:pPr>
            <a:r>
              <a:rPr lang="en-US" sz="1200" dirty="0" smtClean="0">
                <a:solidFill>
                  <a:prstClr val="black"/>
                </a:solidFill>
              </a:rPr>
              <a:t>Interdisciplinary</a:t>
            </a:r>
          </a:p>
          <a:p>
            <a:pPr marL="171450" lvl="0" indent="-171450">
              <a:buFontTx/>
              <a:buChar char="-"/>
            </a:pPr>
            <a:r>
              <a:rPr lang="en-US" sz="1200" dirty="0" smtClean="0">
                <a:solidFill>
                  <a:prstClr val="black"/>
                </a:solidFill>
              </a:rPr>
              <a:t>Holistic</a:t>
            </a:r>
          </a:p>
          <a:p>
            <a:pPr marL="171450" lvl="0" indent="-171450">
              <a:buFontTx/>
              <a:buChar char="-"/>
            </a:pPr>
            <a:r>
              <a:rPr lang="en-US" sz="1200" dirty="0" smtClean="0">
                <a:solidFill>
                  <a:prstClr val="black"/>
                </a:solidFill>
              </a:rPr>
              <a:t>Connective</a:t>
            </a:r>
          </a:p>
          <a:p>
            <a:pPr marL="171450" lvl="0" indent="-171450">
              <a:buFontTx/>
              <a:buChar char="-"/>
            </a:pPr>
            <a:r>
              <a:rPr lang="en-US" sz="1200" dirty="0" smtClean="0">
                <a:solidFill>
                  <a:prstClr val="black"/>
                </a:solidFill>
              </a:rPr>
              <a:t>Flexible</a:t>
            </a:r>
          </a:p>
          <a:p>
            <a:pPr marL="171450" lvl="0" indent="-171450">
              <a:buFontTx/>
              <a:buChar char="-"/>
            </a:pPr>
            <a:r>
              <a:rPr lang="en-US" sz="1200" dirty="0" smtClean="0">
                <a:solidFill>
                  <a:prstClr val="black"/>
                </a:solidFill>
              </a:rPr>
              <a:t>Management oriented</a:t>
            </a:r>
            <a:endParaRPr lang="en-US" sz="1200" dirty="0">
              <a:solidFill>
                <a:prstClr val="black"/>
              </a:solidFill>
            </a:endParaRPr>
          </a:p>
        </p:txBody>
      </p:sp>
      <p:cxnSp>
        <p:nvCxnSpPr>
          <p:cNvPr id="4" name="Straight Arrow Connector 3"/>
          <p:cNvCxnSpPr/>
          <p:nvPr/>
        </p:nvCxnSpPr>
        <p:spPr>
          <a:xfrm>
            <a:off x="10290315" y="1180047"/>
            <a:ext cx="50754" cy="55170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698588" y="1478190"/>
            <a:ext cx="2372498" cy="5379810"/>
          </a:xfrm>
          <a:prstGeom prst="roundRect">
            <a:avLst/>
          </a:pr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b="1" dirty="0" smtClean="0">
                <a:solidFill>
                  <a:prstClr val="black"/>
                </a:solidFill>
              </a:rPr>
              <a:t>Ecosystem-based management</a:t>
            </a:r>
          </a:p>
          <a:p>
            <a:pPr lvl="0"/>
            <a:r>
              <a:rPr lang="en-GB" sz="1200" dirty="0">
                <a:solidFill>
                  <a:prstClr val="black"/>
                </a:solidFill>
              </a:rPr>
              <a:t>Ecosystem-based management is an integrated approach to management that considers the entire ecosystem </a:t>
            </a:r>
            <a:r>
              <a:rPr lang="en-GB" sz="1200" dirty="0" smtClean="0">
                <a:solidFill>
                  <a:prstClr val="black"/>
                </a:solidFill>
              </a:rPr>
              <a:t>including humans.</a:t>
            </a:r>
          </a:p>
          <a:p>
            <a:pPr lvl="0"/>
            <a:endParaRPr lang="en-GB" sz="1200" dirty="0" smtClean="0">
              <a:solidFill>
                <a:prstClr val="black"/>
              </a:solidFill>
            </a:endParaRPr>
          </a:p>
          <a:p>
            <a:pPr lvl="0"/>
            <a:r>
              <a:rPr lang="en-GB" sz="1200" dirty="0" smtClean="0">
                <a:solidFill>
                  <a:prstClr val="black"/>
                </a:solidFill>
              </a:rPr>
              <a:t>The </a:t>
            </a:r>
            <a:r>
              <a:rPr lang="en-GB" sz="1200" dirty="0">
                <a:solidFill>
                  <a:prstClr val="black"/>
                </a:solidFill>
              </a:rPr>
              <a:t>goal is to maintain ecosystems in a healthy, clean, productive, and resilient condition, so that they can continue </a:t>
            </a:r>
            <a:r>
              <a:rPr lang="en-GB" sz="1200" dirty="0" smtClean="0">
                <a:solidFill>
                  <a:prstClr val="black"/>
                </a:solidFill>
              </a:rPr>
              <a:t>to provide </a:t>
            </a:r>
            <a:r>
              <a:rPr lang="en-GB" sz="1200" dirty="0">
                <a:solidFill>
                  <a:prstClr val="black"/>
                </a:solidFill>
              </a:rPr>
              <a:t>humans with the services and benefits upon which we depend</a:t>
            </a:r>
            <a:r>
              <a:rPr lang="en-GB" sz="1200" dirty="0" smtClean="0">
                <a:solidFill>
                  <a:prstClr val="black"/>
                </a:solidFill>
              </a:rPr>
              <a:t>.</a:t>
            </a:r>
          </a:p>
          <a:p>
            <a:pPr lvl="0"/>
            <a:endParaRPr lang="en-US" sz="1200" dirty="0">
              <a:solidFill>
                <a:prstClr val="black"/>
              </a:solidFill>
            </a:endParaRPr>
          </a:p>
          <a:p>
            <a:pPr lvl="0"/>
            <a:r>
              <a:rPr lang="en-GB" sz="1200" dirty="0">
                <a:solidFill>
                  <a:prstClr val="black"/>
                </a:solidFill>
              </a:rPr>
              <a:t>It is a 1) spatial approach that builds around 2) acknowledging connections, 3) cumulative impacts and 4) multiple </a:t>
            </a:r>
            <a:r>
              <a:rPr lang="en-GB" sz="1200" dirty="0" smtClean="0">
                <a:solidFill>
                  <a:prstClr val="black"/>
                </a:solidFill>
              </a:rPr>
              <a:t>objectives rather </a:t>
            </a:r>
            <a:r>
              <a:rPr lang="en-GB" sz="1200" dirty="0">
                <a:solidFill>
                  <a:prstClr val="black"/>
                </a:solidFill>
              </a:rPr>
              <a:t>than traditional approaches that address single concerns e.g. species, sectors, activities or individual national </a:t>
            </a:r>
            <a:r>
              <a:rPr lang="en-GB" sz="1200" dirty="0" smtClean="0">
                <a:solidFill>
                  <a:prstClr val="black"/>
                </a:solidFill>
              </a:rPr>
              <a:t>interests.</a:t>
            </a:r>
          </a:p>
          <a:p>
            <a:pPr lvl="0"/>
            <a:endParaRPr lang="en-US" sz="1200" dirty="0">
              <a:solidFill>
                <a:prstClr val="black"/>
              </a:solidFill>
            </a:endParaRPr>
          </a:p>
          <a:p>
            <a:pPr lvl="0"/>
            <a:r>
              <a:rPr lang="en-US" sz="1200" dirty="0" smtClean="0">
                <a:solidFill>
                  <a:prstClr val="black"/>
                </a:solidFill>
              </a:rPr>
              <a:t>State of the environment assessments and outlooks to be complemented by temporal trends analysis.</a:t>
            </a:r>
          </a:p>
        </p:txBody>
      </p:sp>
      <p:sp>
        <p:nvSpPr>
          <p:cNvPr id="11" name="TextBox 10"/>
          <p:cNvSpPr txBox="1"/>
          <p:nvPr/>
        </p:nvSpPr>
        <p:spPr>
          <a:xfrm>
            <a:off x="2139074" y="4393127"/>
            <a:ext cx="11231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Cumulative impacts</a:t>
            </a:r>
            <a:endParaRPr kumimoji="0" lang="en-GB"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8" name="Oval 27"/>
          <p:cNvSpPr/>
          <p:nvPr/>
        </p:nvSpPr>
        <p:spPr>
          <a:xfrm>
            <a:off x="2025010" y="4209086"/>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670477" y="4563630"/>
            <a:ext cx="1114337" cy="860523"/>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742692" y="4726973"/>
            <a:ext cx="145614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Recognising connections</a:t>
            </a:r>
          </a:p>
        </p:txBody>
      </p:sp>
    </p:spTree>
    <p:extLst>
      <p:ext uri="{BB962C8B-B14F-4D97-AF65-F5344CB8AC3E}">
        <p14:creationId xmlns:p14="http://schemas.microsoft.com/office/powerpoint/2010/main" val="8395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7" grpId="0" animBg="1"/>
      <p:bldP spid="30" grpId="0" animBg="1"/>
      <p:bldP spid="26" grpId="0" animBg="1"/>
      <p:bldP spid="31" grpId="0" animBg="1"/>
      <p:bldP spid="32" grpId="0" animBg="1"/>
      <p:bldP spid="33" grpId="0" animBg="1"/>
      <p:bldP spid="34" grpId="0" animBg="1"/>
      <p:bldP spid="35" grpId="0" animBg="1"/>
      <p:bldP spid="36" grpId="0" animBg="1"/>
      <p:bldP spid="41" grpId="0" animBg="1"/>
      <p:bldP spid="37" grpId="0" animBg="1"/>
      <p:bldP spid="11" grpId="0"/>
      <p:bldP spid="28" grpId="0" animBg="1"/>
      <p:bldP spid="29"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794449"/>
            <a:ext cx="12191999" cy="36000"/>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Placeholder 1"/>
          <p:cNvSpPr txBox="1">
            <a:spLocks/>
          </p:cNvSpPr>
          <p:nvPr/>
        </p:nvSpPr>
        <p:spPr>
          <a:xfrm>
            <a:off x="1975430" y="155436"/>
            <a:ext cx="9869437" cy="551378"/>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2000" b="1" dirty="0" smtClean="0">
                <a:solidFill>
                  <a:srgbClr val="002060"/>
                </a:solidFill>
              </a:rPr>
              <a:t>Guiding questions for the break-out sessions</a:t>
            </a:r>
            <a:endParaRPr lang="en-GB" altLang="en-US" sz="2000" b="1" dirty="0">
              <a:solidFill>
                <a:srgbClr val="002060"/>
              </a:solidFill>
            </a:endParaRPr>
          </a:p>
        </p:txBody>
      </p:sp>
      <p:pic>
        <p:nvPicPr>
          <p:cNvPr id="24" name="Picture 23"/>
          <p:cNvPicPr>
            <a:picLocks noChangeAspect="1"/>
          </p:cNvPicPr>
          <p:nvPr/>
        </p:nvPicPr>
        <p:blipFill rotWithShape="1">
          <a:blip r:embed="rId3"/>
          <a:srcRect l="35066" r="17311"/>
          <a:stretch/>
        </p:blipFill>
        <p:spPr>
          <a:xfrm>
            <a:off x="0" y="0"/>
            <a:ext cx="1837112" cy="6858000"/>
          </a:xfrm>
          <a:prstGeom prst="rect">
            <a:avLst/>
          </a:prstGeom>
        </p:spPr>
      </p:pic>
      <p:sp>
        <p:nvSpPr>
          <p:cNvPr id="25" name="Rectangle 24"/>
          <p:cNvSpPr/>
          <p:nvPr/>
        </p:nvSpPr>
        <p:spPr>
          <a:xfrm>
            <a:off x="2132549" y="1374048"/>
            <a:ext cx="9172759" cy="3046988"/>
          </a:xfrm>
          <a:prstGeom prst="rect">
            <a:avLst/>
          </a:prstGeom>
        </p:spPr>
        <p:txBody>
          <a:bodyPr wrap="square">
            <a:spAutoFit/>
          </a:bodyPr>
          <a:lstStyle/>
          <a:p>
            <a:pPr marL="342900" indent="-342900">
              <a:buFont typeface="+mj-lt"/>
              <a:buAutoNum type="arabicPeriod"/>
            </a:pPr>
            <a:r>
              <a:rPr lang="en-GB" sz="1600" b="1" dirty="0">
                <a:solidFill>
                  <a:srgbClr val="002060"/>
                </a:solidFill>
              </a:rPr>
              <a:t>Can you give specific country level of examples of good practice (e.g. coordination of management, both inside and outside protected areas), in terms of actual ecosystem-based management, and ecosystem-based approach (integrative of stakeholders) and policy integration (or trade-offs, for example where policy delivery produces poor results for one or another sector). </a:t>
            </a:r>
          </a:p>
          <a:p>
            <a:pPr marL="342900" indent="-342900">
              <a:buFont typeface="+mj-lt"/>
              <a:buAutoNum type="arabicPeriod"/>
            </a:pPr>
            <a:endParaRPr lang="en-GB" sz="1600" b="1" dirty="0" smtClean="0">
              <a:solidFill>
                <a:srgbClr val="002060"/>
              </a:solidFill>
            </a:endParaRPr>
          </a:p>
          <a:p>
            <a:pPr marL="342900" indent="-342900">
              <a:buFont typeface="+mj-lt"/>
              <a:buAutoNum type="arabicPeriod"/>
            </a:pPr>
            <a:r>
              <a:rPr lang="en-GB" sz="1600" b="1" dirty="0" smtClean="0">
                <a:solidFill>
                  <a:srgbClr val="002060"/>
                </a:solidFill>
              </a:rPr>
              <a:t>What </a:t>
            </a:r>
            <a:r>
              <a:rPr lang="en-GB" sz="1600" b="1" dirty="0">
                <a:solidFill>
                  <a:srgbClr val="002060"/>
                </a:solidFill>
              </a:rPr>
              <a:t>do you think are the specific issues in relation to the delivery of ecosystem-based management </a:t>
            </a:r>
            <a:r>
              <a:rPr lang="en-GB" sz="1600" b="1" dirty="0" smtClean="0">
                <a:solidFill>
                  <a:srgbClr val="002060"/>
                </a:solidFill>
              </a:rPr>
              <a:t>and </a:t>
            </a:r>
            <a:r>
              <a:rPr lang="en-GB" sz="1600" b="1" dirty="0">
                <a:solidFill>
                  <a:srgbClr val="002060"/>
                </a:solidFill>
              </a:rPr>
              <a:t>policy streamlining. </a:t>
            </a:r>
          </a:p>
          <a:p>
            <a:pPr marL="342900" indent="-342900">
              <a:buFont typeface="+mj-lt"/>
              <a:buAutoNum type="arabicPeriod"/>
            </a:pPr>
            <a:endParaRPr lang="en-GB" sz="1600" b="1" dirty="0" smtClean="0">
              <a:solidFill>
                <a:srgbClr val="002060"/>
              </a:solidFill>
            </a:endParaRPr>
          </a:p>
          <a:p>
            <a:pPr marL="342900" indent="-342900">
              <a:buFont typeface="+mj-lt"/>
              <a:buAutoNum type="arabicPeriod"/>
            </a:pPr>
            <a:r>
              <a:rPr lang="en-GB" sz="1600" b="1" dirty="0" smtClean="0">
                <a:solidFill>
                  <a:srgbClr val="002060"/>
                </a:solidFill>
              </a:rPr>
              <a:t>Is </a:t>
            </a:r>
            <a:r>
              <a:rPr lang="en-GB" sz="1600" b="1" dirty="0">
                <a:solidFill>
                  <a:srgbClr val="002060"/>
                </a:solidFill>
              </a:rPr>
              <a:t>there institutional cooperation in relation to delivery of EBM and if so/in addition what you think are the key issues and opportunities in relation to its delivery?</a:t>
            </a:r>
          </a:p>
          <a:p>
            <a:pPr marL="342900" indent="-342900">
              <a:buFont typeface="+mj-lt"/>
              <a:buAutoNum type="arabicPeriod"/>
            </a:pPr>
            <a:endParaRPr lang="en-GB" sz="1600" b="1" dirty="0" smtClean="0">
              <a:solidFill>
                <a:srgbClr val="002060"/>
              </a:solidFill>
            </a:endParaRPr>
          </a:p>
          <a:p>
            <a:pPr marL="342900" indent="-342900">
              <a:buFont typeface="+mj-lt"/>
              <a:buAutoNum type="arabicPeriod"/>
            </a:pPr>
            <a:r>
              <a:rPr lang="en-GB" sz="1600" b="1" dirty="0" smtClean="0">
                <a:solidFill>
                  <a:srgbClr val="002060"/>
                </a:solidFill>
              </a:rPr>
              <a:t>Key </a:t>
            </a:r>
            <a:r>
              <a:rPr lang="en-GB" sz="1600" b="1" dirty="0">
                <a:solidFill>
                  <a:srgbClr val="002060"/>
                </a:solidFill>
              </a:rPr>
              <a:t>learning points/messages for the EEA.</a:t>
            </a:r>
          </a:p>
        </p:txBody>
      </p:sp>
    </p:spTree>
    <p:extLst>
      <p:ext uri="{BB962C8B-B14F-4D97-AF65-F5344CB8AC3E}">
        <p14:creationId xmlns:p14="http://schemas.microsoft.com/office/powerpoint/2010/main" val="1938070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5069</TotalTime>
  <Words>1395</Words>
  <Application>Microsoft Office PowerPoint</Application>
  <PresentationFormat>Widescreen</PresentationFormat>
  <Paragraphs>152</Paragraphs>
  <Slides>11</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Calibri Light</vt:lpstr>
      <vt:lpstr>Open Sans</vt:lpstr>
      <vt:lpstr>1_Cover</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Europe´s seas</dc:title>
  <dc:creator>Johnny Reker</dc:creator>
  <cp:lastModifiedBy>Stéphane Isoard</cp:lastModifiedBy>
  <cp:revision>725</cp:revision>
  <cp:lastPrinted>2019-06-03T06:35:12Z</cp:lastPrinted>
  <dcterms:created xsi:type="dcterms:W3CDTF">2015-10-20T11:41:27Z</dcterms:created>
  <dcterms:modified xsi:type="dcterms:W3CDTF">2019-06-03T06:36:35Z</dcterms:modified>
</cp:coreProperties>
</file>