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58" r:id="rId2"/>
    <p:sldId id="268" r:id="rId3"/>
    <p:sldId id="278" r:id="rId4"/>
    <p:sldId id="261" r:id="rId5"/>
    <p:sldId id="259" r:id="rId6"/>
    <p:sldId id="279" r:id="rId7"/>
    <p:sldId id="270" r:id="rId8"/>
    <p:sldId id="263" r:id="rId9"/>
    <p:sldId id="271" r:id="rId10"/>
    <p:sldId id="269" r:id="rId11"/>
    <p:sldId id="272" r:id="rId12"/>
    <p:sldId id="273" r:id="rId13"/>
    <p:sldId id="262" r:id="rId14"/>
    <p:sldId id="264" r:id="rId15"/>
    <p:sldId id="275" r:id="rId16"/>
    <p:sldId id="274" r:id="rId17"/>
    <p:sldId id="276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8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u2data\users\Christiansen\Floods%20and%20floodplains\Tableau\floodplain%20are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u2data\users\Christiansen\Floods%20and%20floodplains\Tableau\landcov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christiansen\AppData\Local\Temp\S4a_protected_area_data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u2data\users\Christiansen\Floods%20and%20floodplains\Redraft\fatalities%20and%20losse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u2data\users\Christiansen\Floods%20and%20floodplains\Redraft\fatalities%20and%20loss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/>
              <a:t>Floodplain area (EEA-39</a:t>
            </a:r>
            <a:r>
              <a:rPr lang="en-GB" dirty="0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inside RPZ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Sheet2!$A$4:$A$47</c:f>
              <c:strCache>
                <c:ptCount val="36"/>
                <c:pt idx="0">
                  <c:v>Denmark</c:v>
                </c:pt>
                <c:pt idx="1">
                  <c:v>Iceland</c:v>
                </c:pt>
                <c:pt idx="2">
                  <c:v>Turkey</c:v>
                </c:pt>
                <c:pt idx="3">
                  <c:v>Estonia</c:v>
                </c:pt>
                <c:pt idx="4">
                  <c:v>Finland</c:v>
                </c:pt>
                <c:pt idx="5">
                  <c:v>Norway</c:v>
                </c:pt>
                <c:pt idx="6">
                  <c:v>Ireland</c:v>
                </c:pt>
                <c:pt idx="7">
                  <c:v>Lithuania</c:v>
                </c:pt>
                <c:pt idx="8">
                  <c:v>United Kingdom</c:v>
                </c:pt>
                <c:pt idx="9">
                  <c:v>Kosovo</c:v>
                </c:pt>
                <c:pt idx="10">
                  <c:v>Latvia</c:v>
                </c:pt>
                <c:pt idx="11">
                  <c:v>Czech Republic</c:v>
                </c:pt>
                <c:pt idx="12">
                  <c:v>Sweden</c:v>
                </c:pt>
                <c:pt idx="13">
                  <c:v>Luxembourg</c:v>
                </c:pt>
                <c:pt idx="14">
                  <c:v>Montenegro</c:v>
                </c:pt>
                <c:pt idx="15">
                  <c:v>Bulgaria</c:v>
                </c:pt>
                <c:pt idx="16">
                  <c:v>Greece</c:v>
                </c:pt>
                <c:pt idx="17">
                  <c:v>Portugal</c:v>
                </c:pt>
                <c:pt idx="18">
                  <c:v>Switzerland</c:v>
                </c:pt>
                <c:pt idx="19">
                  <c:v>Spain</c:v>
                </c:pt>
                <c:pt idx="20">
                  <c:v>France</c:v>
                </c:pt>
                <c:pt idx="21">
                  <c:v>Poland</c:v>
                </c:pt>
                <c:pt idx="22">
                  <c:v>Macedonia</c:v>
                </c:pt>
                <c:pt idx="23">
                  <c:v>Belgium</c:v>
                </c:pt>
                <c:pt idx="24">
                  <c:v>Bosnia and Herzegovina</c:v>
                </c:pt>
                <c:pt idx="25">
                  <c:v>Albania</c:v>
                </c:pt>
                <c:pt idx="26">
                  <c:v>Slovenia</c:v>
                </c:pt>
                <c:pt idx="27">
                  <c:v>Germany</c:v>
                </c:pt>
                <c:pt idx="28">
                  <c:v>Austria</c:v>
                </c:pt>
                <c:pt idx="29">
                  <c:v>Romania</c:v>
                </c:pt>
                <c:pt idx="30">
                  <c:v>Italy</c:v>
                </c:pt>
                <c:pt idx="31">
                  <c:v>Croatia</c:v>
                </c:pt>
                <c:pt idx="32">
                  <c:v>Slovakia</c:v>
                </c:pt>
                <c:pt idx="33">
                  <c:v>Serbia</c:v>
                </c:pt>
                <c:pt idx="34">
                  <c:v>Netherlands</c:v>
                </c:pt>
                <c:pt idx="35">
                  <c:v>Hungary</c:v>
                </c:pt>
              </c:strCache>
            </c:strRef>
          </c:cat>
          <c:val>
            <c:numRef>
              <c:f>Sheet2!$B$4:$B$47</c:f>
              <c:numCache>
                <c:formatCode>General</c:formatCode>
                <c:ptCount val="36"/>
                <c:pt idx="0">
                  <c:v>681.79</c:v>
                </c:pt>
                <c:pt idx="1">
                  <c:v>3220.55</c:v>
                </c:pt>
                <c:pt idx="2">
                  <c:v>25626.880000000001</c:v>
                </c:pt>
                <c:pt idx="3">
                  <c:v>1872.99</c:v>
                </c:pt>
                <c:pt idx="4">
                  <c:v>15087.92</c:v>
                </c:pt>
                <c:pt idx="5">
                  <c:v>15409.57</c:v>
                </c:pt>
                <c:pt idx="6">
                  <c:v>3563.58</c:v>
                </c:pt>
                <c:pt idx="7">
                  <c:v>3698.55</c:v>
                </c:pt>
                <c:pt idx="8">
                  <c:v>15031</c:v>
                </c:pt>
                <c:pt idx="9">
                  <c:v>665.13</c:v>
                </c:pt>
                <c:pt idx="10">
                  <c:v>4050.32</c:v>
                </c:pt>
                <c:pt idx="11">
                  <c:v>4940.12</c:v>
                </c:pt>
                <c:pt idx="12">
                  <c:v>28297.42</c:v>
                </c:pt>
                <c:pt idx="13">
                  <c:v>166.26</c:v>
                </c:pt>
                <c:pt idx="14">
                  <c:v>896.93</c:v>
                </c:pt>
                <c:pt idx="15">
                  <c:v>7295.38</c:v>
                </c:pt>
                <c:pt idx="16">
                  <c:v>9260.64</c:v>
                </c:pt>
                <c:pt idx="17">
                  <c:v>6829.06</c:v>
                </c:pt>
                <c:pt idx="18">
                  <c:v>3074.18</c:v>
                </c:pt>
                <c:pt idx="19">
                  <c:v>39699.53</c:v>
                </c:pt>
                <c:pt idx="20">
                  <c:v>44203.86</c:v>
                </c:pt>
                <c:pt idx="21">
                  <c:v>25223.99</c:v>
                </c:pt>
                <c:pt idx="22">
                  <c:v>2087.4299999999998</c:v>
                </c:pt>
                <c:pt idx="23">
                  <c:v>2581.69</c:v>
                </c:pt>
                <c:pt idx="24">
                  <c:v>4353.68</c:v>
                </c:pt>
                <c:pt idx="25">
                  <c:v>2785.42</c:v>
                </c:pt>
                <c:pt idx="26">
                  <c:v>2014.28</c:v>
                </c:pt>
                <c:pt idx="27">
                  <c:v>37223.24</c:v>
                </c:pt>
                <c:pt idx="28">
                  <c:v>9937.4500000000007</c:v>
                </c:pt>
                <c:pt idx="29">
                  <c:v>28939.200000000001</c:v>
                </c:pt>
                <c:pt idx="30">
                  <c:v>37387.64</c:v>
                </c:pt>
                <c:pt idx="31">
                  <c:v>7514.14</c:v>
                </c:pt>
                <c:pt idx="32">
                  <c:v>7204.09</c:v>
                </c:pt>
                <c:pt idx="33">
                  <c:v>12860.36</c:v>
                </c:pt>
                <c:pt idx="34">
                  <c:v>8703.0300000000007</c:v>
                </c:pt>
                <c:pt idx="35">
                  <c:v>23077.02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D572-42D2-AFDF-084340151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0950808"/>
        <c:axId val="18095015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Sheet2!$C$3</c15:sqref>
                        </c15:formulaRef>
                      </c:ext>
                    </c:extLst>
                    <c:strCache>
                      <c:ptCount val="1"/>
                      <c:pt idx="0">
                        <c:v>outside RPZ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Sheet2!$A$4:$A$47</c15:sqref>
                        </c15:formulaRef>
                      </c:ext>
                    </c:extLst>
                    <c:strCache>
                      <c:ptCount val="36"/>
                      <c:pt idx="0">
                        <c:v>Denmark</c:v>
                      </c:pt>
                      <c:pt idx="1">
                        <c:v>Iceland</c:v>
                      </c:pt>
                      <c:pt idx="2">
                        <c:v>Turkey</c:v>
                      </c:pt>
                      <c:pt idx="3">
                        <c:v>Estonia</c:v>
                      </c:pt>
                      <c:pt idx="4">
                        <c:v>Finland</c:v>
                      </c:pt>
                      <c:pt idx="5">
                        <c:v>Norway</c:v>
                      </c:pt>
                      <c:pt idx="6">
                        <c:v>Ireland</c:v>
                      </c:pt>
                      <c:pt idx="7">
                        <c:v>Lithuania</c:v>
                      </c:pt>
                      <c:pt idx="8">
                        <c:v>United Kingdom</c:v>
                      </c:pt>
                      <c:pt idx="9">
                        <c:v>Kosovo</c:v>
                      </c:pt>
                      <c:pt idx="10">
                        <c:v>Latvia</c:v>
                      </c:pt>
                      <c:pt idx="11">
                        <c:v>Czech Republic</c:v>
                      </c:pt>
                      <c:pt idx="12">
                        <c:v>Sweden</c:v>
                      </c:pt>
                      <c:pt idx="13">
                        <c:v>Luxembourg</c:v>
                      </c:pt>
                      <c:pt idx="14">
                        <c:v>Montenegro</c:v>
                      </c:pt>
                      <c:pt idx="15">
                        <c:v>Bulgaria</c:v>
                      </c:pt>
                      <c:pt idx="16">
                        <c:v>Greece</c:v>
                      </c:pt>
                      <c:pt idx="17">
                        <c:v>Portugal</c:v>
                      </c:pt>
                      <c:pt idx="18">
                        <c:v>Switzerland</c:v>
                      </c:pt>
                      <c:pt idx="19">
                        <c:v>Spain</c:v>
                      </c:pt>
                      <c:pt idx="20">
                        <c:v>France</c:v>
                      </c:pt>
                      <c:pt idx="21">
                        <c:v>Poland</c:v>
                      </c:pt>
                      <c:pt idx="22">
                        <c:v>Macedonia</c:v>
                      </c:pt>
                      <c:pt idx="23">
                        <c:v>Belgium</c:v>
                      </c:pt>
                      <c:pt idx="24">
                        <c:v>Bosnia and Herzegovina</c:v>
                      </c:pt>
                      <c:pt idx="25">
                        <c:v>Albania</c:v>
                      </c:pt>
                      <c:pt idx="26">
                        <c:v>Slovenia</c:v>
                      </c:pt>
                      <c:pt idx="27">
                        <c:v>Germany</c:v>
                      </c:pt>
                      <c:pt idx="28">
                        <c:v>Austria</c:v>
                      </c:pt>
                      <c:pt idx="29">
                        <c:v>Romania</c:v>
                      </c:pt>
                      <c:pt idx="30">
                        <c:v>Italy</c:v>
                      </c:pt>
                      <c:pt idx="31">
                        <c:v>Croatia</c:v>
                      </c:pt>
                      <c:pt idx="32">
                        <c:v>Slovakia</c:v>
                      </c:pt>
                      <c:pt idx="33">
                        <c:v>Serbia</c:v>
                      </c:pt>
                      <c:pt idx="34">
                        <c:v>Netherlands</c:v>
                      </c:pt>
                      <c:pt idx="35">
                        <c:v>Hungary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Sheet2!$C$4:$C$47</c15:sqref>
                        </c15:formulaRef>
                      </c:ext>
                    </c:extLst>
                    <c:numCache>
                      <c:formatCode>General</c:formatCode>
                      <c:ptCount val="36"/>
                      <c:pt idx="0">
                        <c:v>43472.52</c:v>
                      </c:pt>
                      <c:pt idx="1">
                        <c:v>100271.81</c:v>
                      </c:pt>
                      <c:pt idx="2">
                        <c:v>753918.87</c:v>
                      </c:pt>
                      <c:pt idx="3">
                        <c:v>43751.78</c:v>
                      </c:pt>
                      <c:pt idx="4">
                        <c:v>324504.53999999998</c:v>
                      </c:pt>
                      <c:pt idx="5">
                        <c:v>308878.51</c:v>
                      </c:pt>
                      <c:pt idx="6">
                        <c:v>67116.78</c:v>
                      </c:pt>
                      <c:pt idx="7">
                        <c:v>61823.74</c:v>
                      </c:pt>
                      <c:pt idx="8">
                        <c:v>233419.51</c:v>
                      </c:pt>
                      <c:pt idx="9">
                        <c:v>10242.049999999999</c:v>
                      </c:pt>
                      <c:pt idx="10">
                        <c:v>60905.06</c:v>
                      </c:pt>
                      <c:pt idx="11">
                        <c:v>73992.09</c:v>
                      </c:pt>
                      <c:pt idx="12">
                        <c:v>422852.1</c:v>
                      </c:pt>
                      <c:pt idx="13">
                        <c:v>2434.98</c:v>
                      </c:pt>
                      <c:pt idx="14">
                        <c:v>12984.82</c:v>
                      </c:pt>
                      <c:pt idx="15">
                        <c:v>103741.48</c:v>
                      </c:pt>
                      <c:pt idx="16">
                        <c:v>122836.27</c:v>
                      </c:pt>
                      <c:pt idx="17">
                        <c:v>85627.6</c:v>
                      </c:pt>
                      <c:pt idx="18">
                        <c:v>38360.74</c:v>
                      </c:pt>
                      <c:pt idx="19">
                        <c:v>466465.34</c:v>
                      </c:pt>
                      <c:pt idx="20">
                        <c:v>508262.66</c:v>
                      </c:pt>
                      <c:pt idx="21">
                        <c:v>287816.24</c:v>
                      </c:pt>
                      <c:pt idx="22">
                        <c:v>23352.28</c:v>
                      </c:pt>
                      <c:pt idx="23">
                        <c:v>28114.36</c:v>
                      </c:pt>
                      <c:pt idx="24">
                        <c:v>46857.24</c:v>
                      </c:pt>
                      <c:pt idx="25">
                        <c:v>26010.83</c:v>
                      </c:pt>
                      <c:pt idx="26">
                        <c:v>18343.919999999998</c:v>
                      </c:pt>
                      <c:pt idx="27">
                        <c:v>325466.28000000003</c:v>
                      </c:pt>
                      <c:pt idx="28">
                        <c:v>74669.89</c:v>
                      </c:pt>
                      <c:pt idx="29">
                        <c:v>209517.04</c:v>
                      </c:pt>
                      <c:pt idx="30">
                        <c:v>264131.69</c:v>
                      </c:pt>
                      <c:pt idx="31">
                        <c:v>49009.89</c:v>
                      </c:pt>
                      <c:pt idx="32">
                        <c:v>41865.46</c:v>
                      </c:pt>
                      <c:pt idx="33">
                        <c:v>64626.17</c:v>
                      </c:pt>
                      <c:pt idx="34">
                        <c:v>31286.38</c:v>
                      </c:pt>
                      <c:pt idx="35">
                        <c:v>69976.960000000006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572-42D2-AFDF-08434015116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Sheet2!$D$3</c15:sqref>
                        </c15:formulaRef>
                      </c:ext>
                    </c:extLst>
                    <c:strCache>
                      <c:ptCount val="1"/>
                      <c:pt idx="0">
                        <c:v>Grand Total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Sheet2!$A$4:$A$47</c15:sqref>
                        </c15:formulaRef>
                      </c:ext>
                    </c:extLst>
                    <c:strCache>
                      <c:ptCount val="36"/>
                      <c:pt idx="0">
                        <c:v>Denmark</c:v>
                      </c:pt>
                      <c:pt idx="1">
                        <c:v>Iceland</c:v>
                      </c:pt>
                      <c:pt idx="2">
                        <c:v>Turkey</c:v>
                      </c:pt>
                      <c:pt idx="3">
                        <c:v>Estonia</c:v>
                      </c:pt>
                      <c:pt idx="4">
                        <c:v>Finland</c:v>
                      </c:pt>
                      <c:pt idx="5">
                        <c:v>Norway</c:v>
                      </c:pt>
                      <c:pt idx="6">
                        <c:v>Ireland</c:v>
                      </c:pt>
                      <c:pt idx="7">
                        <c:v>Lithuania</c:v>
                      </c:pt>
                      <c:pt idx="8">
                        <c:v>United Kingdom</c:v>
                      </c:pt>
                      <c:pt idx="9">
                        <c:v>Kosovo</c:v>
                      </c:pt>
                      <c:pt idx="10">
                        <c:v>Latvia</c:v>
                      </c:pt>
                      <c:pt idx="11">
                        <c:v>Czech Republic</c:v>
                      </c:pt>
                      <c:pt idx="12">
                        <c:v>Sweden</c:v>
                      </c:pt>
                      <c:pt idx="13">
                        <c:v>Luxembourg</c:v>
                      </c:pt>
                      <c:pt idx="14">
                        <c:v>Montenegro</c:v>
                      </c:pt>
                      <c:pt idx="15">
                        <c:v>Bulgaria</c:v>
                      </c:pt>
                      <c:pt idx="16">
                        <c:v>Greece</c:v>
                      </c:pt>
                      <c:pt idx="17">
                        <c:v>Portugal</c:v>
                      </c:pt>
                      <c:pt idx="18">
                        <c:v>Switzerland</c:v>
                      </c:pt>
                      <c:pt idx="19">
                        <c:v>Spain</c:v>
                      </c:pt>
                      <c:pt idx="20">
                        <c:v>France</c:v>
                      </c:pt>
                      <c:pt idx="21">
                        <c:v>Poland</c:v>
                      </c:pt>
                      <c:pt idx="22">
                        <c:v>Macedonia</c:v>
                      </c:pt>
                      <c:pt idx="23">
                        <c:v>Belgium</c:v>
                      </c:pt>
                      <c:pt idx="24">
                        <c:v>Bosnia and Herzegovina</c:v>
                      </c:pt>
                      <c:pt idx="25">
                        <c:v>Albania</c:v>
                      </c:pt>
                      <c:pt idx="26">
                        <c:v>Slovenia</c:v>
                      </c:pt>
                      <c:pt idx="27">
                        <c:v>Germany</c:v>
                      </c:pt>
                      <c:pt idx="28">
                        <c:v>Austria</c:v>
                      </c:pt>
                      <c:pt idx="29">
                        <c:v>Romania</c:v>
                      </c:pt>
                      <c:pt idx="30">
                        <c:v>Italy</c:v>
                      </c:pt>
                      <c:pt idx="31">
                        <c:v>Croatia</c:v>
                      </c:pt>
                      <c:pt idx="32">
                        <c:v>Slovakia</c:v>
                      </c:pt>
                      <c:pt idx="33">
                        <c:v>Serbia</c:v>
                      </c:pt>
                      <c:pt idx="34">
                        <c:v>Netherlands</c:v>
                      </c:pt>
                      <c:pt idx="35">
                        <c:v>Hungary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Sheet2!$D$4:$D$47</c15:sqref>
                        </c15:formulaRef>
                      </c:ext>
                    </c:extLst>
                    <c:numCache>
                      <c:formatCode>0</c:formatCode>
                      <c:ptCount val="36"/>
                      <c:pt idx="0">
                        <c:v>44154.31</c:v>
                      </c:pt>
                      <c:pt idx="1">
                        <c:v>103492.36</c:v>
                      </c:pt>
                      <c:pt idx="2">
                        <c:v>779545.75</c:v>
                      </c:pt>
                      <c:pt idx="3">
                        <c:v>45624.77</c:v>
                      </c:pt>
                      <c:pt idx="4">
                        <c:v>339592.45999999996</c:v>
                      </c:pt>
                      <c:pt idx="5">
                        <c:v>324288.08</c:v>
                      </c:pt>
                      <c:pt idx="6">
                        <c:v>70680.36</c:v>
                      </c:pt>
                      <c:pt idx="7">
                        <c:v>65522.29</c:v>
                      </c:pt>
                      <c:pt idx="8">
                        <c:v>248450.51</c:v>
                      </c:pt>
                      <c:pt idx="9">
                        <c:v>10907.179999999998</c:v>
                      </c:pt>
                      <c:pt idx="10">
                        <c:v>64955.38</c:v>
                      </c:pt>
                      <c:pt idx="11">
                        <c:v>78932.209999999992</c:v>
                      </c:pt>
                      <c:pt idx="12">
                        <c:v>451149.51999999996</c:v>
                      </c:pt>
                      <c:pt idx="13">
                        <c:v>2601.2399999999998</c:v>
                      </c:pt>
                      <c:pt idx="14">
                        <c:v>13881.75</c:v>
                      </c:pt>
                      <c:pt idx="15">
                        <c:v>111036.86</c:v>
                      </c:pt>
                      <c:pt idx="16">
                        <c:v>132096.91</c:v>
                      </c:pt>
                      <c:pt idx="17">
                        <c:v>92456.66</c:v>
                      </c:pt>
                      <c:pt idx="18">
                        <c:v>41434.92</c:v>
                      </c:pt>
                      <c:pt idx="19">
                        <c:v>506164.87</c:v>
                      </c:pt>
                      <c:pt idx="20">
                        <c:v>552466.52</c:v>
                      </c:pt>
                      <c:pt idx="21">
                        <c:v>313040.23</c:v>
                      </c:pt>
                      <c:pt idx="22">
                        <c:v>25439.71</c:v>
                      </c:pt>
                      <c:pt idx="23">
                        <c:v>30696.05</c:v>
                      </c:pt>
                      <c:pt idx="24">
                        <c:v>51210.92</c:v>
                      </c:pt>
                      <c:pt idx="25">
                        <c:v>28796.25</c:v>
                      </c:pt>
                      <c:pt idx="26">
                        <c:v>20358.199999999997</c:v>
                      </c:pt>
                      <c:pt idx="27">
                        <c:v>362689.52</c:v>
                      </c:pt>
                      <c:pt idx="28">
                        <c:v>84607.34</c:v>
                      </c:pt>
                      <c:pt idx="29">
                        <c:v>238456.24000000002</c:v>
                      </c:pt>
                      <c:pt idx="30">
                        <c:v>301519.33</c:v>
                      </c:pt>
                      <c:pt idx="31">
                        <c:v>56524.03</c:v>
                      </c:pt>
                      <c:pt idx="32">
                        <c:v>49069.55</c:v>
                      </c:pt>
                      <c:pt idx="33">
                        <c:v>77486.53</c:v>
                      </c:pt>
                      <c:pt idx="34">
                        <c:v>39989.410000000003</c:v>
                      </c:pt>
                      <c:pt idx="35">
                        <c:v>93053.98000000001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572-42D2-AFDF-084340151167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Sheet2!$F$3</c15:sqref>
                        </c15:formulaRef>
                      </c:ext>
                    </c:extLst>
                    <c:strCache>
                      <c:ptCount val="1"/>
                      <c:pt idx="0">
                        <c:v>Floodplain area (1000 Ha)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Sheet2!$A$4:$A$47</c15:sqref>
                        </c15:formulaRef>
                      </c:ext>
                    </c:extLst>
                    <c:strCache>
                      <c:ptCount val="36"/>
                      <c:pt idx="0">
                        <c:v>Denmark</c:v>
                      </c:pt>
                      <c:pt idx="1">
                        <c:v>Iceland</c:v>
                      </c:pt>
                      <c:pt idx="2">
                        <c:v>Turkey</c:v>
                      </c:pt>
                      <c:pt idx="3">
                        <c:v>Estonia</c:v>
                      </c:pt>
                      <c:pt idx="4">
                        <c:v>Finland</c:v>
                      </c:pt>
                      <c:pt idx="5">
                        <c:v>Norway</c:v>
                      </c:pt>
                      <c:pt idx="6">
                        <c:v>Ireland</c:v>
                      </c:pt>
                      <c:pt idx="7">
                        <c:v>Lithuania</c:v>
                      </c:pt>
                      <c:pt idx="8">
                        <c:v>United Kingdom</c:v>
                      </c:pt>
                      <c:pt idx="9">
                        <c:v>Kosovo</c:v>
                      </c:pt>
                      <c:pt idx="10">
                        <c:v>Latvia</c:v>
                      </c:pt>
                      <c:pt idx="11">
                        <c:v>Czech Republic</c:v>
                      </c:pt>
                      <c:pt idx="12">
                        <c:v>Sweden</c:v>
                      </c:pt>
                      <c:pt idx="13">
                        <c:v>Luxembourg</c:v>
                      </c:pt>
                      <c:pt idx="14">
                        <c:v>Montenegro</c:v>
                      </c:pt>
                      <c:pt idx="15">
                        <c:v>Bulgaria</c:v>
                      </c:pt>
                      <c:pt idx="16">
                        <c:v>Greece</c:v>
                      </c:pt>
                      <c:pt idx="17">
                        <c:v>Portugal</c:v>
                      </c:pt>
                      <c:pt idx="18">
                        <c:v>Switzerland</c:v>
                      </c:pt>
                      <c:pt idx="19">
                        <c:v>Spain</c:v>
                      </c:pt>
                      <c:pt idx="20">
                        <c:v>France</c:v>
                      </c:pt>
                      <c:pt idx="21">
                        <c:v>Poland</c:v>
                      </c:pt>
                      <c:pt idx="22">
                        <c:v>Macedonia</c:v>
                      </c:pt>
                      <c:pt idx="23">
                        <c:v>Belgium</c:v>
                      </c:pt>
                      <c:pt idx="24">
                        <c:v>Bosnia and Herzegovina</c:v>
                      </c:pt>
                      <c:pt idx="25">
                        <c:v>Albania</c:v>
                      </c:pt>
                      <c:pt idx="26">
                        <c:v>Slovenia</c:v>
                      </c:pt>
                      <c:pt idx="27">
                        <c:v>Germany</c:v>
                      </c:pt>
                      <c:pt idx="28">
                        <c:v>Austria</c:v>
                      </c:pt>
                      <c:pt idx="29">
                        <c:v>Romania</c:v>
                      </c:pt>
                      <c:pt idx="30">
                        <c:v>Italy</c:v>
                      </c:pt>
                      <c:pt idx="31">
                        <c:v>Croatia</c:v>
                      </c:pt>
                      <c:pt idx="32">
                        <c:v>Slovakia</c:v>
                      </c:pt>
                      <c:pt idx="33">
                        <c:v>Serbia</c:v>
                      </c:pt>
                      <c:pt idx="34">
                        <c:v>Netherlands</c:v>
                      </c:pt>
                      <c:pt idx="35">
                        <c:v>Hungary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Sheet2!$F$4:$F$47</c15:sqref>
                        </c15:formulaRef>
                      </c:ext>
                    </c:extLst>
                    <c:numCache>
                      <c:formatCode>General</c:formatCode>
                      <c:ptCount val="36"/>
                      <c:pt idx="0">
                        <c:v>68.179000000000002</c:v>
                      </c:pt>
                      <c:pt idx="1">
                        <c:v>322.05500000000001</c:v>
                      </c:pt>
                      <c:pt idx="2">
                        <c:v>2562.6880000000001</c:v>
                      </c:pt>
                      <c:pt idx="3">
                        <c:v>187.29900000000001</c:v>
                      </c:pt>
                      <c:pt idx="4">
                        <c:v>1508.7919999999999</c:v>
                      </c:pt>
                      <c:pt idx="5">
                        <c:v>1540.9570000000001</c:v>
                      </c:pt>
                      <c:pt idx="6">
                        <c:v>356.358</c:v>
                      </c:pt>
                      <c:pt idx="7">
                        <c:v>369.85500000000002</c:v>
                      </c:pt>
                      <c:pt idx="8">
                        <c:v>1503.1</c:v>
                      </c:pt>
                      <c:pt idx="9">
                        <c:v>66.513000000000005</c:v>
                      </c:pt>
                      <c:pt idx="10">
                        <c:v>405.03199999999998</c:v>
                      </c:pt>
                      <c:pt idx="11">
                        <c:v>494.012</c:v>
                      </c:pt>
                      <c:pt idx="12">
                        <c:v>2829.7420000000002</c:v>
                      </c:pt>
                      <c:pt idx="13">
                        <c:v>16.626000000000001</c:v>
                      </c:pt>
                      <c:pt idx="14">
                        <c:v>89.692999999999998</c:v>
                      </c:pt>
                      <c:pt idx="15">
                        <c:v>729.53800000000001</c:v>
                      </c:pt>
                      <c:pt idx="16">
                        <c:v>926.06399999999996</c:v>
                      </c:pt>
                      <c:pt idx="17">
                        <c:v>682.90599999999995</c:v>
                      </c:pt>
                      <c:pt idx="18">
                        <c:v>307.41800000000001</c:v>
                      </c:pt>
                      <c:pt idx="19">
                        <c:v>3969.953</c:v>
                      </c:pt>
                      <c:pt idx="20">
                        <c:v>4420.3860000000004</c:v>
                      </c:pt>
                      <c:pt idx="21">
                        <c:v>2522.3989999999999</c:v>
                      </c:pt>
                      <c:pt idx="22">
                        <c:v>208.74299999999997</c:v>
                      </c:pt>
                      <c:pt idx="23">
                        <c:v>258.16899999999998</c:v>
                      </c:pt>
                      <c:pt idx="24">
                        <c:v>435.36799999999999</c:v>
                      </c:pt>
                      <c:pt idx="25">
                        <c:v>278.54199999999997</c:v>
                      </c:pt>
                      <c:pt idx="26">
                        <c:v>201.428</c:v>
                      </c:pt>
                      <c:pt idx="27">
                        <c:v>3722.3240000000001</c:v>
                      </c:pt>
                      <c:pt idx="28">
                        <c:v>993.74500000000012</c:v>
                      </c:pt>
                      <c:pt idx="29">
                        <c:v>2893.92</c:v>
                      </c:pt>
                      <c:pt idx="30">
                        <c:v>3738.7640000000001</c:v>
                      </c:pt>
                      <c:pt idx="31">
                        <c:v>751.41399999999999</c:v>
                      </c:pt>
                      <c:pt idx="32">
                        <c:v>720.40899999999999</c:v>
                      </c:pt>
                      <c:pt idx="33">
                        <c:v>1286.0360000000001</c:v>
                      </c:pt>
                      <c:pt idx="34">
                        <c:v>870.30300000000011</c:v>
                      </c:pt>
                      <c:pt idx="35">
                        <c:v>2307.7020000000002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572-42D2-AFDF-084340151167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4"/>
          <c:tx>
            <c:strRef>
              <c:f>Sheet2!$E$3</c:f>
              <c:strCache>
                <c:ptCount val="1"/>
                <c:pt idx="0">
                  <c:v>share RPZ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Sheet2!$A$4:$A$47</c:f>
              <c:strCache>
                <c:ptCount val="36"/>
                <c:pt idx="0">
                  <c:v>Denmark</c:v>
                </c:pt>
                <c:pt idx="1">
                  <c:v>Iceland</c:v>
                </c:pt>
                <c:pt idx="2">
                  <c:v>Turkey</c:v>
                </c:pt>
                <c:pt idx="3">
                  <c:v>Estonia</c:v>
                </c:pt>
                <c:pt idx="4">
                  <c:v>Finland</c:v>
                </c:pt>
                <c:pt idx="5">
                  <c:v>Norway</c:v>
                </c:pt>
                <c:pt idx="6">
                  <c:v>Ireland</c:v>
                </c:pt>
                <c:pt idx="7">
                  <c:v>Lithuania</c:v>
                </c:pt>
                <c:pt idx="8">
                  <c:v>United Kingdom</c:v>
                </c:pt>
                <c:pt idx="9">
                  <c:v>Kosovo</c:v>
                </c:pt>
                <c:pt idx="10">
                  <c:v>Latvia</c:v>
                </c:pt>
                <c:pt idx="11">
                  <c:v>Czech Republic</c:v>
                </c:pt>
                <c:pt idx="12">
                  <c:v>Sweden</c:v>
                </c:pt>
                <c:pt idx="13">
                  <c:v>Luxembourg</c:v>
                </c:pt>
                <c:pt idx="14">
                  <c:v>Montenegro</c:v>
                </c:pt>
                <c:pt idx="15">
                  <c:v>Bulgaria</c:v>
                </c:pt>
                <c:pt idx="16">
                  <c:v>Greece</c:v>
                </c:pt>
                <c:pt idx="17">
                  <c:v>Portugal</c:v>
                </c:pt>
                <c:pt idx="18">
                  <c:v>Switzerland</c:v>
                </c:pt>
                <c:pt idx="19">
                  <c:v>Spain</c:v>
                </c:pt>
                <c:pt idx="20">
                  <c:v>France</c:v>
                </c:pt>
                <c:pt idx="21">
                  <c:v>Poland</c:v>
                </c:pt>
                <c:pt idx="22">
                  <c:v>Macedonia</c:v>
                </c:pt>
                <c:pt idx="23">
                  <c:v>Belgium</c:v>
                </c:pt>
                <c:pt idx="24">
                  <c:v>Bosnia and Herzegovina</c:v>
                </c:pt>
                <c:pt idx="25">
                  <c:v>Albania</c:v>
                </c:pt>
                <c:pt idx="26">
                  <c:v>Slovenia</c:v>
                </c:pt>
                <c:pt idx="27">
                  <c:v>Germany</c:v>
                </c:pt>
                <c:pt idx="28">
                  <c:v>Austria</c:v>
                </c:pt>
                <c:pt idx="29">
                  <c:v>Romania</c:v>
                </c:pt>
                <c:pt idx="30">
                  <c:v>Italy</c:v>
                </c:pt>
                <c:pt idx="31">
                  <c:v>Croatia</c:v>
                </c:pt>
                <c:pt idx="32">
                  <c:v>Slovakia</c:v>
                </c:pt>
                <c:pt idx="33">
                  <c:v>Serbia</c:v>
                </c:pt>
                <c:pt idx="34">
                  <c:v>Netherlands</c:v>
                </c:pt>
                <c:pt idx="35">
                  <c:v>Hungary</c:v>
                </c:pt>
              </c:strCache>
            </c:strRef>
          </c:cat>
          <c:val>
            <c:numRef>
              <c:f>Sheet2!$E$4:$E$47</c:f>
              <c:numCache>
                <c:formatCode>0%</c:formatCode>
                <c:ptCount val="36"/>
                <c:pt idx="0">
                  <c:v>1.544107472181085E-2</c:v>
                </c:pt>
                <c:pt idx="1">
                  <c:v>3.1118722193599607E-2</c:v>
                </c:pt>
                <c:pt idx="2">
                  <c:v>3.2874119318846907E-2</c:v>
                </c:pt>
                <c:pt idx="3">
                  <c:v>4.1052042563721421E-2</c:v>
                </c:pt>
                <c:pt idx="4">
                  <c:v>4.4429490572317189E-2</c:v>
                </c:pt>
                <c:pt idx="5">
                  <c:v>4.7518151145117635E-2</c:v>
                </c:pt>
                <c:pt idx="6">
                  <c:v>5.0418249143043416E-2</c:v>
                </c:pt>
                <c:pt idx="7">
                  <c:v>5.6447202928957461E-2</c:v>
                </c:pt>
                <c:pt idx="8">
                  <c:v>6.0498970197324205E-2</c:v>
                </c:pt>
                <c:pt idx="9">
                  <c:v>6.0980931826558296E-2</c:v>
                </c:pt>
                <c:pt idx="10">
                  <c:v>6.2355419982147747E-2</c:v>
                </c:pt>
                <c:pt idx="11">
                  <c:v>6.2586870429701638E-2</c:v>
                </c:pt>
                <c:pt idx="12">
                  <c:v>6.2722930526447201E-2</c:v>
                </c:pt>
                <c:pt idx="13">
                  <c:v>6.3915670987682804E-2</c:v>
                </c:pt>
                <c:pt idx="14">
                  <c:v>6.4612170655717033E-2</c:v>
                </c:pt>
                <c:pt idx="15">
                  <c:v>6.5702326236530828E-2</c:v>
                </c:pt>
                <c:pt idx="16">
                  <c:v>7.0104894959314337E-2</c:v>
                </c:pt>
                <c:pt idx="17">
                  <c:v>7.3862283149748215E-2</c:v>
                </c:pt>
                <c:pt idx="18">
                  <c:v>7.4192975393701732E-2</c:v>
                </c:pt>
                <c:pt idx="19">
                  <c:v>7.8432013663848305E-2</c:v>
                </c:pt>
                <c:pt idx="20">
                  <c:v>8.0011834925309139E-2</c:v>
                </c:pt>
                <c:pt idx="21">
                  <c:v>8.0577470825395195E-2</c:v>
                </c:pt>
                <c:pt idx="22">
                  <c:v>8.2054001401745541E-2</c:v>
                </c:pt>
                <c:pt idx="23">
                  <c:v>8.4104958129791949E-2</c:v>
                </c:pt>
                <c:pt idx="24">
                  <c:v>8.5014680462682582E-2</c:v>
                </c:pt>
                <c:pt idx="25">
                  <c:v>9.6728567087728437E-2</c:v>
                </c:pt>
                <c:pt idx="26">
                  <c:v>9.8941949681209548E-2</c:v>
                </c:pt>
                <c:pt idx="27">
                  <c:v>0.10263114302282568</c:v>
                </c:pt>
                <c:pt idx="28">
                  <c:v>0.11745375755815041</c:v>
                </c:pt>
                <c:pt idx="29">
                  <c:v>0.12136063203881768</c:v>
                </c:pt>
                <c:pt idx="30">
                  <c:v>0.12399748964684949</c:v>
                </c:pt>
                <c:pt idx="31">
                  <c:v>0.13293708888060529</c:v>
                </c:pt>
                <c:pt idx="32">
                  <c:v>0.14681385910406758</c:v>
                </c:pt>
                <c:pt idx="33">
                  <c:v>0.16596897551096945</c:v>
                </c:pt>
                <c:pt idx="34">
                  <c:v>0.21763336843429298</c:v>
                </c:pt>
                <c:pt idx="35">
                  <c:v>0.24799605562276861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72-42D2-AFDF-084340151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068136"/>
        <c:axId val="372071744"/>
      </c:lineChart>
      <c:catAx>
        <c:axId val="180950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950152"/>
        <c:crosses val="autoZero"/>
        <c:auto val="1"/>
        <c:lblAlgn val="ctr"/>
        <c:lblOffset val="100"/>
        <c:noMultiLvlLbl val="0"/>
      </c:catAx>
      <c:valAx>
        <c:axId val="180950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Area (1000</a:t>
                </a:r>
                <a:r>
                  <a:rPr lang="en-GB" baseline="0"/>
                  <a:t> </a:t>
                </a:r>
                <a:r>
                  <a:rPr lang="en-GB"/>
                  <a:t>km2)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950808"/>
        <c:crosses val="autoZero"/>
        <c:crossBetween val="between"/>
      </c:valAx>
      <c:valAx>
        <c:axId val="37207174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068136"/>
        <c:crosses val="max"/>
        <c:crossBetween val="between"/>
      </c:valAx>
      <c:catAx>
        <c:axId val="372068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20717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/>
              <a:t>Ecosystem distribution</a:t>
            </a:r>
            <a:r>
              <a:rPr lang="en-GB" sz="2000" baseline="0" dirty="0"/>
              <a:t> in floodplains (EEA-39</a:t>
            </a:r>
            <a:r>
              <a:rPr lang="en-GB" baseline="0" dirty="0"/>
              <a:t>)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3"/>
          <c:order val="0"/>
          <c:tx>
            <c:strRef>
              <c:f>'landcover -fluoodplain'!$B$4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'landcover -fluoodplain'!$A$5:$A$43</c:f>
              <c:strCache>
                <c:ptCount val="36"/>
                <c:pt idx="0">
                  <c:v>Iceland</c:v>
                </c:pt>
                <c:pt idx="1">
                  <c:v>Finland</c:v>
                </c:pt>
                <c:pt idx="2">
                  <c:v>Norway</c:v>
                </c:pt>
                <c:pt idx="3">
                  <c:v>Sweden</c:v>
                </c:pt>
                <c:pt idx="4">
                  <c:v>Montenegro</c:v>
                </c:pt>
                <c:pt idx="5">
                  <c:v>Estonia</c:v>
                </c:pt>
                <c:pt idx="6">
                  <c:v>Luxembourg</c:v>
                </c:pt>
                <c:pt idx="7">
                  <c:v>Albania</c:v>
                </c:pt>
                <c:pt idx="8">
                  <c:v>Portugal</c:v>
                </c:pt>
                <c:pt idx="9">
                  <c:v>Austria</c:v>
                </c:pt>
                <c:pt idx="10">
                  <c:v>Latvia</c:v>
                </c:pt>
                <c:pt idx="11">
                  <c:v>Bosnia and Herzegovina</c:v>
                </c:pt>
                <c:pt idx="12">
                  <c:v>Slovenia</c:v>
                </c:pt>
                <c:pt idx="13">
                  <c:v>Macedonia</c:v>
                </c:pt>
                <c:pt idx="14">
                  <c:v>Lithuania</c:v>
                </c:pt>
                <c:pt idx="15">
                  <c:v>Spain</c:v>
                </c:pt>
                <c:pt idx="16">
                  <c:v>Switzerland</c:v>
                </c:pt>
                <c:pt idx="17">
                  <c:v>Turkey</c:v>
                </c:pt>
                <c:pt idx="18">
                  <c:v>Bulgaria</c:v>
                </c:pt>
                <c:pt idx="19">
                  <c:v>Kosovo</c:v>
                </c:pt>
                <c:pt idx="20">
                  <c:v>France</c:v>
                </c:pt>
                <c:pt idx="21">
                  <c:v>Greece</c:v>
                </c:pt>
                <c:pt idx="22">
                  <c:v>Croatia</c:v>
                </c:pt>
                <c:pt idx="23">
                  <c:v>Ireland</c:v>
                </c:pt>
                <c:pt idx="24">
                  <c:v>Czech Republic</c:v>
                </c:pt>
                <c:pt idx="25">
                  <c:v>Italy</c:v>
                </c:pt>
                <c:pt idx="26">
                  <c:v>Romania</c:v>
                </c:pt>
                <c:pt idx="27">
                  <c:v>Poland</c:v>
                </c:pt>
                <c:pt idx="28">
                  <c:v>Belgium</c:v>
                </c:pt>
                <c:pt idx="29">
                  <c:v>United Kingdom</c:v>
                </c:pt>
                <c:pt idx="30">
                  <c:v>Serbia</c:v>
                </c:pt>
                <c:pt idx="31">
                  <c:v>Germany</c:v>
                </c:pt>
                <c:pt idx="32">
                  <c:v>Denmark</c:v>
                </c:pt>
                <c:pt idx="33">
                  <c:v>Slovakia</c:v>
                </c:pt>
                <c:pt idx="34">
                  <c:v>Hungary</c:v>
                </c:pt>
                <c:pt idx="35">
                  <c:v>Netherlands</c:v>
                </c:pt>
              </c:strCache>
            </c:strRef>
          </c:cat>
          <c:val>
            <c:numRef>
              <c:f>'landcover -fluoodplain'!$B$5:$B$43</c:f>
              <c:numCache>
                <c:formatCode>General</c:formatCode>
                <c:ptCount val="36"/>
                <c:pt idx="0">
                  <c:v>4.9805159999999999E-3</c:v>
                </c:pt>
                <c:pt idx="1">
                  <c:v>4.9688095000000002E-2</c:v>
                </c:pt>
                <c:pt idx="2">
                  <c:v>4.5441890999999998E-2</c:v>
                </c:pt>
                <c:pt idx="3">
                  <c:v>6.4798133999999993E-2</c:v>
                </c:pt>
                <c:pt idx="4">
                  <c:v>7.8902477999999998E-2</c:v>
                </c:pt>
                <c:pt idx="5">
                  <c:v>4.4501038E-2</c:v>
                </c:pt>
                <c:pt idx="6">
                  <c:v>0.205762059</c:v>
                </c:pt>
                <c:pt idx="7">
                  <c:v>7.0646438000000006E-2</c:v>
                </c:pt>
                <c:pt idx="8">
                  <c:v>5.3484667E-2</c:v>
                </c:pt>
                <c:pt idx="9">
                  <c:v>0.152754479</c:v>
                </c:pt>
                <c:pt idx="10">
                  <c:v>7.5828576999999994E-2</c:v>
                </c:pt>
                <c:pt idx="11">
                  <c:v>0.111406902</c:v>
                </c:pt>
                <c:pt idx="12">
                  <c:v>0.126010287</c:v>
                </c:pt>
                <c:pt idx="13">
                  <c:v>7.9413441000000001E-2</c:v>
                </c:pt>
                <c:pt idx="14">
                  <c:v>6.7229048999999999E-2</c:v>
                </c:pt>
                <c:pt idx="15">
                  <c:v>6.2608298000000007E-2</c:v>
                </c:pt>
                <c:pt idx="16">
                  <c:v>0.22428094600000001</c:v>
                </c:pt>
                <c:pt idx="17">
                  <c:v>4.4564144999999999E-2</c:v>
                </c:pt>
                <c:pt idx="18">
                  <c:v>8.4132698000000006E-2</c:v>
                </c:pt>
                <c:pt idx="19">
                  <c:v>0.108023995</c:v>
                </c:pt>
                <c:pt idx="20">
                  <c:v>0.14356053999999999</c:v>
                </c:pt>
                <c:pt idx="21">
                  <c:v>4.7937291999999999E-2</c:v>
                </c:pt>
                <c:pt idx="22">
                  <c:v>6.9878921999999996E-2</c:v>
                </c:pt>
                <c:pt idx="23">
                  <c:v>7.2777937000000001E-2</c:v>
                </c:pt>
                <c:pt idx="24">
                  <c:v>0.19929475399999999</c:v>
                </c:pt>
                <c:pt idx="25">
                  <c:v>0.109071073</c:v>
                </c:pt>
                <c:pt idx="26">
                  <c:v>7.1481243E-2</c:v>
                </c:pt>
                <c:pt idx="27">
                  <c:v>8.6149733000000006E-2</c:v>
                </c:pt>
                <c:pt idx="28">
                  <c:v>0.28947704800000001</c:v>
                </c:pt>
                <c:pt idx="29">
                  <c:v>0.12454327699999999</c:v>
                </c:pt>
                <c:pt idx="30">
                  <c:v>6.8669150999999998E-2</c:v>
                </c:pt>
                <c:pt idx="31">
                  <c:v>0.17819136599999999</c:v>
                </c:pt>
                <c:pt idx="32">
                  <c:v>8.2107394E-2</c:v>
                </c:pt>
                <c:pt idx="33">
                  <c:v>0.121683655</c:v>
                </c:pt>
                <c:pt idx="34">
                  <c:v>6.7747915000000006E-2</c:v>
                </c:pt>
                <c:pt idx="35">
                  <c:v>0.20701066200000001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F4-4260-8A2A-57825803D086}"/>
            </c:ext>
          </c:extLst>
        </c:ser>
        <c:ser>
          <c:idx val="0"/>
          <c:order val="1"/>
          <c:tx>
            <c:strRef>
              <c:f>'landcover -fluoodplain'!$C$4</c:f>
              <c:strCache>
                <c:ptCount val="1"/>
                <c:pt idx="0">
                  <c:v>Croplands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'landcover -fluoodplain'!$A$5:$A$43</c:f>
              <c:strCache>
                <c:ptCount val="36"/>
                <c:pt idx="0">
                  <c:v>Iceland</c:v>
                </c:pt>
                <c:pt idx="1">
                  <c:v>Finland</c:v>
                </c:pt>
                <c:pt idx="2">
                  <c:v>Norway</c:v>
                </c:pt>
                <c:pt idx="3">
                  <c:v>Sweden</c:v>
                </c:pt>
                <c:pt idx="4">
                  <c:v>Montenegro</c:v>
                </c:pt>
                <c:pt idx="5">
                  <c:v>Estonia</c:v>
                </c:pt>
                <c:pt idx="6">
                  <c:v>Luxembourg</c:v>
                </c:pt>
                <c:pt idx="7">
                  <c:v>Albania</c:v>
                </c:pt>
                <c:pt idx="8">
                  <c:v>Portugal</c:v>
                </c:pt>
                <c:pt idx="9">
                  <c:v>Austria</c:v>
                </c:pt>
                <c:pt idx="10">
                  <c:v>Latvia</c:v>
                </c:pt>
                <c:pt idx="11">
                  <c:v>Bosnia and Herzegovina</c:v>
                </c:pt>
                <c:pt idx="12">
                  <c:v>Slovenia</c:v>
                </c:pt>
                <c:pt idx="13">
                  <c:v>Macedonia</c:v>
                </c:pt>
                <c:pt idx="14">
                  <c:v>Lithuania</c:v>
                </c:pt>
                <c:pt idx="15">
                  <c:v>Spain</c:v>
                </c:pt>
                <c:pt idx="16">
                  <c:v>Switzerland</c:v>
                </c:pt>
                <c:pt idx="17">
                  <c:v>Turkey</c:v>
                </c:pt>
                <c:pt idx="18">
                  <c:v>Bulgaria</c:v>
                </c:pt>
                <c:pt idx="19">
                  <c:v>Kosovo</c:v>
                </c:pt>
                <c:pt idx="20">
                  <c:v>France</c:v>
                </c:pt>
                <c:pt idx="21">
                  <c:v>Greece</c:v>
                </c:pt>
                <c:pt idx="22">
                  <c:v>Croatia</c:v>
                </c:pt>
                <c:pt idx="23">
                  <c:v>Ireland</c:v>
                </c:pt>
                <c:pt idx="24">
                  <c:v>Czech Republic</c:v>
                </c:pt>
                <c:pt idx="25">
                  <c:v>Italy</c:v>
                </c:pt>
                <c:pt idx="26">
                  <c:v>Romania</c:v>
                </c:pt>
                <c:pt idx="27">
                  <c:v>Poland</c:v>
                </c:pt>
                <c:pt idx="28">
                  <c:v>Belgium</c:v>
                </c:pt>
                <c:pt idx="29">
                  <c:v>United Kingdom</c:v>
                </c:pt>
                <c:pt idx="30">
                  <c:v>Serbia</c:v>
                </c:pt>
                <c:pt idx="31">
                  <c:v>Germany</c:v>
                </c:pt>
                <c:pt idx="32">
                  <c:v>Denmark</c:v>
                </c:pt>
                <c:pt idx="33">
                  <c:v>Slovakia</c:v>
                </c:pt>
                <c:pt idx="34">
                  <c:v>Hungary</c:v>
                </c:pt>
                <c:pt idx="35">
                  <c:v>Netherlands</c:v>
                </c:pt>
              </c:strCache>
            </c:strRef>
          </c:cat>
          <c:val>
            <c:numRef>
              <c:f>'landcover -fluoodplain'!$C$5:$C$43</c:f>
              <c:numCache>
                <c:formatCode>General</c:formatCode>
                <c:ptCount val="36"/>
                <c:pt idx="0">
                  <c:v>4.1499122999999999E-2</c:v>
                </c:pt>
                <c:pt idx="1">
                  <c:v>7.9403920000000003E-2</c:v>
                </c:pt>
                <c:pt idx="2">
                  <c:v>0.13011524699999999</c:v>
                </c:pt>
                <c:pt idx="3">
                  <c:v>0.13756483799999999</c:v>
                </c:pt>
                <c:pt idx="4">
                  <c:v>9.1389518000000003E-2</c:v>
                </c:pt>
                <c:pt idx="5">
                  <c:v>0.14706965899999999</c:v>
                </c:pt>
                <c:pt idx="6">
                  <c:v>9.8821123999999996E-2</c:v>
                </c:pt>
                <c:pt idx="7">
                  <c:v>0.46283504800000003</c:v>
                </c:pt>
                <c:pt idx="8">
                  <c:v>0.45016737299999998</c:v>
                </c:pt>
                <c:pt idx="9">
                  <c:v>0.23018581199999999</c:v>
                </c:pt>
                <c:pt idx="10">
                  <c:v>0.23114470000000001</c:v>
                </c:pt>
                <c:pt idx="11">
                  <c:v>0.33619374899999999</c:v>
                </c:pt>
                <c:pt idx="12">
                  <c:v>0.36304783800000001</c:v>
                </c:pt>
                <c:pt idx="13">
                  <c:v>0.42865629</c:v>
                </c:pt>
                <c:pt idx="14">
                  <c:v>0.186262184</c:v>
                </c:pt>
                <c:pt idx="15">
                  <c:v>0.48576444099999999</c:v>
                </c:pt>
                <c:pt idx="16">
                  <c:v>0.207499236</c:v>
                </c:pt>
                <c:pt idx="17">
                  <c:v>0.428034158</c:v>
                </c:pt>
                <c:pt idx="18">
                  <c:v>0.44013334500000001</c:v>
                </c:pt>
                <c:pt idx="19">
                  <c:v>0.48981402099999999</c:v>
                </c:pt>
                <c:pt idx="20">
                  <c:v>0.32503021199999999</c:v>
                </c:pt>
                <c:pt idx="21">
                  <c:v>0.59586270500000005</c:v>
                </c:pt>
                <c:pt idx="22">
                  <c:v>0.52682808699999994</c:v>
                </c:pt>
                <c:pt idx="23">
                  <c:v>5.4285297000000003E-2</c:v>
                </c:pt>
                <c:pt idx="24">
                  <c:v>0.364740128</c:v>
                </c:pt>
                <c:pt idx="25">
                  <c:v>0.56391871800000004</c:v>
                </c:pt>
                <c:pt idx="26">
                  <c:v>0.51835503400000005</c:v>
                </c:pt>
                <c:pt idx="27">
                  <c:v>0.319325372</c:v>
                </c:pt>
                <c:pt idx="28">
                  <c:v>0.19738620800000001</c:v>
                </c:pt>
                <c:pt idx="29">
                  <c:v>0.279689309</c:v>
                </c:pt>
                <c:pt idx="30">
                  <c:v>0.60394887900000005</c:v>
                </c:pt>
                <c:pt idx="31">
                  <c:v>0.34332556800000003</c:v>
                </c:pt>
                <c:pt idx="32">
                  <c:v>0.55559629799999999</c:v>
                </c:pt>
                <c:pt idx="33">
                  <c:v>0.591019823</c:v>
                </c:pt>
                <c:pt idx="34">
                  <c:v>0.61010390400000003</c:v>
                </c:pt>
                <c:pt idx="35">
                  <c:v>0.30689081800000001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F4-4260-8A2A-57825803D086}"/>
            </c:ext>
          </c:extLst>
        </c:ser>
        <c:ser>
          <c:idx val="1"/>
          <c:order val="2"/>
          <c:tx>
            <c:strRef>
              <c:f>'landcover -fluoodplain'!$E$4</c:f>
              <c:strCache>
                <c:ptCount val="1"/>
                <c:pt idx="0">
                  <c:v>Grassland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'landcover -fluoodplain'!$A$5:$A$43</c:f>
              <c:strCache>
                <c:ptCount val="36"/>
                <c:pt idx="0">
                  <c:v>Iceland</c:v>
                </c:pt>
                <c:pt idx="1">
                  <c:v>Finland</c:v>
                </c:pt>
                <c:pt idx="2">
                  <c:v>Norway</c:v>
                </c:pt>
                <c:pt idx="3">
                  <c:v>Sweden</c:v>
                </c:pt>
                <c:pt idx="4">
                  <c:v>Montenegro</c:v>
                </c:pt>
                <c:pt idx="5">
                  <c:v>Estonia</c:v>
                </c:pt>
                <c:pt idx="6">
                  <c:v>Luxembourg</c:v>
                </c:pt>
                <c:pt idx="7">
                  <c:v>Albania</c:v>
                </c:pt>
                <c:pt idx="8">
                  <c:v>Portugal</c:v>
                </c:pt>
                <c:pt idx="9">
                  <c:v>Austria</c:v>
                </c:pt>
                <c:pt idx="10">
                  <c:v>Latvia</c:v>
                </c:pt>
                <c:pt idx="11">
                  <c:v>Bosnia and Herzegovina</c:v>
                </c:pt>
                <c:pt idx="12">
                  <c:v>Slovenia</c:v>
                </c:pt>
                <c:pt idx="13">
                  <c:v>Macedonia</c:v>
                </c:pt>
                <c:pt idx="14">
                  <c:v>Lithuania</c:v>
                </c:pt>
                <c:pt idx="15">
                  <c:v>Spain</c:v>
                </c:pt>
                <c:pt idx="16">
                  <c:v>Switzerland</c:v>
                </c:pt>
                <c:pt idx="17">
                  <c:v>Turkey</c:v>
                </c:pt>
                <c:pt idx="18">
                  <c:v>Bulgaria</c:v>
                </c:pt>
                <c:pt idx="19">
                  <c:v>Kosovo</c:v>
                </c:pt>
                <c:pt idx="20">
                  <c:v>France</c:v>
                </c:pt>
                <c:pt idx="21">
                  <c:v>Greece</c:v>
                </c:pt>
                <c:pt idx="22">
                  <c:v>Croatia</c:v>
                </c:pt>
                <c:pt idx="23">
                  <c:v>Ireland</c:v>
                </c:pt>
                <c:pt idx="24">
                  <c:v>Czech Republic</c:v>
                </c:pt>
                <c:pt idx="25">
                  <c:v>Italy</c:v>
                </c:pt>
                <c:pt idx="26">
                  <c:v>Romania</c:v>
                </c:pt>
                <c:pt idx="27">
                  <c:v>Poland</c:v>
                </c:pt>
                <c:pt idx="28">
                  <c:v>Belgium</c:v>
                </c:pt>
                <c:pt idx="29">
                  <c:v>United Kingdom</c:v>
                </c:pt>
                <c:pt idx="30">
                  <c:v>Serbia</c:v>
                </c:pt>
                <c:pt idx="31">
                  <c:v>Germany</c:v>
                </c:pt>
                <c:pt idx="32">
                  <c:v>Denmark</c:v>
                </c:pt>
                <c:pt idx="33">
                  <c:v>Slovakia</c:v>
                </c:pt>
                <c:pt idx="34">
                  <c:v>Hungary</c:v>
                </c:pt>
                <c:pt idx="35">
                  <c:v>Netherlands</c:v>
                </c:pt>
              </c:strCache>
            </c:strRef>
          </c:cat>
          <c:val>
            <c:numRef>
              <c:f>'landcover -fluoodplain'!$E$5:$E$43</c:f>
              <c:numCache>
                <c:formatCode>General</c:formatCode>
                <c:ptCount val="36"/>
                <c:pt idx="0">
                  <c:v>4.0611076000000003E-2</c:v>
                </c:pt>
                <c:pt idx="1">
                  <c:v>7.7724430000000004E-3</c:v>
                </c:pt>
                <c:pt idx="2">
                  <c:v>1.7261351000000001E-2</c:v>
                </c:pt>
                <c:pt idx="3">
                  <c:v>2.6473791999999999E-2</c:v>
                </c:pt>
                <c:pt idx="4">
                  <c:v>0.19167605099999999</c:v>
                </c:pt>
                <c:pt idx="5">
                  <c:v>0.27756154599999999</c:v>
                </c:pt>
                <c:pt idx="6">
                  <c:v>0.24972933999999999</c:v>
                </c:pt>
                <c:pt idx="7">
                  <c:v>4.2413711E-2</c:v>
                </c:pt>
                <c:pt idx="8">
                  <c:v>7.2633715000000001E-2</c:v>
                </c:pt>
                <c:pt idx="9">
                  <c:v>0.196248535</c:v>
                </c:pt>
                <c:pt idx="10">
                  <c:v>0.28151849699999998</c:v>
                </c:pt>
                <c:pt idx="11">
                  <c:v>0.14468679400000001</c:v>
                </c:pt>
                <c:pt idx="12">
                  <c:v>0.12024644</c:v>
                </c:pt>
                <c:pt idx="13">
                  <c:v>0.10468375000000001</c:v>
                </c:pt>
                <c:pt idx="14">
                  <c:v>0.37306511999999997</c:v>
                </c:pt>
                <c:pt idx="15">
                  <c:v>8.1151589999999996E-2</c:v>
                </c:pt>
                <c:pt idx="16">
                  <c:v>0.20455210800000001</c:v>
                </c:pt>
                <c:pt idx="17">
                  <c:v>0.17061538500000001</c:v>
                </c:pt>
                <c:pt idx="18">
                  <c:v>0.136278028</c:v>
                </c:pt>
                <c:pt idx="19">
                  <c:v>6.8708373000000003E-2</c:v>
                </c:pt>
                <c:pt idx="20">
                  <c:v>0.21123788700000001</c:v>
                </c:pt>
                <c:pt idx="21">
                  <c:v>4.3852260999999997E-2</c:v>
                </c:pt>
                <c:pt idx="22">
                  <c:v>0.116817094</c:v>
                </c:pt>
                <c:pt idx="23">
                  <c:v>0.59677346899999995</c:v>
                </c:pt>
                <c:pt idx="24">
                  <c:v>0.17083998</c:v>
                </c:pt>
                <c:pt idx="25">
                  <c:v>6.4940979999999995E-2</c:v>
                </c:pt>
                <c:pt idx="26">
                  <c:v>0.14996164400000001</c:v>
                </c:pt>
                <c:pt idx="27">
                  <c:v>0.35003502600000003</c:v>
                </c:pt>
                <c:pt idx="28">
                  <c:v>0.27153918599999999</c:v>
                </c:pt>
                <c:pt idx="29">
                  <c:v>0.359740536</c:v>
                </c:pt>
                <c:pt idx="30">
                  <c:v>9.7008947999999998E-2</c:v>
                </c:pt>
                <c:pt idx="31">
                  <c:v>0.28049707699999998</c:v>
                </c:pt>
                <c:pt idx="32">
                  <c:v>0.20120565000000001</c:v>
                </c:pt>
                <c:pt idx="33">
                  <c:v>0.13569930399999999</c:v>
                </c:pt>
                <c:pt idx="34">
                  <c:v>0.19634684199999999</c:v>
                </c:pt>
                <c:pt idx="35">
                  <c:v>0.40070067599999998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F4-4260-8A2A-57825803D086}"/>
            </c:ext>
          </c:extLst>
        </c:ser>
        <c:ser>
          <c:idx val="2"/>
          <c:order val="3"/>
          <c:tx>
            <c:strRef>
              <c:f>'landcover -fluoodplain'!$D$4</c:f>
              <c:strCache>
                <c:ptCount val="1"/>
                <c:pt idx="0">
                  <c:v>Woodland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'landcover -fluoodplain'!$A$5:$A$43</c:f>
              <c:strCache>
                <c:ptCount val="36"/>
                <c:pt idx="0">
                  <c:v>Iceland</c:v>
                </c:pt>
                <c:pt idx="1">
                  <c:v>Finland</c:v>
                </c:pt>
                <c:pt idx="2">
                  <c:v>Norway</c:v>
                </c:pt>
                <c:pt idx="3">
                  <c:v>Sweden</c:v>
                </c:pt>
                <c:pt idx="4">
                  <c:v>Montenegro</c:v>
                </c:pt>
                <c:pt idx="5">
                  <c:v>Estonia</c:v>
                </c:pt>
                <c:pt idx="6">
                  <c:v>Luxembourg</c:v>
                </c:pt>
                <c:pt idx="7">
                  <c:v>Albania</c:v>
                </c:pt>
                <c:pt idx="8">
                  <c:v>Portugal</c:v>
                </c:pt>
                <c:pt idx="9">
                  <c:v>Austria</c:v>
                </c:pt>
                <c:pt idx="10">
                  <c:v>Latvia</c:v>
                </c:pt>
                <c:pt idx="11">
                  <c:v>Bosnia and Herzegovina</c:v>
                </c:pt>
                <c:pt idx="12">
                  <c:v>Slovenia</c:v>
                </c:pt>
                <c:pt idx="13">
                  <c:v>Macedonia</c:v>
                </c:pt>
                <c:pt idx="14">
                  <c:v>Lithuania</c:v>
                </c:pt>
                <c:pt idx="15">
                  <c:v>Spain</c:v>
                </c:pt>
                <c:pt idx="16">
                  <c:v>Switzerland</c:v>
                </c:pt>
                <c:pt idx="17">
                  <c:v>Turkey</c:v>
                </c:pt>
                <c:pt idx="18">
                  <c:v>Bulgaria</c:v>
                </c:pt>
                <c:pt idx="19">
                  <c:v>Kosovo</c:v>
                </c:pt>
                <c:pt idx="20">
                  <c:v>France</c:v>
                </c:pt>
                <c:pt idx="21">
                  <c:v>Greece</c:v>
                </c:pt>
                <c:pt idx="22">
                  <c:v>Croatia</c:v>
                </c:pt>
                <c:pt idx="23">
                  <c:v>Ireland</c:v>
                </c:pt>
                <c:pt idx="24">
                  <c:v>Czech Republic</c:v>
                </c:pt>
                <c:pt idx="25">
                  <c:v>Italy</c:v>
                </c:pt>
                <c:pt idx="26">
                  <c:v>Romania</c:v>
                </c:pt>
                <c:pt idx="27">
                  <c:v>Poland</c:v>
                </c:pt>
                <c:pt idx="28">
                  <c:v>Belgium</c:v>
                </c:pt>
                <c:pt idx="29">
                  <c:v>United Kingdom</c:v>
                </c:pt>
                <c:pt idx="30">
                  <c:v>Serbia</c:v>
                </c:pt>
                <c:pt idx="31">
                  <c:v>Germany</c:v>
                </c:pt>
                <c:pt idx="32">
                  <c:v>Denmark</c:v>
                </c:pt>
                <c:pt idx="33">
                  <c:v>Slovakia</c:v>
                </c:pt>
                <c:pt idx="34">
                  <c:v>Hungary</c:v>
                </c:pt>
                <c:pt idx="35">
                  <c:v>Netherlands</c:v>
                </c:pt>
              </c:strCache>
            </c:strRef>
          </c:cat>
          <c:val>
            <c:numRef>
              <c:f>'landcover -fluoodplain'!$D$5:$D$43</c:f>
              <c:numCache>
                <c:formatCode>General</c:formatCode>
                <c:ptCount val="36"/>
                <c:pt idx="0">
                  <c:v>6.1883839999999999E-3</c:v>
                </c:pt>
                <c:pt idx="1">
                  <c:v>0.689233506</c:v>
                </c:pt>
                <c:pt idx="2">
                  <c:v>0.58708452</c:v>
                </c:pt>
                <c:pt idx="3">
                  <c:v>0.58445822999999997</c:v>
                </c:pt>
                <c:pt idx="4">
                  <c:v>0.48712831499999998</c:v>
                </c:pt>
                <c:pt idx="5">
                  <c:v>0.37268218199999997</c:v>
                </c:pt>
                <c:pt idx="6">
                  <c:v>0.40358474700000002</c:v>
                </c:pt>
                <c:pt idx="7">
                  <c:v>0.245201801</c:v>
                </c:pt>
                <c:pt idx="8">
                  <c:v>0.264803648</c:v>
                </c:pt>
                <c:pt idx="9">
                  <c:v>0.37190627399999998</c:v>
                </c:pt>
                <c:pt idx="10">
                  <c:v>0.32339420099999999</c:v>
                </c:pt>
                <c:pt idx="11">
                  <c:v>0.334110454</c:v>
                </c:pt>
                <c:pt idx="12">
                  <c:v>0.35631590400000002</c:v>
                </c:pt>
                <c:pt idx="13">
                  <c:v>0.314295569</c:v>
                </c:pt>
                <c:pt idx="14">
                  <c:v>0.29907125800000001</c:v>
                </c:pt>
                <c:pt idx="15">
                  <c:v>0.21547660599999999</c:v>
                </c:pt>
                <c:pt idx="16">
                  <c:v>0.30433806699999999</c:v>
                </c:pt>
                <c:pt idx="17">
                  <c:v>0.13299512099999999</c:v>
                </c:pt>
                <c:pt idx="18">
                  <c:v>0.26389166800000002</c:v>
                </c:pt>
                <c:pt idx="19">
                  <c:v>0.27716386300000001</c:v>
                </c:pt>
                <c:pt idx="20">
                  <c:v>0.25297722900000003</c:v>
                </c:pt>
                <c:pt idx="21">
                  <c:v>0.20067727499999999</c:v>
                </c:pt>
                <c:pt idx="22">
                  <c:v>0.22875804799999999</c:v>
                </c:pt>
                <c:pt idx="23">
                  <c:v>8.9912390999999994E-2</c:v>
                </c:pt>
                <c:pt idx="24">
                  <c:v>0.228842619</c:v>
                </c:pt>
                <c:pt idx="25">
                  <c:v>0.20300238300000001</c:v>
                </c:pt>
                <c:pt idx="26">
                  <c:v>0.123916349</c:v>
                </c:pt>
                <c:pt idx="27">
                  <c:v>0.17366285000000001</c:v>
                </c:pt>
                <c:pt idx="28">
                  <c:v>0.19664250899999999</c:v>
                </c:pt>
                <c:pt idx="29">
                  <c:v>0.114056949</c:v>
                </c:pt>
                <c:pt idx="30">
                  <c:v>0.16342855100000001</c:v>
                </c:pt>
                <c:pt idx="31">
                  <c:v>0.15591200599999999</c:v>
                </c:pt>
                <c:pt idx="32">
                  <c:v>0.103140263</c:v>
                </c:pt>
                <c:pt idx="33">
                  <c:v>0.11956541399999999</c:v>
                </c:pt>
                <c:pt idx="34">
                  <c:v>8.0144229999999997E-2</c:v>
                </c:pt>
                <c:pt idx="35">
                  <c:v>2.7833983999999999E-2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F4-4260-8A2A-57825803D086}"/>
            </c:ext>
          </c:extLst>
        </c:ser>
        <c:ser>
          <c:idx val="7"/>
          <c:order val="4"/>
          <c:tx>
            <c:strRef>
              <c:f>'landcover -fluoodplain'!$F$4</c:f>
              <c:strCache>
                <c:ptCount val="1"/>
                <c:pt idx="0">
                  <c:v>Heathland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'landcover -fluoodplain'!$A$5:$A$43</c:f>
              <c:strCache>
                <c:ptCount val="36"/>
                <c:pt idx="0">
                  <c:v>Iceland</c:v>
                </c:pt>
                <c:pt idx="1">
                  <c:v>Finland</c:v>
                </c:pt>
                <c:pt idx="2">
                  <c:v>Norway</c:v>
                </c:pt>
                <c:pt idx="3">
                  <c:v>Sweden</c:v>
                </c:pt>
                <c:pt idx="4">
                  <c:v>Montenegro</c:v>
                </c:pt>
                <c:pt idx="5">
                  <c:v>Estonia</c:v>
                </c:pt>
                <c:pt idx="6">
                  <c:v>Luxembourg</c:v>
                </c:pt>
                <c:pt idx="7">
                  <c:v>Albania</c:v>
                </c:pt>
                <c:pt idx="8">
                  <c:v>Portugal</c:v>
                </c:pt>
                <c:pt idx="9">
                  <c:v>Austria</c:v>
                </c:pt>
                <c:pt idx="10">
                  <c:v>Latvia</c:v>
                </c:pt>
                <c:pt idx="11">
                  <c:v>Bosnia and Herzegovina</c:v>
                </c:pt>
                <c:pt idx="12">
                  <c:v>Slovenia</c:v>
                </c:pt>
                <c:pt idx="13">
                  <c:v>Macedonia</c:v>
                </c:pt>
                <c:pt idx="14">
                  <c:v>Lithuania</c:v>
                </c:pt>
                <c:pt idx="15">
                  <c:v>Spain</c:v>
                </c:pt>
                <c:pt idx="16">
                  <c:v>Switzerland</c:v>
                </c:pt>
                <c:pt idx="17">
                  <c:v>Turkey</c:v>
                </c:pt>
                <c:pt idx="18">
                  <c:v>Bulgaria</c:v>
                </c:pt>
                <c:pt idx="19">
                  <c:v>Kosovo</c:v>
                </c:pt>
                <c:pt idx="20">
                  <c:v>France</c:v>
                </c:pt>
                <c:pt idx="21">
                  <c:v>Greece</c:v>
                </c:pt>
                <c:pt idx="22">
                  <c:v>Croatia</c:v>
                </c:pt>
                <c:pt idx="23">
                  <c:v>Ireland</c:v>
                </c:pt>
                <c:pt idx="24">
                  <c:v>Czech Republic</c:v>
                </c:pt>
                <c:pt idx="25">
                  <c:v>Italy</c:v>
                </c:pt>
                <c:pt idx="26">
                  <c:v>Romania</c:v>
                </c:pt>
                <c:pt idx="27">
                  <c:v>Poland</c:v>
                </c:pt>
                <c:pt idx="28">
                  <c:v>Belgium</c:v>
                </c:pt>
                <c:pt idx="29">
                  <c:v>United Kingdom</c:v>
                </c:pt>
                <c:pt idx="30">
                  <c:v>Serbia</c:v>
                </c:pt>
                <c:pt idx="31">
                  <c:v>Germany</c:v>
                </c:pt>
                <c:pt idx="32">
                  <c:v>Denmark</c:v>
                </c:pt>
                <c:pt idx="33">
                  <c:v>Slovakia</c:v>
                </c:pt>
                <c:pt idx="34">
                  <c:v>Hungary</c:v>
                </c:pt>
                <c:pt idx="35">
                  <c:v>Netherlands</c:v>
                </c:pt>
              </c:strCache>
            </c:strRef>
          </c:cat>
          <c:val>
            <c:numRef>
              <c:f>'landcover -fluoodplain'!$F$5:$F$43</c:f>
              <c:numCache>
                <c:formatCode>General</c:formatCode>
                <c:ptCount val="36"/>
                <c:pt idx="0">
                  <c:v>0.24281256300000001</c:v>
                </c:pt>
                <c:pt idx="1">
                  <c:v>5.1915700000000004E-3</c:v>
                </c:pt>
                <c:pt idx="2">
                  <c:v>5.6587562000000001E-2</c:v>
                </c:pt>
                <c:pt idx="3">
                  <c:v>2.4402578000000001E-2</c:v>
                </c:pt>
                <c:pt idx="4">
                  <c:v>9.3652790000000007E-3</c:v>
                </c:pt>
                <c:pt idx="5">
                  <c:v>1.6017200000000001E-4</c:v>
                </c:pt>
                <c:pt idx="7">
                  <c:v>2.6462796E-2</c:v>
                </c:pt>
                <c:pt idx="8">
                  <c:v>8.2198721000000002E-2</c:v>
                </c:pt>
                <c:pt idx="9">
                  <c:v>2.5187550000000001E-3</c:v>
                </c:pt>
                <c:pt idx="10">
                  <c:v>9.8757629029999993E-5</c:v>
                </c:pt>
                <c:pt idx="11">
                  <c:v>1.0280958E-2</c:v>
                </c:pt>
                <c:pt idx="12">
                  <c:v>5.3617200000000002E-4</c:v>
                </c:pt>
                <c:pt idx="13">
                  <c:v>2.9011750999999999E-2</c:v>
                </c:pt>
                <c:pt idx="15">
                  <c:v>9.3058531999999999E-2</c:v>
                </c:pt>
                <c:pt idx="16">
                  <c:v>8.9910149999999998E-3</c:v>
                </c:pt>
                <c:pt idx="17">
                  <c:v>1.6791352999999998E-2</c:v>
                </c:pt>
                <c:pt idx="18">
                  <c:v>2.5605250000000001E-3</c:v>
                </c:pt>
                <c:pt idx="19">
                  <c:v>6.1191049999999997E-3</c:v>
                </c:pt>
                <c:pt idx="20">
                  <c:v>4.3480369999999999E-3</c:v>
                </c:pt>
                <c:pt idx="21">
                  <c:v>1.9421984E-2</c:v>
                </c:pt>
                <c:pt idx="22">
                  <c:v>1.099261E-3</c:v>
                </c:pt>
                <c:pt idx="23">
                  <c:v>8.4185004969999995E-6</c:v>
                </c:pt>
                <c:pt idx="25">
                  <c:v>9.9326940000000006E-3</c:v>
                </c:pt>
                <c:pt idx="27">
                  <c:v>1.6730099999999999E-4</c:v>
                </c:pt>
                <c:pt idx="28">
                  <c:v>6.5848339650000003E-5</c:v>
                </c:pt>
                <c:pt idx="29">
                  <c:v>5.4512673999999997E-2</c:v>
                </c:pt>
                <c:pt idx="30">
                  <c:v>1.1780390000000001E-3</c:v>
                </c:pt>
                <c:pt idx="31">
                  <c:v>1.2895199999999999E-4</c:v>
                </c:pt>
                <c:pt idx="32">
                  <c:v>9.2697160000000008E-3</c:v>
                </c:pt>
                <c:pt idx="35">
                  <c:v>2.53935E-4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F4-4260-8A2A-57825803D086}"/>
            </c:ext>
          </c:extLst>
        </c:ser>
        <c:ser>
          <c:idx val="4"/>
          <c:order val="5"/>
          <c:tx>
            <c:strRef>
              <c:f>'landcover -fluoodplain'!$G$4</c:f>
              <c:strCache>
                <c:ptCount val="1"/>
                <c:pt idx="0">
                  <c:v>Sparsely vegetated land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'landcover -fluoodplain'!$A$5:$A$43</c:f>
              <c:strCache>
                <c:ptCount val="36"/>
                <c:pt idx="0">
                  <c:v>Iceland</c:v>
                </c:pt>
                <c:pt idx="1">
                  <c:v>Finland</c:v>
                </c:pt>
                <c:pt idx="2">
                  <c:v>Norway</c:v>
                </c:pt>
                <c:pt idx="3">
                  <c:v>Sweden</c:v>
                </c:pt>
                <c:pt idx="4">
                  <c:v>Montenegro</c:v>
                </c:pt>
                <c:pt idx="5">
                  <c:v>Estonia</c:v>
                </c:pt>
                <c:pt idx="6">
                  <c:v>Luxembourg</c:v>
                </c:pt>
                <c:pt idx="7">
                  <c:v>Albania</c:v>
                </c:pt>
                <c:pt idx="8">
                  <c:v>Portugal</c:v>
                </c:pt>
                <c:pt idx="9">
                  <c:v>Austria</c:v>
                </c:pt>
                <c:pt idx="10">
                  <c:v>Latvia</c:v>
                </c:pt>
                <c:pt idx="11">
                  <c:v>Bosnia and Herzegovina</c:v>
                </c:pt>
                <c:pt idx="12">
                  <c:v>Slovenia</c:v>
                </c:pt>
                <c:pt idx="13">
                  <c:v>Macedonia</c:v>
                </c:pt>
                <c:pt idx="14">
                  <c:v>Lithuania</c:v>
                </c:pt>
                <c:pt idx="15">
                  <c:v>Spain</c:v>
                </c:pt>
                <c:pt idx="16">
                  <c:v>Switzerland</c:v>
                </c:pt>
                <c:pt idx="17">
                  <c:v>Turkey</c:v>
                </c:pt>
                <c:pt idx="18">
                  <c:v>Bulgaria</c:v>
                </c:pt>
                <c:pt idx="19">
                  <c:v>Kosovo</c:v>
                </c:pt>
                <c:pt idx="20">
                  <c:v>France</c:v>
                </c:pt>
                <c:pt idx="21">
                  <c:v>Greece</c:v>
                </c:pt>
                <c:pt idx="22">
                  <c:v>Croatia</c:v>
                </c:pt>
                <c:pt idx="23">
                  <c:v>Ireland</c:v>
                </c:pt>
                <c:pt idx="24">
                  <c:v>Czech Republic</c:v>
                </c:pt>
                <c:pt idx="25">
                  <c:v>Italy</c:v>
                </c:pt>
                <c:pt idx="26">
                  <c:v>Romania</c:v>
                </c:pt>
                <c:pt idx="27">
                  <c:v>Poland</c:v>
                </c:pt>
                <c:pt idx="28">
                  <c:v>Belgium</c:v>
                </c:pt>
                <c:pt idx="29">
                  <c:v>United Kingdom</c:v>
                </c:pt>
                <c:pt idx="30">
                  <c:v>Serbia</c:v>
                </c:pt>
                <c:pt idx="31">
                  <c:v>Germany</c:v>
                </c:pt>
                <c:pt idx="32">
                  <c:v>Denmark</c:v>
                </c:pt>
                <c:pt idx="33">
                  <c:v>Slovakia</c:v>
                </c:pt>
                <c:pt idx="34">
                  <c:v>Hungary</c:v>
                </c:pt>
                <c:pt idx="35">
                  <c:v>Netherlands</c:v>
                </c:pt>
              </c:strCache>
            </c:strRef>
          </c:cat>
          <c:val>
            <c:numRef>
              <c:f>'landcover -fluoodplain'!$G$5:$G$43</c:f>
              <c:numCache>
                <c:formatCode>General</c:formatCode>
                <c:ptCount val="36"/>
                <c:pt idx="0">
                  <c:v>0.33284066400000001</c:v>
                </c:pt>
                <c:pt idx="1">
                  <c:v>4.1384100000000004E-3</c:v>
                </c:pt>
                <c:pt idx="2">
                  <c:v>4.6117445E-2</c:v>
                </c:pt>
                <c:pt idx="3">
                  <c:v>7.8802239999999999E-3</c:v>
                </c:pt>
                <c:pt idx="4">
                  <c:v>4.1207228999999998E-2</c:v>
                </c:pt>
                <c:pt idx="5">
                  <c:v>1.41485E-3</c:v>
                </c:pt>
                <c:pt idx="7">
                  <c:v>0.10482799700000001</c:v>
                </c:pt>
                <c:pt idx="8">
                  <c:v>1.9843141000000002E-2</c:v>
                </c:pt>
                <c:pt idx="9">
                  <c:v>4.1167499999999997E-3</c:v>
                </c:pt>
                <c:pt idx="10">
                  <c:v>8.7647400000000002E-4</c:v>
                </c:pt>
                <c:pt idx="11">
                  <c:v>2.3159717999999999E-2</c:v>
                </c:pt>
                <c:pt idx="12">
                  <c:v>1.8815660000000001E-3</c:v>
                </c:pt>
                <c:pt idx="13">
                  <c:v>2.0259362E-2</c:v>
                </c:pt>
                <c:pt idx="14">
                  <c:v>5.35345E-4</c:v>
                </c:pt>
                <c:pt idx="15">
                  <c:v>2.4088445999999999E-2</c:v>
                </c:pt>
                <c:pt idx="16">
                  <c:v>1.0565419E-2</c:v>
                </c:pt>
                <c:pt idx="17">
                  <c:v>0.119113212</c:v>
                </c:pt>
                <c:pt idx="18">
                  <c:v>1.2751906E-2</c:v>
                </c:pt>
                <c:pt idx="19">
                  <c:v>2.4611729999999998E-2</c:v>
                </c:pt>
                <c:pt idx="20">
                  <c:v>8.8198180000000001E-3</c:v>
                </c:pt>
                <c:pt idx="21">
                  <c:v>3.071602E-2</c:v>
                </c:pt>
                <c:pt idx="22">
                  <c:v>3.864714E-3</c:v>
                </c:pt>
                <c:pt idx="23">
                  <c:v>2.806167E-3</c:v>
                </c:pt>
                <c:pt idx="24">
                  <c:v>4.6759999999999998E-4</c:v>
                </c:pt>
                <c:pt idx="25">
                  <c:v>1.6297631999999999E-2</c:v>
                </c:pt>
                <c:pt idx="26">
                  <c:v>1.4574695E-2</c:v>
                </c:pt>
                <c:pt idx="27">
                  <c:v>2.0619259999999999E-3</c:v>
                </c:pt>
                <c:pt idx="28">
                  <c:v>9.9934500000000001E-4</c:v>
                </c:pt>
                <c:pt idx="29">
                  <c:v>3.4023019999999998E-3</c:v>
                </c:pt>
                <c:pt idx="30">
                  <c:v>4.4827670000000003E-3</c:v>
                </c:pt>
                <c:pt idx="31">
                  <c:v>9.5451100000000001E-4</c:v>
                </c:pt>
                <c:pt idx="32">
                  <c:v>2.6107750000000001E-3</c:v>
                </c:pt>
                <c:pt idx="33">
                  <c:v>7.7039600000000001E-4</c:v>
                </c:pt>
                <c:pt idx="34">
                  <c:v>5.0006499999999995E-4</c:v>
                </c:pt>
                <c:pt idx="35">
                  <c:v>7.1699199999999995E-4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F4-4260-8A2A-57825803D086}"/>
            </c:ext>
          </c:extLst>
        </c:ser>
        <c:ser>
          <c:idx val="5"/>
          <c:order val="6"/>
          <c:tx>
            <c:strRef>
              <c:f>'landcover -fluoodplain'!$H$4</c:f>
              <c:strCache>
                <c:ptCount val="1"/>
                <c:pt idx="0">
                  <c:v>Wetland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'landcover -fluoodplain'!$A$5:$A$43</c:f>
              <c:strCache>
                <c:ptCount val="36"/>
                <c:pt idx="0">
                  <c:v>Iceland</c:v>
                </c:pt>
                <c:pt idx="1">
                  <c:v>Finland</c:v>
                </c:pt>
                <c:pt idx="2">
                  <c:v>Norway</c:v>
                </c:pt>
                <c:pt idx="3">
                  <c:v>Sweden</c:v>
                </c:pt>
                <c:pt idx="4">
                  <c:v>Montenegro</c:v>
                </c:pt>
                <c:pt idx="5">
                  <c:v>Estonia</c:v>
                </c:pt>
                <c:pt idx="6">
                  <c:v>Luxembourg</c:v>
                </c:pt>
                <c:pt idx="7">
                  <c:v>Albania</c:v>
                </c:pt>
                <c:pt idx="8">
                  <c:v>Portugal</c:v>
                </c:pt>
                <c:pt idx="9">
                  <c:v>Austria</c:v>
                </c:pt>
                <c:pt idx="10">
                  <c:v>Latvia</c:v>
                </c:pt>
                <c:pt idx="11">
                  <c:v>Bosnia and Herzegovina</c:v>
                </c:pt>
                <c:pt idx="12">
                  <c:v>Slovenia</c:v>
                </c:pt>
                <c:pt idx="13">
                  <c:v>Macedonia</c:v>
                </c:pt>
                <c:pt idx="14">
                  <c:v>Lithuania</c:v>
                </c:pt>
                <c:pt idx="15">
                  <c:v>Spain</c:v>
                </c:pt>
                <c:pt idx="16">
                  <c:v>Switzerland</c:v>
                </c:pt>
                <c:pt idx="17">
                  <c:v>Turkey</c:v>
                </c:pt>
                <c:pt idx="18">
                  <c:v>Bulgaria</c:v>
                </c:pt>
                <c:pt idx="19">
                  <c:v>Kosovo</c:v>
                </c:pt>
                <c:pt idx="20">
                  <c:v>France</c:v>
                </c:pt>
                <c:pt idx="21">
                  <c:v>Greece</c:v>
                </c:pt>
                <c:pt idx="22">
                  <c:v>Croatia</c:v>
                </c:pt>
                <c:pt idx="23">
                  <c:v>Ireland</c:v>
                </c:pt>
                <c:pt idx="24">
                  <c:v>Czech Republic</c:v>
                </c:pt>
                <c:pt idx="25">
                  <c:v>Italy</c:v>
                </c:pt>
                <c:pt idx="26">
                  <c:v>Romania</c:v>
                </c:pt>
                <c:pt idx="27">
                  <c:v>Poland</c:v>
                </c:pt>
                <c:pt idx="28">
                  <c:v>Belgium</c:v>
                </c:pt>
                <c:pt idx="29">
                  <c:v>United Kingdom</c:v>
                </c:pt>
                <c:pt idx="30">
                  <c:v>Serbia</c:v>
                </c:pt>
                <c:pt idx="31">
                  <c:v>Germany</c:v>
                </c:pt>
                <c:pt idx="32">
                  <c:v>Denmark</c:v>
                </c:pt>
                <c:pt idx="33">
                  <c:v>Slovakia</c:v>
                </c:pt>
                <c:pt idx="34">
                  <c:v>Hungary</c:v>
                </c:pt>
                <c:pt idx="35">
                  <c:v>Netherlands</c:v>
                </c:pt>
              </c:strCache>
            </c:strRef>
          </c:cat>
          <c:val>
            <c:numRef>
              <c:f>'landcover -fluoodplain'!$H$5:$H$43</c:f>
              <c:numCache>
                <c:formatCode>General</c:formatCode>
                <c:ptCount val="36"/>
                <c:pt idx="0">
                  <c:v>2.4514445999999999E-2</c:v>
                </c:pt>
                <c:pt idx="1">
                  <c:v>0.115679298</c:v>
                </c:pt>
                <c:pt idx="2">
                  <c:v>4.4094675999999999E-2</c:v>
                </c:pt>
                <c:pt idx="3">
                  <c:v>8.7562752999999993E-2</c:v>
                </c:pt>
                <c:pt idx="4">
                  <c:v>5.6057886000000001E-2</c:v>
                </c:pt>
                <c:pt idx="5">
                  <c:v>0.12965365500000001</c:v>
                </c:pt>
                <c:pt idx="6">
                  <c:v>4.2102699999999998E-4</c:v>
                </c:pt>
                <c:pt idx="7">
                  <c:v>7.6685019999999998E-3</c:v>
                </c:pt>
                <c:pt idx="8">
                  <c:v>2.5362200000000001E-3</c:v>
                </c:pt>
                <c:pt idx="9">
                  <c:v>1.2453898999999999E-2</c:v>
                </c:pt>
                <c:pt idx="10">
                  <c:v>4.2544787000000001E-2</c:v>
                </c:pt>
                <c:pt idx="11">
                  <c:v>7.4856209999999996E-3</c:v>
                </c:pt>
                <c:pt idx="12">
                  <c:v>1.017733E-3</c:v>
                </c:pt>
                <c:pt idx="13">
                  <c:v>6.026549E-3</c:v>
                </c:pt>
                <c:pt idx="14">
                  <c:v>3.0155061E-2</c:v>
                </c:pt>
                <c:pt idx="15">
                  <c:v>4.8640400000000001E-4</c:v>
                </c:pt>
                <c:pt idx="16">
                  <c:v>3.8676980000000001E-3</c:v>
                </c:pt>
                <c:pt idx="17">
                  <c:v>4.9362622000000002E-2</c:v>
                </c:pt>
                <c:pt idx="18">
                  <c:v>8.801461E-3</c:v>
                </c:pt>
                <c:pt idx="19">
                  <c:v>9.3214899999999996E-4</c:v>
                </c:pt>
                <c:pt idx="20">
                  <c:v>3.9849459999999996E-3</c:v>
                </c:pt>
                <c:pt idx="21">
                  <c:v>7.2856739999999998E-3</c:v>
                </c:pt>
                <c:pt idx="22">
                  <c:v>2.2578765000000001E-2</c:v>
                </c:pt>
                <c:pt idx="23">
                  <c:v>0.14306680399999999</c:v>
                </c:pt>
                <c:pt idx="24">
                  <c:v>5.4350910000000004E-3</c:v>
                </c:pt>
                <c:pt idx="25">
                  <c:v>2.6869839999999999E-3</c:v>
                </c:pt>
                <c:pt idx="26">
                  <c:v>7.0134627000000005E-2</c:v>
                </c:pt>
                <c:pt idx="27">
                  <c:v>3.4102852000000003E-2</c:v>
                </c:pt>
                <c:pt idx="28">
                  <c:v>3.5132029999999999E-3</c:v>
                </c:pt>
                <c:pt idx="29">
                  <c:v>3.2911981999999999E-2</c:v>
                </c:pt>
                <c:pt idx="30">
                  <c:v>1.4814515E-2</c:v>
                </c:pt>
                <c:pt idx="31">
                  <c:v>1.1439359E-2</c:v>
                </c:pt>
                <c:pt idx="32">
                  <c:v>2.3511638000000001E-2</c:v>
                </c:pt>
                <c:pt idx="33">
                  <c:v>4.3294850000000001E-3</c:v>
                </c:pt>
                <c:pt idx="34">
                  <c:v>2.7565084E-2</c:v>
                </c:pt>
                <c:pt idx="35">
                  <c:v>1.0053970000000001E-2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F4-4260-8A2A-57825803D086}"/>
            </c:ext>
          </c:extLst>
        </c:ser>
        <c:ser>
          <c:idx val="6"/>
          <c:order val="7"/>
          <c:tx>
            <c:strRef>
              <c:f>'landcover -fluoodplain'!$I$4</c:f>
              <c:strCache>
                <c:ptCount val="1"/>
                <c:pt idx="0">
                  <c:v>Rivers and lakes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'landcover -fluoodplain'!$A$5:$A$43</c:f>
              <c:strCache>
                <c:ptCount val="36"/>
                <c:pt idx="0">
                  <c:v>Iceland</c:v>
                </c:pt>
                <c:pt idx="1">
                  <c:v>Finland</c:v>
                </c:pt>
                <c:pt idx="2">
                  <c:v>Norway</c:v>
                </c:pt>
                <c:pt idx="3">
                  <c:v>Sweden</c:v>
                </c:pt>
                <c:pt idx="4">
                  <c:v>Montenegro</c:v>
                </c:pt>
                <c:pt idx="5">
                  <c:v>Estonia</c:v>
                </c:pt>
                <c:pt idx="6">
                  <c:v>Luxembourg</c:v>
                </c:pt>
                <c:pt idx="7">
                  <c:v>Albania</c:v>
                </c:pt>
                <c:pt idx="8">
                  <c:v>Portugal</c:v>
                </c:pt>
                <c:pt idx="9">
                  <c:v>Austria</c:v>
                </c:pt>
                <c:pt idx="10">
                  <c:v>Latvia</c:v>
                </c:pt>
                <c:pt idx="11">
                  <c:v>Bosnia and Herzegovina</c:v>
                </c:pt>
                <c:pt idx="12">
                  <c:v>Slovenia</c:v>
                </c:pt>
                <c:pt idx="13">
                  <c:v>Macedonia</c:v>
                </c:pt>
                <c:pt idx="14">
                  <c:v>Lithuania</c:v>
                </c:pt>
                <c:pt idx="15">
                  <c:v>Spain</c:v>
                </c:pt>
                <c:pt idx="16">
                  <c:v>Switzerland</c:v>
                </c:pt>
                <c:pt idx="17">
                  <c:v>Turkey</c:v>
                </c:pt>
                <c:pt idx="18">
                  <c:v>Bulgaria</c:v>
                </c:pt>
                <c:pt idx="19">
                  <c:v>Kosovo</c:v>
                </c:pt>
                <c:pt idx="20">
                  <c:v>France</c:v>
                </c:pt>
                <c:pt idx="21">
                  <c:v>Greece</c:v>
                </c:pt>
                <c:pt idx="22">
                  <c:v>Croatia</c:v>
                </c:pt>
                <c:pt idx="23">
                  <c:v>Ireland</c:v>
                </c:pt>
                <c:pt idx="24">
                  <c:v>Czech Republic</c:v>
                </c:pt>
                <c:pt idx="25">
                  <c:v>Italy</c:v>
                </c:pt>
                <c:pt idx="26">
                  <c:v>Romania</c:v>
                </c:pt>
                <c:pt idx="27">
                  <c:v>Poland</c:v>
                </c:pt>
                <c:pt idx="28">
                  <c:v>Belgium</c:v>
                </c:pt>
                <c:pt idx="29">
                  <c:v>United Kingdom</c:v>
                </c:pt>
                <c:pt idx="30">
                  <c:v>Serbia</c:v>
                </c:pt>
                <c:pt idx="31">
                  <c:v>Germany</c:v>
                </c:pt>
                <c:pt idx="32">
                  <c:v>Denmark</c:v>
                </c:pt>
                <c:pt idx="33">
                  <c:v>Slovakia</c:v>
                </c:pt>
                <c:pt idx="34">
                  <c:v>Hungary</c:v>
                </c:pt>
                <c:pt idx="35">
                  <c:v>Netherlands</c:v>
                </c:pt>
              </c:strCache>
            </c:strRef>
          </c:cat>
          <c:val>
            <c:numRef>
              <c:f>'landcover -fluoodplain'!$I$5:$I$43</c:f>
              <c:numCache>
                <c:formatCode>General</c:formatCode>
                <c:ptCount val="36"/>
                <c:pt idx="0">
                  <c:v>0.30634829499999999</c:v>
                </c:pt>
                <c:pt idx="1">
                  <c:v>4.8824489999999998E-2</c:v>
                </c:pt>
                <c:pt idx="2">
                  <c:v>7.2917674000000002E-2</c:v>
                </c:pt>
                <c:pt idx="3">
                  <c:v>6.6725871000000006E-2</c:v>
                </c:pt>
                <c:pt idx="4">
                  <c:v>2.9389139000000002E-2</c:v>
                </c:pt>
                <c:pt idx="5">
                  <c:v>2.6956898E-2</c:v>
                </c:pt>
                <c:pt idx="6">
                  <c:v>4.1681703000000001E-2</c:v>
                </c:pt>
                <c:pt idx="7">
                  <c:v>3.7028526999999999E-2</c:v>
                </c:pt>
                <c:pt idx="8">
                  <c:v>4.2869735999999999E-2</c:v>
                </c:pt>
                <c:pt idx="9">
                  <c:v>2.9815496E-2</c:v>
                </c:pt>
                <c:pt idx="10">
                  <c:v>4.4537222000000001E-2</c:v>
                </c:pt>
                <c:pt idx="11">
                  <c:v>3.2675805000000002E-2</c:v>
                </c:pt>
                <c:pt idx="12">
                  <c:v>3.0944058999999999E-2</c:v>
                </c:pt>
                <c:pt idx="13">
                  <c:v>1.7614962000000001E-2</c:v>
                </c:pt>
                <c:pt idx="14">
                  <c:v>4.3681983000000001E-2</c:v>
                </c:pt>
                <c:pt idx="15">
                  <c:v>2.4131771999999999E-2</c:v>
                </c:pt>
                <c:pt idx="16">
                  <c:v>3.5905510000000002E-2</c:v>
                </c:pt>
                <c:pt idx="17">
                  <c:v>3.2520931000000003E-2</c:v>
                </c:pt>
                <c:pt idx="18">
                  <c:v>5.1422954999999999E-2</c:v>
                </c:pt>
                <c:pt idx="19">
                  <c:v>2.4626764999999998E-2</c:v>
                </c:pt>
                <c:pt idx="20">
                  <c:v>3.7701910999999998E-2</c:v>
                </c:pt>
                <c:pt idx="21">
                  <c:v>3.7456375E-2</c:v>
                </c:pt>
                <c:pt idx="22">
                  <c:v>3.0004764E-2</c:v>
                </c:pt>
                <c:pt idx="23">
                  <c:v>3.9221793999999997E-2</c:v>
                </c:pt>
                <c:pt idx="24">
                  <c:v>3.0379829000000001E-2</c:v>
                </c:pt>
                <c:pt idx="25">
                  <c:v>2.6437078999999999E-2</c:v>
                </c:pt>
                <c:pt idx="26">
                  <c:v>5.0953033000000002E-2</c:v>
                </c:pt>
                <c:pt idx="27">
                  <c:v>3.3980745999999999E-2</c:v>
                </c:pt>
                <c:pt idx="28">
                  <c:v>4.0066777999999997E-2</c:v>
                </c:pt>
                <c:pt idx="29">
                  <c:v>2.7646198E-2</c:v>
                </c:pt>
                <c:pt idx="30">
                  <c:v>4.6469150000000001E-2</c:v>
                </c:pt>
                <c:pt idx="31">
                  <c:v>2.7866462000000002E-2</c:v>
                </c:pt>
                <c:pt idx="32">
                  <c:v>1.6823362000000001E-2</c:v>
                </c:pt>
                <c:pt idx="33">
                  <c:v>2.6931923E-2</c:v>
                </c:pt>
                <c:pt idx="34">
                  <c:v>1.7591959000000001E-2</c:v>
                </c:pt>
                <c:pt idx="35">
                  <c:v>4.5944918000000001E-2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1F4-4260-8A2A-57825803D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5301840"/>
        <c:axId val="295300200"/>
      </c:barChart>
      <c:catAx>
        <c:axId val="29530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300200"/>
        <c:crosses val="autoZero"/>
        <c:auto val="1"/>
        <c:lblAlgn val="ctr"/>
        <c:lblOffset val="100"/>
        <c:noMultiLvlLbl val="0"/>
      </c:catAx>
      <c:valAx>
        <c:axId val="295300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30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/>
              <a:t>Share of Natura 2000 area within</a:t>
            </a:r>
            <a:r>
              <a:rPr lang="en-GB" sz="2000" baseline="0" dirty="0"/>
              <a:t> floodplain (EU-28</a:t>
            </a:r>
            <a:r>
              <a:rPr lang="en-GB" baseline="0" dirty="0"/>
              <a:t>)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Natura 2000 (2018)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Sheet2!$A$2:$A$28</c:f>
              <c:strCache>
                <c:ptCount val="26"/>
                <c:pt idx="0">
                  <c:v>Bulgaria</c:v>
                </c:pt>
                <c:pt idx="1">
                  <c:v>Croatia</c:v>
                </c:pt>
                <c:pt idx="2">
                  <c:v>Poland</c:v>
                </c:pt>
                <c:pt idx="3">
                  <c:v>Estonia</c:v>
                </c:pt>
                <c:pt idx="4">
                  <c:v>Denmark</c:v>
                </c:pt>
                <c:pt idx="5">
                  <c:v>Romania</c:v>
                </c:pt>
                <c:pt idx="6">
                  <c:v>Ireland</c:v>
                </c:pt>
                <c:pt idx="7">
                  <c:v>Slovenia</c:v>
                </c:pt>
                <c:pt idx="8">
                  <c:v>Luxembourg</c:v>
                </c:pt>
                <c:pt idx="9">
                  <c:v>Lithuania</c:v>
                </c:pt>
                <c:pt idx="10">
                  <c:v>Hungary</c:v>
                </c:pt>
                <c:pt idx="11">
                  <c:v>Greece</c:v>
                </c:pt>
                <c:pt idx="12">
                  <c:v>Germany</c:v>
                </c:pt>
                <c:pt idx="13">
                  <c:v>France</c:v>
                </c:pt>
                <c:pt idx="14">
                  <c:v>Spain</c:v>
                </c:pt>
                <c:pt idx="15">
                  <c:v>Portugal</c:v>
                </c:pt>
                <c:pt idx="16">
                  <c:v>Latvia</c:v>
                </c:pt>
                <c:pt idx="17">
                  <c:v>Slovakia</c:v>
                </c:pt>
                <c:pt idx="18">
                  <c:v>Austria</c:v>
                </c:pt>
                <c:pt idx="19">
                  <c:v>Belgium</c:v>
                </c:pt>
                <c:pt idx="20">
                  <c:v>Czechia</c:v>
                </c:pt>
                <c:pt idx="21">
                  <c:v>Finland</c:v>
                </c:pt>
                <c:pt idx="22">
                  <c:v>Sweden</c:v>
                </c:pt>
                <c:pt idx="23">
                  <c:v>Italy</c:v>
                </c:pt>
                <c:pt idx="24">
                  <c:v>United Kingdom</c:v>
                </c:pt>
                <c:pt idx="25">
                  <c:v>Netherlands</c:v>
                </c:pt>
              </c:strCache>
            </c:strRef>
          </c:cat>
          <c:val>
            <c:numRef>
              <c:f>Sheet2!$B$2:$B$28</c:f>
              <c:numCache>
                <c:formatCode>General</c:formatCode>
                <c:ptCount val="27"/>
                <c:pt idx="0">
                  <c:v>0.42395717600999999</c:v>
                </c:pt>
                <c:pt idx="1">
                  <c:v>0.41578695252999998</c:v>
                </c:pt>
                <c:pt idx="2">
                  <c:v>0.40100453927000002</c:v>
                </c:pt>
                <c:pt idx="3">
                  <c:v>0.39528038344999999</c:v>
                </c:pt>
                <c:pt idx="4">
                  <c:v>0.37712923764</c:v>
                </c:pt>
                <c:pt idx="5">
                  <c:v>0.37487176236000003</c:v>
                </c:pt>
                <c:pt idx="6">
                  <c:v>0.36928445308000002</c:v>
                </c:pt>
                <c:pt idx="7">
                  <c:v>0.36858780695999999</c:v>
                </c:pt>
                <c:pt idx="8">
                  <c:v>0.36483765417000003</c:v>
                </c:pt>
                <c:pt idx="9">
                  <c:v>0.32883835905999997</c:v>
                </c:pt>
                <c:pt idx="10">
                  <c:v>0.29193803429999998</c:v>
                </c:pt>
                <c:pt idx="11">
                  <c:v>0.29026426370000002</c:v>
                </c:pt>
                <c:pt idx="12">
                  <c:v>0.28813201444999997</c:v>
                </c:pt>
                <c:pt idx="13">
                  <c:v>0.26750450858000002</c:v>
                </c:pt>
                <c:pt idx="14">
                  <c:v>0.26341900971999999</c:v>
                </c:pt>
                <c:pt idx="15">
                  <c:v>0.25659038441999998</c:v>
                </c:pt>
                <c:pt idx="16">
                  <c:v>0.23795700325999999</c:v>
                </c:pt>
                <c:pt idx="17">
                  <c:v>0.23176271893</c:v>
                </c:pt>
                <c:pt idx="18">
                  <c:v>0.20211930792999999</c:v>
                </c:pt>
                <c:pt idx="19">
                  <c:v>0.18148710017</c:v>
                </c:pt>
                <c:pt idx="20">
                  <c:v>0.17850878295</c:v>
                </c:pt>
                <c:pt idx="21">
                  <c:v>0.16281902246999999</c:v>
                </c:pt>
                <c:pt idx="22">
                  <c:v>0.15866496659000001</c:v>
                </c:pt>
                <c:pt idx="23">
                  <c:v>0.14240833212000001</c:v>
                </c:pt>
                <c:pt idx="24">
                  <c:v>0.11393016227</c:v>
                </c:pt>
                <c:pt idx="25">
                  <c:v>8.6734173580000004E-2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43-41EB-9660-FCDE074F2948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not protected area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Sheet2!$A$2:$A$28</c:f>
              <c:strCache>
                <c:ptCount val="26"/>
                <c:pt idx="0">
                  <c:v>Bulgaria</c:v>
                </c:pt>
                <c:pt idx="1">
                  <c:v>Croatia</c:v>
                </c:pt>
                <c:pt idx="2">
                  <c:v>Poland</c:v>
                </c:pt>
                <c:pt idx="3">
                  <c:v>Estonia</c:v>
                </c:pt>
                <c:pt idx="4">
                  <c:v>Denmark</c:v>
                </c:pt>
                <c:pt idx="5">
                  <c:v>Romania</c:v>
                </c:pt>
                <c:pt idx="6">
                  <c:v>Ireland</c:v>
                </c:pt>
                <c:pt idx="7">
                  <c:v>Slovenia</c:v>
                </c:pt>
                <c:pt idx="8">
                  <c:v>Luxembourg</c:v>
                </c:pt>
                <c:pt idx="9">
                  <c:v>Lithuania</c:v>
                </c:pt>
                <c:pt idx="10">
                  <c:v>Hungary</c:v>
                </c:pt>
                <c:pt idx="11">
                  <c:v>Greece</c:v>
                </c:pt>
                <c:pt idx="12">
                  <c:v>Germany</c:v>
                </c:pt>
                <c:pt idx="13">
                  <c:v>France</c:v>
                </c:pt>
                <c:pt idx="14">
                  <c:v>Spain</c:v>
                </c:pt>
                <c:pt idx="15">
                  <c:v>Portugal</c:v>
                </c:pt>
                <c:pt idx="16">
                  <c:v>Latvia</c:v>
                </c:pt>
                <c:pt idx="17">
                  <c:v>Slovakia</c:v>
                </c:pt>
                <c:pt idx="18">
                  <c:v>Austria</c:v>
                </c:pt>
                <c:pt idx="19">
                  <c:v>Belgium</c:v>
                </c:pt>
                <c:pt idx="20">
                  <c:v>Czechia</c:v>
                </c:pt>
                <c:pt idx="21">
                  <c:v>Finland</c:v>
                </c:pt>
                <c:pt idx="22">
                  <c:v>Sweden</c:v>
                </c:pt>
                <c:pt idx="23">
                  <c:v>Italy</c:v>
                </c:pt>
                <c:pt idx="24">
                  <c:v>United Kingdom</c:v>
                </c:pt>
                <c:pt idx="25">
                  <c:v>Netherlands</c:v>
                </c:pt>
              </c:strCache>
            </c:strRef>
          </c:cat>
          <c:val>
            <c:numRef>
              <c:f>Sheet2!$C$2:$C$28</c:f>
              <c:numCache>
                <c:formatCode>General</c:formatCode>
                <c:ptCount val="27"/>
                <c:pt idx="0">
                  <c:v>0.57604282398999995</c:v>
                </c:pt>
                <c:pt idx="1">
                  <c:v>0.58421304747000002</c:v>
                </c:pt>
                <c:pt idx="2">
                  <c:v>0.59899546072999998</c:v>
                </c:pt>
                <c:pt idx="3">
                  <c:v>0.60471961654999995</c:v>
                </c:pt>
                <c:pt idx="4">
                  <c:v>0.62287076236000005</c:v>
                </c:pt>
                <c:pt idx="5">
                  <c:v>0.62512823764000003</c:v>
                </c:pt>
                <c:pt idx="6">
                  <c:v>0.63071554691999998</c:v>
                </c:pt>
                <c:pt idx="7">
                  <c:v>0.63141219303999996</c:v>
                </c:pt>
                <c:pt idx="8">
                  <c:v>0.63516234582999997</c:v>
                </c:pt>
                <c:pt idx="9">
                  <c:v>0.67116164093999997</c:v>
                </c:pt>
                <c:pt idx="10">
                  <c:v>0.70806196570000002</c:v>
                </c:pt>
                <c:pt idx="11">
                  <c:v>0.70973573629999998</c:v>
                </c:pt>
                <c:pt idx="12">
                  <c:v>0.71186798554999997</c:v>
                </c:pt>
                <c:pt idx="13">
                  <c:v>0.73249549142000003</c:v>
                </c:pt>
                <c:pt idx="14">
                  <c:v>0.73658099028000001</c:v>
                </c:pt>
                <c:pt idx="15">
                  <c:v>0.74340961557999996</c:v>
                </c:pt>
                <c:pt idx="16">
                  <c:v>0.76204299673999998</c:v>
                </c:pt>
                <c:pt idx="17">
                  <c:v>0.76823728107</c:v>
                </c:pt>
                <c:pt idx="18">
                  <c:v>0.79788069207000001</c:v>
                </c:pt>
                <c:pt idx="19">
                  <c:v>0.81851289982999997</c:v>
                </c:pt>
                <c:pt idx="20">
                  <c:v>0.82149121705000006</c:v>
                </c:pt>
                <c:pt idx="21">
                  <c:v>0.83718097752999998</c:v>
                </c:pt>
                <c:pt idx="22">
                  <c:v>0.84133503341000004</c:v>
                </c:pt>
                <c:pt idx="23">
                  <c:v>0.85759166787999996</c:v>
                </c:pt>
                <c:pt idx="24">
                  <c:v>0.88606983773000003</c:v>
                </c:pt>
                <c:pt idx="25">
                  <c:v>0.91326582641999998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43-41EB-9660-FCDE074F2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248928"/>
        <c:axId val="251249256"/>
      </c:barChart>
      <c:catAx>
        <c:axId val="25124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249256"/>
        <c:crosses val="autoZero"/>
        <c:auto val="1"/>
        <c:lblAlgn val="ctr"/>
        <c:lblOffset val="100"/>
        <c:noMultiLvlLbl val="0"/>
      </c:catAx>
      <c:valAx>
        <c:axId val="2512492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24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cap="none" baseline="0"/>
              <a:t>Fatalities: 115,602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8ED-4B7C-BE6E-4281B74131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8ED-4B7C-BE6E-4281B74131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8ED-4B7C-BE6E-4281B74131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8ED-4B7C-BE6E-4281B74131C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8ED-4B7C-BE6E-4281B74131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Sheet1!$A$4:$A$8</c:f>
              <c:strCache>
                <c:ptCount val="5"/>
                <c:pt idx="0">
                  <c:v>Geophysical events</c:v>
                </c:pt>
                <c:pt idx="1">
                  <c:v>Meteorological events</c:v>
                </c:pt>
                <c:pt idx="2">
                  <c:v>Hydrological events</c:v>
                </c:pt>
                <c:pt idx="3">
                  <c:v>Climatological - Heatwave events</c:v>
                </c:pt>
                <c:pt idx="4">
                  <c:v>Other climatological events</c:v>
                </c:pt>
              </c:strCache>
            </c:strRef>
          </c:cat>
          <c:val>
            <c:numRef>
              <c:f>Sheet1!$B$4:$B$8</c:f>
              <c:numCache>
                <c:formatCode>#,##0</c:formatCode>
                <c:ptCount val="5"/>
                <c:pt idx="0">
                  <c:v>25277</c:v>
                </c:pt>
                <c:pt idx="1">
                  <c:v>4013</c:v>
                </c:pt>
                <c:pt idx="2">
                  <c:v>4340</c:v>
                </c:pt>
                <c:pt idx="3">
                  <c:v>78593</c:v>
                </c:pt>
                <c:pt idx="4">
                  <c:v>3379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8ED-4B7C-BE6E-4281B74131C8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B8ED-4B7C-BE6E-4281B74131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B8ED-4B7C-BE6E-4281B74131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B8ED-4B7C-BE6E-4281B74131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B8ED-4B7C-BE6E-4281B74131C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B8ED-4B7C-BE6E-4281B74131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Sheet1!$A$4:$A$8</c:f>
              <c:strCache>
                <c:ptCount val="5"/>
                <c:pt idx="0">
                  <c:v>Geophysical events</c:v>
                </c:pt>
                <c:pt idx="1">
                  <c:v>Meteorological events</c:v>
                </c:pt>
                <c:pt idx="2">
                  <c:v>Hydrological events</c:v>
                </c:pt>
                <c:pt idx="3">
                  <c:v>Climatological - Heatwave events</c:v>
                </c:pt>
                <c:pt idx="4">
                  <c:v>Other climatological events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>
                  <c:v>22</c:v>
                </c:pt>
                <c:pt idx="1">
                  <c:v>3</c:v>
                </c:pt>
                <c:pt idx="2">
                  <c:v>4</c:v>
                </c:pt>
                <c:pt idx="3">
                  <c:v>68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8ED-4B7C-BE6E-4281B74131C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cap="none" baseline="0">
                <a:latin typeface="+mn-lt"/>
              </a:rPr>
              <a:t>Total losses: 556,847 </a:t>
            </a:r>
            <a:r>
              <a:rPr lang="en-GB" sz="1400" b="1" i="0" u="none" strike="noStrike" cap="none" baseline="0">
                <a:effectLst/>
              </a:rPr>
              <a:t>mio</a:t>
            </a:r>
            <a:r>
              <a:rPr lang="en-GB" sz="1400" b="1" i="0" u="none" strike="noStrike" cap="all" baseline="0">
                <a:effectLst/>
              </a:rPr>
              <a:t>€ </a:t>
            </a:r>
            <a:endParaRPr lang="en-GB" cap="none" baseline="0">
              <a:latin typeface="+mn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94-4D83-A533-0868C592A7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94-4D83-A533-0868C592A7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A94-4D83-A533-0868C592A7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A94-4D83-A533-0868C592A7C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A94-4D83-A533-0868C592A7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Sheet1!$A$11:$A$15</c:f>
              <c:strCache>
                <c:ptCount val="5"/>
                <c:pt idx="0">
                  <c:v>Geophysical events</c:v>
                </c:pt>
                <c:pt idx="1">
                  <c:v>Meteorological events</c:v>
                </c:pt>
                <c:pt idx="2">
                  <c:v>Hydrological events</c:v>
                </c:pt>
                <c:pt idx="3">
                  <c:v>Climatological - Heatwave events</c:v>
                </c:pt>
                <c:pt idx="4">
                  <c:v>Other climatological events</c:v>
                </c:pt>
              </c:strCache>
            </c:strRef>
          </c:cat>
          <c:val>
            <c:numRef>
              <c:f>Sheet1!$B$11:$B$15</c:f>
              <c:numCache>
                <c:formatCode>#,##0</c:formatCode>
                <c:ptCount val="5"/>
                <c:pt idx="0">
                  <c:v>104254</c:v>
                </c:pt>
                <c:pt idx="1">
                  <c:v>175507</c:v>
                </c:pt>
                <c:pt idx="2">
                  <c:v>171555</c:v>
                </c:pt>
                <c:pt idx="3">
                  <c:v>26154</c:v>
                </c:pt>
                <c:pt idx="4">
                  <c:v>79377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94-4D83-A533-0868C592A7CF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1A94-4D83-A533-0868C592A7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1A94-4D83-A533-0868C592A7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1A94-4D83-A533-0868C592A7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1A94-4D83-A533-0868C592A7C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1A94-4D83-A533-0868C592A7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Sheet1!$A$11:$A$15</c:f>
              <c:strCache>
                <c:ptCount val="5"/>
                <c:pt idx="0">
                  <c:v>Geophysical events</c:v>
                </c:pt>
                <c:pt idx="1">
                  <c:v>Meteorological events</c:v>
                </c:pt>
                <c:pt idx="2">
                  <c:v>Hydrological events</c:v>
                </c:pt>
                <c:pt idx="3">
                  <c:v>Climatological - Heatwave events</c:v>
                </c:pt>
                <c:pt idx="4">
                  <c:v>Other climatological events</c:v>
                </c:pt>
              </c:strCache>
            </c:strRef>
          </c:cat>
          <c:val>
            <c:numRef>
              <c:f>Sheet1!$C$11:$C$15</c:f>
              <c:numCache>
                <c:formatCode>General</c:formatCode>
                <c:ptCount val="5"/>
                <c:pt idx="0">
                  <c:v>19</c:v>
                </c:pt>
                <c:pt idx="1">
                  <c:v>31</c:v>
                </c:pt>
                <c:pt idx="2">
                  <c:v>31</c:v>
                </c:pt>
                <c:pt idx="3">
                  <c:v>5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A94-4D83-A533-0868C592A7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4C28B-9C0C-47D8-86CB-014C47695AC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</dgm:pt>
    <dgm:pt modelId="{A280EA8C-DD27-42A0-AE7F-CF4892E82377}">
      <dgm:prSet phldrT="[Text]"/>
      <dgm:spPr/>
      <dgm:t>
        <a:bodyPr/>
        <a:lstStyle/>
        <a:p>
          <a:r>
            <a:rPr lang="de-DE" b="1" dirty="0" smtClean="0"/>
            <a:t>1. Water and waterways have many uses – not all are sustainable</a:t>
          </a:r>
          <a:endParaRPr lang="en-US" dirty="0"/>
        </a:p>
      </dgm:t>
    </dgm:pt>
    <dgm:pt modelId="{931EEC08-394D-4DC1-AD0C-807C5C1113B1}" type="parTrans" cxnId="{E2AE74BD-0459-4E09-9568-AC4DA37581E7}">
      <dgm:prSet/>
      <dgm:spPr/>
      <dgm:t>
        <a:bodyPr/>
        <a:lstStyle/>
        <a:p>
          <a:endParaRPr lang="en-US"/>
        </a:p>
      </dgm:t>
    </dgm:pt>
    <dgm:pt modelId="{60BB5311-4134-4E60-8BDA-E908A7FF9450}" type="sibTrans" cxnId="{E2AE74BD-0459-4E09-9568-AC4DA37581E7}">
      <dgm:prSet/>
      <dgm:spPr/>
      <dgm:t>
        <a:bodyPr/>
        <a:lstStyle/>
        <a:p>
          <a:endParaRPr lang="en-US"/>
        </a:p>
      </dgm:t>
    </dgm:pt>
    <dgm:pt modelId="{12341E58-04F5-43EE-AC87-DA3AECDD96B3}">
      <dgm:prSet phldrT="[Text]"/>
      <dgm:spPr/>
      <dgm:t>
        <a:bodyPr/>
        <a:lstStyle/>
        <a:p>
          <a:r>
            <a:rPr lang="de-DE" b="1" dirty="0" smtClean="0"/>
            <a:t>2. Water supports ecosystems and is an ecosystem in its own right</a:t>
          </a:r>
          <a:endParaRPr lang="en-US" dirty="0"/>
        </a:p>
      </dgm:t>
    </dgm:pt>
    <dgm:pt modelId="{C4132DEB-EAF8-4507-A9E5-8E7EAD6125D5}" type="parTrans" cxnId="{BE1C32C6-EB28-4301-A5A0-18A6929F50E7}">
      <dgm:prSet/>
      <dgm:spPr/>
      <dgm:t>
        <a:bodyPr/>
        <a:lstStyle/>
        <a:p>
          <a:endParaRPr lang="en-US"/>
        </a:p>
      </dgm:t>
    </dgm:pt>
    <dgm:pt modelId="{B086F138-E789-410B-8012-7B8438256912}" type="sibTrans" cxnId="{BE1C32C6-EB28-4301-A5A0-18A6929F50E7}">
      <dgm:prSet/>
      <dgm:spPr/>
      <dgm:t>
        <a:bodyPr/>
        <a:lstStyle/>
        <a:p>
          <a:endParaRPr lang="en-US"/>
        </a:p>
      </dgm:t>
    </dgm:pt>
    <dgm:pt modelId="{F8221AA6-D9F4-452A-ADE9-FF4697654B21}">
      <dgm:prSet phldrT="[Text]"/>
      <dgm:spPr/>
      <dgm:t>
        <a:bodyPr/>
        <a:lstStyle/>
        <a:p>
          <a:r>
            <a:rPr lang="en-GB" b="1" dirty="0" smtClean="0"/>
            <a:t>3. Clean water is essential for human health, our production systems and for ecosystems</a:t>
          </a:r>
          <a:endParaRPr lang="en-US" dirty="0"/>
        </a:p>
      </dgm:t>
    </dgm:pt>
    <dgm:pt modelId="{188B4362-1CC0-4A81-923B-617A320DF541}" type="parTrans" cxnId="{2BB96134-A0A0-45D5-93E4-3CB69F81D746}">
      <dgm:prSet/>
      <dgm:spPr/>
      <dgm:t>
        <a:bodyPr/>
        <a:lstStyle/>
        <a:p>
          <a:endParaRPr lang="en-US"/>
        </a:p>
      </dgm:t>
    </dgm:pt>
    <dgm:pt modelId="{28E970AE-BD24-4207-A0E7-A015A8715C76}" type="sibTrans" cxnId="{2BB96134-A0A0-45D5-93E4-3CB69F81D746}">
      <dgm:prSet/>
      <dgm:spPr/>
      <dgm:t>
        <a:bodyPr/>
        <a:lstStyle/>
        <a:p>
          <a:endParaRPr lang="en-US"/>
        </a:p>
      </dgm:t>
    </dgm:pt>
    <dgm:pt modelId="{F6A04082-F259-4721-8A35-68C6226B1437}">
      <dgm:prSet phldrT="[Text]"/>
      <dgm:spPr/>
      <dgm:t>
        <a:bodyPr/>
        <a:lstStyle/>
        <a:p>
          <a:r>
            <a:rPr lang="de-DE" b="1" dirty="0" smtClean="0"/>
            <a:t>4. Water is an essential and valuable resource, influenced by a changing climate</a:t>
          </a:r>
          <a:endParaRPr lang="en-US" dirty="0"/>
        </a:p>
      </dgm:t>
    </dgm:pt>
    <dgm:pt modelId="{5C7E0E95-3965-4115-886F-BCC6BAAE5298}" type="parTrans" cxnId="{3D63950A-BAA4-4E24-B5A4-2DC3E8958D38}">
      <dgm:prSet/>
      <dgm:spPr/>
      <dgm:t>
        <a:bodyPr/>
        <a:lstStyle/>
        <a:p>
          <a:endParaRPr lang="en-US"/>
        </a:p>
      </dgm:t>
    </dgm:pt>
    <dgm:pt modelId="{CE89C80C-EBB2-4293-AC16-687A8AAC0544}" type="sibTrans" cxnId="{3D63950A-BAA4-4E24-B5A4-2DC3E8958D38}">
      <dgm:prSet/>
      <dgm:spPr/>
      <dgm:t>
        <a:bodyPr/>
        <a:lstStyle/>
        <a:p>
          <a:endParaRPr lang="en-US"/>
        </a:p>
      </dgm:t>
    </dgm:pt>
    <dgm:pt modelId="{EC298F96-451D-4FD2-B149-7EFACC9BDD9E}">
      <dgm:prSet phldrT="[Text]"/>
      <dgm:spPr/>
      <dgm:t>
        <a:bodyPr/>
        <a:lstStyle/>
        <a:p>
          <a:r>
            <a:rPr lang="de-DE" b="1" dirty="0" smtClean="0"/>
            <a:t>5. Water policies are needed to secure progress towards sustainability</a:t>
          </a:r>
          <a:endParaRPr lang="en-US" dirty="0"/>
        </a:p>
      </dgm:t>
    </dgm:pt>
    <dgm:pt modelId="{3B29680D-4DAC-47CB-9FBB-5724519E46BB}" type="parTrans" cxnId="{DC16935D-9B05-4696-9C5A-473E7D4C95BD}">
      <dgm:prSet/>
      <dgm:spPr/>
      <dgm:t>
        <a:bodyPr/>
        <a:lstStyle/>
        <a:p>
          <a:endParaRPr lang="en-US"/>
        </a:p>
      </dgm:t>
    </dgm:pt>
    <dgm:pt modelId="{C8B882A6-485D-417A-B1FA-421EC37E6BCF}" type="sibTrans" cxnId="{DC16935D-9B05-4696-9C5A-473E7D4C95BD}">
      <dgm:prSet/>
      <dgm:spPr/>
      <dgm:t>
        <a:bodyPr/>
        <a:lstStyle/>
        <a:p>
          <a:endParaRPr lang="en-US"/>
        </a:p>
      </dgm:t>
    </dgm:pt>
    <dgm:pt modelId="{660BF74C-A1CA-48A8-9913-132F2F32EBF0}" type="pres">
      <dgm:prSet presAssocID="{9224C28B-9C0C-47D8-86CB-014C47695AC6}" presName="linear" presStyleCnt="0">
        <dgm:presLayoutVars>
          <dgm:animLvl val="lvl"/>
          <dgm:resizeHandles val="exact"/>
        </dgm:presLayoutVars>
      </dgm:prSet>
      <dgm:spPr/>
    </dgm:pt>
    <dgm:pt modelId="{7688BBC3-FBAB-4161-B677-D879D65F7926}" type="pres">
      <dgm:prSet presAssocID="{A280EA8C-DD27-42A0-AE7F-CF4892E8237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92E3E-15C6-4DE6-9108-73A3EA3B8BA1}" type="pres">
      <dgm:prSet presAssocID="{60BB5311-4134-4E60-8BDA-E908A7FF9450}" presName="spacer" presStyleCnt="0"/>
      <dgm:spPr/>
    </dgm:pt>
    <dgm:pt modelId="{F5C2C4A6-54D1-44D6-A205-5AA19ABBE0E0}" type="pres">
      <dgm:prSet presAssocID="{12341E58-04F5-43EE-AC87-DA3AECDD96B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1506A-F558-41E0-A9C9-5FC521B46BDF}" type="pres">
      <dgm:prSet presAssocID="{B086F138-E789-410B-8012-7B8438256912}" presName="spacer" presStyleCnt="0"/>
      <dgm:spPr/>
    </dgm:pt>
    <dgm:pt modelId="{7DCCFE20-13E6-4851-AF5F-2B4FF4065256}" type="pres">
      <dgm:prSet presAssocID="{F8221AA6-D9F4-452A-ADE9-FF4697654B2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2B048-577D-4F2B-B33C-4F0C0986EB73}" type="pres">
      <dgm:prSet presAssocID="{28E970AE-BD24-4207-A0E7-A015A8715C76}" presName="spacer" presStyleCnt="0"/>
      <dgm:spPr/>
    </dgm:pt>
    <dgm:pt modelId="{071CFAE6-BA2E-4AF7-A361-2E70487D27AF}" type="pres">
      <dgm:prSet presAssocID="{F6A04082-F259-4721-8A35-68C6226B143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A914F-B1A4-4F72-A138-F48198767AEC}" type="pres">
      <dgm:prSet presAssocID="{CE89C80C-EBB2-4293-AC16-687A8AAC0544}" presName="spacer" presStyleCnt="0"/>
      <dgm:spPr/>
    </dgm:pt>
    <dgm:pt modelId="{497A8220-8BD4-4EE7-907B-52BD6CB17222}" type="pres">
      <dgm:prSet presAssocID="{EC298F96-451D-4FD2-B149-7EFACC9BDD9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AE74BD-0459-4E09-9568-AC4DA37581E7}" srcId="{9224C28B-9C0C-47D8-86CB-014C47695AC6}" destId="{A280EA8C-DD27-42A0-AE7F-CF4892E82377}" srcOrd="0" destOrd="0" parTransId="{931EEC08-394D-4DC1-AD0C-807C5C1113B1}" sibTransId="{60BB5311-4134-4E60-8BDA-E908A7FF9450}"/>
    <dgm:cxn modelId="{3D63950A-BAA4-4E24-B5A4-2DC3E8958D38}" srcId="{9224C28B-9C0C-47D8-86CB-014C47695AC6}" destId="{F6A04082-F259-4721-8A35-68C6226B1437}" srcOrd="3" destOrd="0" parTransId="{5C7E0E95-3965-4115-886F-BCC6BAAE5298}" sibTransId="{CE89C80C-EBB2-4293-AC16-687A8AAC0544}"/>
    <dgm:cxn modelId="{920AB62E-121D-4C27-86DE-BECFEFB3CD97}" type="presOf" srcId="{9224C28B-9C0C-47D8-86CB-014C47695AC6}" destId="{660BF74C-A1CA-48A8-9913-132F2F32EBF0}" srcOrd="0" destOrd="0" presId="urn:microsoft.com/office/officeart/2005/8/layout/vList2"/>
    <dgm:cxn modelId="{DC16935D-9B05-4696-9C5A-473E7D4C95BD}" srcId="{9224C28B-9C0C-47D8-86CB-014C47695AC6}" destId="{EC298F96-451D-4FD2-B149-7EFACC9BDD9E}" srcOrd="4" destOrd="0" parTransId="{3B29680D-4DAC-47CB-9FBB-5724519E46BB}" sibTransId="{C8B882A6-485D-417A-B1FA-421EC37E6BCF}"/>
    <dgm:cxn modelId="{BE1C32C6-EB28-4301-A5A0-18A6929F50E7}" srcId="{9224C28B-9C0C-47D8-86CB-014C47695AC6}" destId="{12341E58-04F5-43EE-AC87-DA3AECDD96B3}" srcOrd="1" destOrd="0" parTransId="{C4132DEB-EAF8-4507-A9E5-8E7EAD6125D5}" sibTransId="{B086F138-E789-410B-8012-7B8438256912}"/>
    <dgm:cxn modelId="{FB03C765-A20B-4783-84FF-A9F85838F80B}" type="presOf" srcId="{A280EA8C-DD27-42A0-AE7F-CF4892E82377}" destId="{7688BBC3-FBAB-4161-B677-D879D65F7926}" srcOrd="0" destOrd="0" presId="urn:microsoft.com/office/officeart/2005/8/layout/vList2"/>
    <dgm:cxn modelId="{8BE7F1B8-17E0-4526-988F-B409C5B4A739}" type="presOf" srcId="{EC298F96-451D-4FD2-B149-7EFACC9BDD9E}" destId="{497A8220-8BD4-4EE7-907B-52BD6CB17222}" srcOrd="0" destOrd="0" presId="urn:microsoft.com/office/officeart/2005/8/layout/vList2"/>
    <dgm:cxn modelId="{51E690DA-AF64-4B90-BA90-17E0D799D11D}" type="presOf" srcId="{12341E58-04F5-43EE-AC87-DA3AECDD96B3}" destId="{F5C2C4A6-54D1-44D6-A205-5AA19ABBE0E0}" srcOrd="0" destOrd="0" presId="urn:microsoft.com/office/officeart/2005/8/layout/vList2"/>
    <dgm:cxn modelId="{5A965D26-8604-4022-A23F-9845E778CDE3}" type="presOf" srcId="{F8221AA6-D9F4-452A-ADE9-FF4697654B21}" destId="{7DCCFE20-13E6-4851-AF5F-2B4FF4065256}" srcOrd="0" destOrd="0" presId="urn:microsoft.com/office/officeart/2005/8/layout/vList2"/>
    <dgm:cxn modelId="{5E2C3AFE-2271-4876-B186-939017067D3C}" type="presOf" srcId="{F6A04082-F259-4721-8A35-68C6226B1437}" destId="{071CFAE6-BA2E-4AF7-A361-2E70487D27AF}" srcOrd="0" destOrd="0" presId="urn:microsoft.com/office/officeart/2005/8/layout/vList2"/>
    <dgm:cxn modelId="{2BB96134-A0A0-45D5-93E4-3CB69F81D746}" srcId="{9224C28B-9C0C-47D8-86CB-014C47695AC6}" destId="{F8221AA6-D9F4-452A-ADE9-FF4697654B21}" srcOrd="2" destOrd="0" parTransId="{188B4362-1CC0-4A81-923B-617A320DF541}" sibTransId="{28E970AE-BD24-4207-A0E7-A015A8715C76}"/>
    <dgm:cxn modelId="{73A7151F-B6F5-46AD-A74C-434D9B127F68}" type="presParOf" srcId="{660BF74C-A1CA-48A8-9913-132F2F32EBF0}" destId="{7688BBC3-FBAB-4161-B677-D879D65F7926}" srcOrd="0" destOrd="0" presId="urn:microsoft.com/office/officeart/2005/8/layout/vList2"/>
    <dgm:cxn modelId="{B7DE7DC7-8994-4F6A-B133-244D1212D7CC}" type="presParOf" srcId="{660BF74C-A1CA-48A8-9913-132F2F32EBF0}" destId="{C1192E3E-15C6-4DE6-9108-73A3EA3B8BA1}" srcOrd="1" destOrd="0" presId="urn:microsoft.com/office/officeart/2005/8/layout/vList2"/>
    <dgm:cxn modelId="{BF11ED30-9B7E-4EC5-8D8E-8522FBAAE68B}" type="presParOf" srcId="{660BF74C-A1CA-48A8-9913-132F2F32EBF0}" destId="{F5C2C4A6-54D1-44D6-A205-5AA19ABBE0E0}" srcOrd="2" destOrd="0" presId="urn:microsoft.com/office/officeart/2005/8/layout/vList2"/>
    <dgm:cxn modelId="{51A5F0F5-B8E4-47A5-8A9B-AF3856D287FE}" type="presParOf" srcId="{660BF74C-A1CA-48A8-9913-132F2F32EBF0}" destId="{7A51506A-F558-41E0-A9C9-5FC521B46BDF}" srcOrd="3" destOrd="0" presId="urn:microsoft.com/office/officeart/2005/8/layout/vList2"/>
    <dgm:cxn modelId="{30EC3BA6-0EEB-4CA4-BEC9-712CB6238BF0}" type="presParOf" srcId="{660BF74C-A1CA-48A8-9913-132F2F32EBF0}" destId="{7DCCFE20-13E6-4851-AF5F-2B4FF4065256}" srcOrd="4" destOrd="0" presId="urn:microsoft.com/office/officeart/2005/8/layout/vList2"/>
    <dgm:cxn modelId="{9C6CC7BD-97D3-4284-9647-AD603EEF602B}" type="presParOf" srcId="{660BF74C-A1CA-48A8-9913-132F2F32EBF0}" destId="{3642B048-577D-4F2B-B33C-4F0C0986EB73}" srcOrd="5" destOrd="0" presId="urn:microsoft.com/office/officeart/2005/8/layout/vList2"/>
    <dgm:cxn modelId="{B61DF293-55C4-4F53-A5D6-898364053AC0}" type="presParOf" srcId="{660BF74C-A1CA-48A8-9913-132F2F32EBF0}" destId="{071CFAE6-BA2E-4AF7-A361-2E70487D27AF}" srcOrd="6" destOrd="0" presId="urn:microsoft.com/office/officeart/2005/8/layout/vList2"/>
    <dgm:cxn modelId="{6DA1DB4C-7889-43D6-B902-FD5D64F516AF}" type="presParOf" srcId="{660BF74C-A1CA-48A8-9913-132F2F32EBF0}" destId="{BFBA914F-B1A4-4F72-A138-F48198767AEC}" srcOrd="7" destOrd="0" presId="urn:microsoft.com/office/officeart/2005/8/layout/vList2"/>
    <dgm:cxn modelId="{B7484F08-C3E6-428D-BFCD-5048B84021F6}" type="presParOf" srcId="{660BF74C-A1CA-48A8-9913-132F2F32EBF0}" destId="{497A8220-8BD4-4EE7-907B-52BD6CB1722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C83249-1405-43A0-BEC6-7E6ECBA9975A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839A1871-8FB7-4672-AB71-FB01C495BC87}">
      <dgm:prSet phldrT="[Text]"/>
      <dgm:spPr>
        <a:solidFill>
          <a:schemeClr val="accent2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lang="en-US" b="1" dirty="0" smtClean="0"/>
            <a:t>2019</a:t>
          </a:r>
          <a:endParaRPr lang="en-US" b="1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r>
            <a:rPr lang="en-US" dirty="0" smtClean="0"/>
            <a:t> </a:t>
          </a:r>
        </a:p>
        <a:p>
          <a:endParaRPr lang="en-US" dirty="0"/>
        </a:p>
      </dgm:t>
    </dgm:pt>
    <dgm:pt modelId="{CDC7F4EC-A26B-4BF0-AD19-6A3F4A32F58D}" type="parTrans" cxnId="{D7A091CB-DE53-44D0-8098-414187463A43}">
      <dgm:prSet/>
      <dgm:spPr/>
      <dgm:t>
        <a:bodyPr/>
        <a:lstStyle/>
        <a:p>
          <a:endParaRPr lang="en-US"/>
        </a:p>
      </dgm:t>
    </dgm:pt>
    <dgm:pt modelId="{4BBE870B-501C-4F00-9652-1A7A44608966}" type="sibTrans" cxnId="{D7A091CB-DE53-44D0-8098-414187463A43}">
      <dgm:prSet/>
      <dgm:spPr/>
      <dgm:t>
        <a:bodyPr/>
        <a:lstStyle/>
        <a:p>
          <a:endParaRPr lang="en-US"/>
        </a:p>
      </dgm:t>
    </dgm:pt>
    <dgm:pt modelId="{9DDFFD67-E88F-46A7-889B-6D4B54C01701}">
      <dgm:prSet phldrT="[Text]"/>
      <dgm:spPr>
        <a:solidFill>
          <a:schemeClr val="accent2">
            <a:hueOff val="-363841"/>
            <a:satOff val="-20982"/>
            <a:lumOff val="2157"/>
            <a:alpha val="75000"/>
          </a:schemeClr>
        </a:solidFill>
      </dgm:spPr>
      <dgm:t>
        <a:bodyPr/>
        <a:lstStyle/>
        <a:p>
          <a:r>
            <a:rPr lang="en-US" b="1" dirty="0" smtClean="0"/>
            <a:t>2020</a:t>
          </a:r>
        </a:p>
      </dgm:t>
    </dgm:pt>
    <dgm:pt modelId="{005B2A23-4B2D-49C4-9EA2-066FA4240DF3}" type="parTrans" cxnId="{EFDF7D44-BC2A-4F9A-87EB-F9C96819B439}">
      <dgm:prSet/>
      <dgm:spPr/>
      <dgm:t>
        <a:bodyPr/>
        <a:lstStyle/>
        <a:p>
          <a:endParaRPr lang="en-US"/>
        </a:p>
      </dgm:t>
    </dgm:pt>
    <dgm:pt modelId="{320FBA32-83D6-4583-B8B4-2295B236119C}" type="sibTrans" cxnId="{EFDF7D44-BC2A-4F9A-87EB-F9C96819B439}">
      <dgm:prSet/>
      <dgm:spPr/>
      <dgm:t>
        <a:bodyPr/>
        <a:lstStyle/>
        <a:p>
          <a:endParaRPr lang="en-US"/>
        </a:p>
      </dgm:t>
    </dgm:pt>
    <dgm:pt modelId="{8A999B16-DDC4-4BC3-AA5A-7759046AD2AF}">
      <dgm:prSet phldrT="[Text]"/>
      <dgm:spPr>
        <a:solidFill>
          <a:schemeClr val="accent2">
            <a:hueOff val="-727682"/>
            <a:satOff val="-41964"/>
            <a:lumOff val="4314"/>
            <a:alpha val="75000"/>
          </a:schemeClr>
        </a:solidFill>
      </dgm:spPr>
      <dgm:t>
        <a:bodyPr/>
        <a:lstStyle/>
        <a:p>
          <a:r>
            <a:rPr lang="en-US" b="1" dirty="0" smtClean="0"/>
            <a:t>2021</a:t>
          </a:r>
          <a:endParaRPr lang="en-US" b="1" dirty="0"/>
        </a:p>
      </dgm:t>
    </dgm:pt>
    <dgm:pt modelId="{79791B1E-5C6E-424C-B918-27539E7C4155}" type="parTrans" cxnId="{5F3ACB5D-1EC1-41BD-BEB9-60A7B84641B9}">
      <dgm:prSet/>
      <dgm:spPr/>
      <dgm:t>
        <a:bodyPr/>
        <a:lstStyle/>
        <a:p>
          <a:endParaRPr lang="en-US"/>
        </a:p>
      </dgm:t>
    </dgm:pt>
    <dgm:pt modelId="{1BE09958-E7EF-4021-ABBE-6C56001C1775}" type="sibTrans" cxnId="{5F3ACB5D-1EC1-41BD-BEB9-60A7B84641B9}">
      <dgm:prSet/>
      <dgm:spPr/>
      <dgm:t>
        <a:bodyPr/>
        <a:lstStyle/>
        <a:p>
          <a:endParaRPr lang="en-US"/>
        </a:p>
      </dgm:t>
    </dgm:pt>
    <dgm:pt modelId="{EA3CDC73-561A-469A-A8DC-31C99AFE709B}">
      <dgm:prSet phldrT="[Text]"/>
      <dgm:spPr>
        <a:solidFill>
          <a:schemeClr val="accent2">
            <a:hueOff val="-1091522"/>
            <a:satOff val="-62946"/>
            <a:lumOff val="6471"/>
            <a:alpha val="75000"/>
          </a:schemeClr>
        </a:solidFill>
      </dgm:spPr>
      <dgm:t>
        <a:bodyPr/>
        <a:lstStyle/>
        <a:p>
          <a:r>
            <a:rPr lang="en-US" b="1" dirty="0" smtClean="0"/>
            <a:t>2022-2024</a:t>
          </a:r>
          <a:endParaRPr lang="en-US" b="1" dirty="0"/>
        </a:p>
      </dgm:t>
    </dgm:pt>
    <dgm:pt modelId="{384498FE-51EE-4CAF-A3D7-92B1CA002A14}" type="parTrans" cxnId="{5EFA0C86-8B03-4415-8319-09ABDD1294D0}">
      <dgm:prSet/>
      <dgm:spPr/>
      <dgm:t>
        <a:bodyPr/>
        <a:lstStyle/>
        <a:p>
          <a:endParaRPr lang="en-US"/>
        </a:p>
      </dgm:t>
    </dgm:pt>
    <dgm:pt modelId="{63CEC43F-EE9D-49B7-84D7-C9E01AB060F4}" type="sibTrans" cxnId="{5EFA0C86-8B03-4415-8319-09ABDD1294D0}">
      <dgm:prSet/>
      <dgm:spPr/>
      <dgm:t>
        <a:bodyPr/>
        <a:lstStyle/>
        <a:p>
          <a:endParaRPr lang="en-US"/>
        </a:p>
      </dgm:t>
    </dgm:pt>
    <dgm:pt modelId="{4B7A5F0F-0E52-4520-ADD7-3D98A2B84209}">
      <dgm:prSet phldrT="[Text]"/>
      <dgm:spPr>
        <a:solidFill>
          <a:schemeClr val="accent2">
            <a:hueOff val="-1455363"/>
            <a:satOff val="-83928"/>
            <a:lumOff val="8628"/>
            <a:alpha val="75000"/>
          </a:schemeClr>
        </a:solidFill>
      </dgm:spPr>
      <dgm:t>
        <a:bodyPr/>
        <a:lstStyle/>
        <a:p>
          <a:r>
            <a:rPr lang="en-US" b="1" dirty="0" smtClean="0"/>
            <a:t>2025</a:t>
          </a:r>
        </a:p>
      </dgm:t>
    </dgm:pt>
    <dgm:pt modelId="{1C37CB43-4715-43E8-A664-6C2BB1A774E1}" type="parTrans" cxnId="{184E7F9D-C894-4A12-9F42-4F2660402A5F}">
      <dgm:prSet/>
      <dgm:spPr/>
      <dgm:t>
        <a:bodyPr/>
        <a:lstStyle/>
        <a:p>
          <a:endParaRPr lang="en-US"/>
        </a:p>
      </dgm:t>
    </dgm:pt>
    <dgm:pt modelId="{5EF7C139-5D7B-4512-A302-11413013D55A}" type="sibTrans" cxnId="{184E7F9D-C894-4A12-9F42-4F2660402A5F}">
      <dgm:prSet/>
      <dgm:spPr/>
      <dgm:t>
        <a:bodyPr/>
        <a:lstStyle/>
        <a:p>
          <a:endParaRPr lang="en-US"/>
        </a:p>
      </dgm:t>
    </dgm:pt>
    <dgm:pt modelId="{6FC89012-1501-445A-9B0E-A5233227B6FD}" type="pres">
      <dgm:prSet presAssocID="{08C83249-1405-43A0-BEC6-7E6ECBA9975A}" presName="CompostProcess" presStyleCnt="0">
        <dgm:presLayoutVars>
          <dgm:dir/>
          <dgm:resizeHandles val="exact"/>
        </dgm:presLayoutVars>
      </dgm:prSet>
      <dgm:spPr/>
    </dgm:pt>
    <dgm:pt modelId="{F7E903C5-4BFD-4486-8BBC-56AB822A0E20}" type="pres">
      <dgm:prSet presAssocID="{08C83249-1405-43A0-BEC6-7E6ECBA9975A}" presName="arrow" presStyleLbl="bgShp" presStyleIdx="0" presStyleCnt="1" custScaleX="117647"/>
      <dgm:spPr/>
    </dgm:pt>
    <dgm:pt modelId="{E7B98482-1A82-4A97-BDDA-CA44E134D64F}" type="pres">
      <dgm:prSet presAssocID="{08C83249-1405-43A0-BEC6-7E6ECBA9975A}" presName="linearProcess" presStyleCnt="0"/>
      <dgm:spPr/>
    </dgm:pt>
    <dgm:pt modelId="{B8BE29C8-E0A4-4E6E-8311-86F507B38317}" type="pres">
      <dgm:prSet presAssocID="{839A1871-8FB7-4672-AB71-FB01C495BC87}" presName="textNode" presStyleLbl="node1" presStyleIdx="0" presStyleCnt="5" custScaleX="137402" custScaleY="228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AE91A-E510-44F0-9AB5-B8AF6E6A91E4}" type="pres">
      <dgm:prSet presAssocID="{4BBE870B-501C-4F00-9652-1A7A44608966}" presName="sibTrans" presStyleCnt="0"/>
      <dgm:spPr/>
    </dgm:pt>
    <dgm:pt modelId="{23580B7C-1EE3-487C-9D4E-D2DA8BAEDF5C}" type="pres">
      <dgm:prSet presAssocID="{9DDFFD67-E88F-46A7-889B-6D4B54C01701}" presName="textNode" presStyleLbl="node1" presStyleIdx="1" presStyleCnt="5" custScaleY="228588" custLinFactNeighborX="469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F153C-564C-4956-A695-034B8CD50175}" type="pres">
      <dgm:prSet presAssocID="{320FBA32-83D6-4583-B8B4-2295B236119C}" presName="sibTrans" presStyleCnt="0"/>
      <dgm:spPr/>
    </dgm:pt>
    <dgm:pt modelId="{1F5A379C-39AF-48A8-BEFF-DC4DAC87936E}" type="pres">
      <dgm:prSet presAssocID="{8A999B16-DDC4-4BC3-AA5A-7759046AD2AF}" presName="textNode" presStyleLbl="node1" presStyleIdx="2" presStyleCnt="5" custScaleY="228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3A377-39D0-4AF8-9453-A9228555D90D}" type="pres">
      <dgm:prSet presAssocID="{1BE09958-E7EF-4021-ABBE-6C56001C1775}" presName="sibTrans" presStyleCnt="0"/>
      <dgm:spPr/>
    </dgm:pt>
    <dgm:pt modelId="{7DEEE9A7-B29B-4094-979F-38E50C6EB26C}" type="pres">
      <dgm:prSet presAssocID="{EA3CDC73-561A-469A-A8DC-31C99AFE709B}" presName="textNode" presStyleLbl="node1" presStyleIdx="3" presStyleCnt="5" custScaleY="228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C2406-4DE9-486F-B80B-EDF4F368A105}" type="pres">
      <dgm:prSet presAssocID="{63CEC43F-EE9D-49B7-84D7-C9E01AB060F4}" presName="sibTrans" presStyleCnt="0"/>
      <dgm:spPr/>
    </dgm:pt>
    <dgm:pt modelId="{9E7A8BB0-AD30-4D30-B681-3A6F64D6D287}" type="pres">
      <dgm:prSet presAssocID="{4B7A5F0F-0E52-4520-ADD7-3D98A2B84209}" presName="textNode" presStyleLbl="node1" presStyleIdx="4" presStyleCnt="5" custScaleY="228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684F63-ADBE-4C92-AB00-C3DC002C47F3}" type="presOf" srcId="{8A999B16-DDC4-4BC3-AA5A-7759046AD2AF}" destId="{1F5A379C-39AF-48A8-BEFF-DC4DAC87936E}" srcOrd="0" destOrd="0" presId="urn:microsoft.com/office/officeart/2005/8/layout/hProcess9"/>
    <dgm:cxn modelId="{EFDF7D44-BC2A-4F9A-87EB-F9C96819B439}" srcId="{08C83249-1405-43A0-BEC6-7E6ECBA9975A}" destId="{9DDFFD67-E88F-46A7-889B-6D4B54C01701}" srcOrd="1" destOrd="0" parTransId="{005B2A23-4B2D-49C4-9EA2-066FA4240DF3}" sibTransId="{320FBA32-83D6-4583-B8B4-2295B236119C}"/>
    <dgm:cxn modelId="{8D9BCC6F-C0AD-460C-B964-C19D7C4334C2}" type="presOf" srcId="{839A1871-8FB7-4672-AB71-FB01C495BC87}" destId="{B8BE29C8-E0A4-4E6E-8311-86F507B38317}" srcOrd="0" destOrd="0" presId="urn:microsoft.com/office/officeart/2005/8/layout/hProcess9"/>
    <dgm:cxn modelId="{5EFA0C86-8B03-4415-8319-09ABDD1294D0}" srcId="{08C83249-1405-43A0-BEC6-7E6ECBA9975A}" destId="{EA3CDC73-561A-469A-A8DC-31C99AFE709B}" srcOrd="3" destOrd="0" parTransId="{384498FE-51EE-4CAF-A3D7-92B1CA002A14}" sibTransId="{63CEC43F-EE9D-49B7-84D7-C9E01AB060F4}"/>
    <dgm:cxn modelId="{BD9ED576-1728-40CB-A6B1-AD0CCA508010}" type="presOf" srcId="{08C83249-1405-43A0-BEC6-7E6ECBA9975A}" destId="{6FC89012-1501-445A-9B0E-A5233227B6FD}" srcOrd="0" destOrd="0" presId="urn:microsoft.com/office/officeart/2005/8/layout/hProcess9"/>
    <dgm:cxn modelId="{5F3ACB5D-1EC1-41BD-BEB9-60A7B84641B9}" srcId="{08C83249-1405-43A0-BEC6-7E6ECBA9975A}" destId="{8A999B16-DDC4-4BC3-AA5A-7759046AD2AF}" srcOrd="2" destOrd="0" parTransId="{79791B1E-5C6E-424C-B918-27539E7C4155}" sibTransId="{1BE09958-E7EF-4021-ABBE-6C56001C1775}"/>
    <dgm:cxn modelId="{184E7F9D-C894-4A12-9F42-4F2660402A5F}" srcId="{08C83249-1405-43A0-BEC6-7E6ECBA9975A}" destId="{4B7A5F0F-0E52-4520-ADD7-3D98A2B84209}" srcOrd="4" destOrd="0" parTransId="{1C37CB43-4715-43E8-A664-6C2BB1A774E1}" sibTransId="{5EF7C139-5D7B-4512-A302-11413013D55A}"/>
    <dgm:cxn modelId="{8646EEB2-4B0E-4132-9F09-2068E6455D02}" type="presOf" srcId="{4B7A5F0F-0E52-4520-ADD7-3D98A2B84209}" destId="{9E7A8BB0-AD30-4D30-B681-3A6F64D6D287}" srcOrd="0" destOrd="0" presId="urn:microsoft.com/office/officeart/2005/8/layout/hProcess9"/>
    <dgm:cxn modelId="{A3FC1979-8B68-449A-814B-2AD321B69A1C}" type="presOf" srcId="{9DDFFD67-E88F-46A7-889B-6D4B54C01701}" destId="{23580B7C-1EE3-487C-9D4E-D2DA8BAEDF5C}" srcOrd="0" destOrd="0" presId="urn:microsoft.com/office/officeart/2005/8/layout/hProcess9"/>
    <dgm:cxn modelId="{D7A091CB-DE53-44D0-8098-414187463A43}" srcId="{08C83249-1405-43A0-BEC6-7E6ECBA9975A}" destId="{839A1871-8FB7-4672-AB71-FB01C495BC87}" srcOrd="0" destOrd="0" parTransId="{CDC7F4EC-A26B-4BF0-AD19-6A3F4A32F58D}" sibTransId="{4BBE870B-501C-4F00-9652-1A7A44608966}"/>
    <dgm:cxn modelId="{FFAC9286-E196-40BE-8254-407700D66EFC}" type="presOf" srcId="{EA3CDC73-561A-469A-A8DC-31C99AFE709B}" destId="{7DEEE9A7-B29B-4094-979F-38E50C6EB26C}" srcOrd="0" destOrd="0" presId="urn:microsoft.com/office/officeart/2005/8/layout/hProcess9"/>
    <dgm:cxn modelId="{F1E1DEBB-7983-4678-A4C0-E34ED45B8D37}" type="presParOf" srcId="{6FC89012-1501-445A-9B0E-A5233227B6FD}" destId="{F7E903C5-4BFD-4486-8BBC-56AB822A0E20}" srcOrd="0" destOrd="0" presId="urn:microsoft.com/office/officeart/2005/8/layout/hProcess9"/>
    <dgm:cxn modelId="{8D1DDB2B-7F62-4148-A06C-036EDFBDA95C}" type="presParOf" srcId="{6FC89012-1501-445A-9B0E-A5233227B6FD}" destId="{E7B98482-1A82-4A97-BDDA-CA44E134D64F}" srcOrd="1" destOrd="0" presId="urn:microsoft.com/office/officeart/2005/8/layout/hProcess9"/>
    <dgm:cxn modelId="{697C7EB1-2C13-4AA1-9E51-31BC5865A36D}" type="presParOf" srcId="{E7B98482-1A82-4A97-BDDA-CA44E134D64F}" destId="{B8BE29C8-E0A4-4E6E-8311-86F507B38317}" srcOrd="0" destOrd="0" presId="urn:microsoft.com/office/officeart/2005/8/layout/hProcess9"/>
    <dgm:cxn modelId="{E1EB3F91-54A5-4C6B-AB08-F0335C524E48}" type="presParOf" srcId="{E7B98482-1A82-4A97-BDDA-CA44E134D64F}" destId="{01AAE91A-E510-44F0-9AB5-B8AF6E6A91E4}" srcOrd="1" destOrd="0" presId="urn:microsoft.com/office/officeart/2005/8/layout/hProcess9"/>
    <dgm:cxn modelId="{3C255CBB-F9DA-457A-8F84-8164AA7D1A52}" type="presParOf" srcId="{E7B98482-1A82-4A97-BDDA-CA44E134D64F}" destId="{23580B7C-1EE3-487C-9D4E-D2DA8BAEDF5C}" srcOrd="2" destOrd="0" presId="urn:microsoft.com/office/officeart/2005/8/layout/hProcess9"/>
    <dgm:cxn modelId="{4D46C976-49F5-40A3-BCB5-E5B54E4EF0C0}" type="presParOf" srcId="{E7B98482-1A82-4A97-BDDA-CA44E134D64F}" destId="{31FF153C-564C-4956-A695-034B8CD50175}" srcOrd="3" destOrd="0" presId="urn:microsoft.com/office/officeart/2005/8/layout/hProcess9"/>
    <dgm:cxn modelId="{2BA5A878-682B-4889-8FD5-88D647699EA1}" type="presParOf" srcId="{E7B98482-1A82-4A97-BDDA-CA44E134D64F}" destId="{1F5A379C-39AF-48A8-BEFF-DC4DAC87936E}" srcOrd="4" destOrd="0" presId="urn:microsoft.com/office/officeart/2005/8/layout/hProcess9"/>
    <dgm:cxn modelId="{46FE12E2-AEA6-4757-B7F6-FCDBE9AF5027}" type="presParOf" srcId="{E7B98482-1A82-4A97-BDDA-CA44E134D64F}" destId="{EDF3A377-39D0-4AF8-9453-A9228555D90D}" srcOrd="5" destOrd="0" presId="urn:microsoft.com/office/officeart/2005/8/layout/hProcess9"/>
    <dgm:cxn modelId="{AB5A41CD-6337-476E-AC8E-E357A672886B}" type="presParOf" srcId="{E7B98482-1A82-4A97-BDDA-CA44E134D64F}" destId="{7DEEE9A7-B29B-4094-979F-38E50C6EB26C}" srcOrd="6" destOrd="0" presId="urn:microsoft.com/office/officeart/2005/8/layout/hProcess9"/>
    <dgm:cxn modelId="{633E87DE-3F7F-4E03-BDC9-D1FC30AEEA38}" type="presParOf" srcId="{E7B98482-1A82-4A97-BDDA-CA44E134D64F}" destId="{444C2406-4DE9-486F-B80B-EDF4F368A105}" srcOrd="7" destOrd="0" presId="urn:microsoft.com/office/officeart/2005/8/layout/hProcess9"/>
    <dgm:cxn modelId="{7764C67A-2B7B-44AB-B672-E8D5A7C17CEB}" type="presParOf" srcId="{E7B98482-1A82-4A97-BDDA-CA44E134D64F}" destId="{9E7A8BB0-AD30-4D30-B681-3A6F64D6D28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E2E802-D871-4CB4-AFB7-421294E43414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399BAC-F528-429E-A833-BD15CBC5F768}">
      <dgm:prSet phldrT="[Text]"/>
      <dgm:spPr/>
      <dgm:t>
        <a:bodyPr/>
        <a:lstStyle/>
        <a:p>
          <a:r>
            <a:rPr lang="en-US" dirty="0" smtClean="0"/>
            <a:t>Biophysical structure</a:t>
          </a:r>
          <a:endParaRPr lang="en-US" dirty="0"/>
        </a:p>
      </dgm:t>
    </dgm:pt>
    <dgm:pt modelId="{6CFAE0AA-F022-466C-8DC8-C4BD60AEE63A}" type="parTrans" cxnId="{A3961636-A6BE-49A3-A4E7-74679B948F13}">
      <dgm:prSet/>
      <dgm:spPr/>
      <dgm:t>
        <a:bodyPr/>
        <a:lstStyle/>
        <a:p>
          <a:endParaRPr lang="en-US"/>
        </a:p>
      </dgm:t>
    </dgm:pt>
    <dgm:pt modelId="{50230A30-6807-4DA9-A5FB-576C81019C15}" type="sibTrans" cxnId="{A3961636-A6BE-49A3-A4E7-74679B948F13}">
      <dgm:prSet/>
      <dgm:spPr/>
      <dgm:t>
        <a:bodyPr/>
        <a:lstStyle/>
        <a:p>
          <a:endParaRPr lang="en-US"/>
        </a:p>
      </dgm:t>
    </dgm:pt>
    <dgm:pt modelId="{D5B55395-44D3-4DFB-8992-2079A7A5B5B0}">
      <dgm:prSet phldrT="[Text]"/>
      <dgm:spPr/>
      <dgm:t>
        <a:bodyPr/>
        <a:lstStyle/>
        <a:p>
          <a:r>
            <a:rPr lang="en-US" dirty="0" smtClean="0"/>
            <a:t>Floodplain and river system</a:t>
          </a:r>
          <a:endParaRPr lang="en-US" dirty="0"/>
        </a:p>
      </dgm:t>
    </dgm:pt>
    <dgm:pt modelId="{D2A6E7E3-D7FE-49B3-9440-9B99B71DE814}" type="parTrans" cxnId="{2D8C11C7-F20F-46A9-92AD-208F81B97DBF}">
      <dgm:prSet/>
      <dgm:spPr/>
      <dgm:t>
        <a:bodyPr/>
        <a:lstStyle/>
        <a:p>
          <a:endParaRPr lang="en-US"/>
        </a:p>
      </dgm:t>
    </dgm:pt>
    <dgm:pt modelId="{C03774C5-6750-46B3-88DE-7D53DED78267}" type="sibTrans" cxnId="{2D8C11C7-F20F-46A9-92AD-208F81B97DBF}">
      <dgm:prSet/>
      <dgm:spPr/>
      <dgm:t>
        <a:bodyPr/>
        <a:lstStyle/>
        <a:p>
          <a:endParaRPr lang="en-US"/>
        </a:p>
      </dgm:t>
    </dgm:pt>
    <dgm:pt modelId="{BCA77CF1-26D2-4997-81BE-DEE808820462}">
      <dgm:prSet phldrT="[Text]"/>
      <dgm:spPr/>
      <dgm:t>
        <a:bodyPr/>
        <a:lstStyle/>
        <a:p>
          <a:r>
            <a:rPr lang="en-US" dirty="0" smtClean="0"/>
            <a:t>Functions</a:t>
          </a:r>
          <a:endParaRPr lang="en-US" dirty="0"/>
        </a:p>
      </dgm:t>
    </dgm:pt>
    <dgm:pt modelId="{C3264999-54F6-426D-9F54-3DA6D648EFD5}" type="parTrans" cxnId="{0D2A774C-7715-45A9-A75B-9DDF6A8DB799}">
      <dgm:prSet/>
      <dgm:spPr/>
      <dgm:t>
        <a:bodyPr/>
        <a:lstStyle/>
        <a:p>
          <a:endParaRPr lang="en-US"/>
        </a:p>
      </dgm:t>
    </dgm:pt>
    <dgm:pt modelId="{337A6097-D1C6-4BF9-8F40-6C2DEF4B04DB}" type="sibTrans" cxnId="{0D2A774C-7715-45A9-A75B-9DDF6A8DB799}">
      <dgm:prSet/>
      <dgm:spPr/>
      <dgm:t>
        <a:bodyPr/>
        <a:lstStyle/>
        <a:p>
          <a:endParaRPr lang="en-US"/>
        </a:p>
      </dgm:t>
    </dgm:pt>
    <dgm:pt modelId="{108F67C3-F922-4289-9964-065E3A9DD0F2}">
      <dgm:prSet phldrT="[Text]"/>
      <dgm:spPr/>
      <dgm:t>
        <a:bodyPr/>
        <a:lstStyle/>
        <a:p>
          <a:r>
            <a:rPr lang="en-US" dirty="0" smtClean="0"/>
            <a:t>Regulation of soil quality</a:t>
          </a:r>
          <a:endParaRPr lang="en-US" dirty="0"/>
        </a:p>
      </dgm:t>
    </dgm:pt>
    <dgm:pt modelId="{14A1F238-3ED8-4AAC-941F-5EC71C2E5FFE}" type="parTrans" cxnId="{F954804D-B1F0-4D0F-BFBF-77C648D07671}">
      <dgm:prSet/>
      <dgm:spPr/>
      <dgm:t>
        <a:bodyPr/>
        <a:lstStyle/>
        <a:p>
          <a:endParaRPr lang="en-US"/>
        </a:p>
      </dgm:t>
    </dgm:pt>
    <dgm:pt modelId="{68D66D23-4B48-4C14-84FD-AF04830A6F7E}" type="sibTrans" cxnId="{F954804D-B1F0-4D0F-BFBF-77C648D07671}">
      <dgm:prSet/>
      <dgm:spPr/>
      <dgm:t>
        <a:bodyPr/>
        <a:lstStyle/>
        <a:p>
          <a:endParaRPr lang="en-US"/>
        </a:p>
      </dgm:t>
    </dgm:pt>
    <dgm:pt modelId="{D56AB40D-DC36-4448-96A3-7B3073C01A1A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D9691B54-2495-45A3-BA48-7A2A9A0E0703}" type="parTrans" cxnId="{F7D16C32-85AA-4735-9AC7-6967CC7F8AF7}">
      <dgm:prSet/>
      <dgm:spPr/>
      <dgm:t>
        <a:bodyPr/>
        <a:lstStyle/>
        <a:p>
          <a:endParaRPr lang="en-US"/>
        </a:p>
      </dgm:t>
    </dgm:pt>
    <dgm:pt modelId="{5F61D4CE-5F5F-4E34-B7ED-EA5906F997F5}" type="sibTrans" cxnId="{F7D16C32-85AA-4735-9AC7-6967CC7F8AF7}">
      <dgm:prSet/>
      <dgm:spPr/>
      <dgm:t>
        <a:bodyPr/>
        <a:lstStyle/>
        <a:p>
          <a:endParaRPr lang="en-US"/>
        </a:p>
      </dgm:t>
    </dgm:pt>
    <dgm:pt modelId="{7AC09130-0327-4CCD-BB8E-7610F213F4B1}">
      <dgm:prSet phldrT="[Text]"/>
      <dgm:spPr/>
      <dgm:t>
        <a:bodyPr/>
        <a:lstStyle/>
        <a:p>
          <a:r>
            <a:rPr lang="en-US" dirty="0" smtClean="0"/>
            <a:t>High quality soils</a:t>
          </a:r>
          <a:endParaRPr lang="en-US" dirty="0"/>
        </a:p>
      </dgm:t>
    </dgm:pt>
    <dgm:pt modelId="{31BE3688-6507-4272-9945-F703584918DE}" type="parTrans" cxnId="{E8FC4C94-EF2C-4ECB-8C73-CD75A00674B2}">
      <dgm:prSet/>
      <dgm:spPr/>
      <dgm:t>
        <a:bodyPr/>
        <a:lstStyle/>
        <a:p>
          <a:endParaRPr lang="en-US"/>
        </a:p>
      </dgm:t>
    </dgm:pt>
    <dgm:pt modelId="{9A6D8EBA-9250-4AEF-ABAC-6A6FCDD4D9B8}" type="sibTrans" cxnId="{E8FC4C94-EF2C-4ECB-8C73-CD75A00674B2}">
      <dgm:prSet/>
      <dgm:spPr/>
      <dgm:t>
        <a:bodyPr/>
        <a:lstStyle/>
        <a:p>
          <a:endParaRPr lang="en-US"/>
        </a:p>
      </dgm:t>
    </dgm:pt>
    <dgm:pt modelId="{D92111FD-97DB-4FFD-BC84-B7A88642C808}">
      <dgm:prSet phldrT="[Text]"/>
      <dgm:spPr/>
      <dgm:t>
        <a:bodyPr/>
        <a:lstStyle/>
        <a:p>
          <a:r>
            <a:rPr lang="en-US" dirty="0" smtClean="0"/>
            <a:t>Benefits</a:t>
          </a:r>
          <a:endParaRPr lang="en-US" dirty="0"/>
        </a:p>
      </dgm:t>
    </dgm:pt>
    <dgm:pt modelId="{897AB65F-2273-408B-90BB-15CCEC18ECE2}" type="parTrans" cxnId="{9A370A8C-858C-4CC5-89BB-9813558A5A13}">
      <dgm:prSet/>
      <dgm:spPr/>
      <dgm:t>
        <a:bodyPr/>
        <a:lstStyle/>
        <a:p>
          <a:endParaRPr lang="en-US"/>
        </a:p>
      </dgm:t>
    </dgm:pt>
    <dgm:pt modelId="{443B1594-EC1B-44E8-9366-EE38143964FE}" type="sibTrans" cxnId="{9A370A8C-858C-4CC5-89BB-9813558A5A13}">
      <dgm:prSet/>
      <dgm:spPr/>
      <dgm:t>
        <a:bodyPr/>
        <a:lstStyle/>
        <a:p>
          <a:endParaRPr lang="en-US"/>
        </a:p>
      </dgm:t>
    </dgm:pt>
    <dgm:pt modelId="{E0C11598-2509-41AB-83DC-341679625477}">
      <dgm:prSet phldrT="[Text]"/>
      <dgm:spPr/>
      <dgm:t>
        <a:bodyPr/>
        <a:lstStyle/>
        <a:p>
          <a:r>
            <a:rPr lang="en-US" dirty="0" smtClean="0"/>
            <a:t>Value</a:t>
          </a:r>
          <a:endParaRPr lang="en-US" dirty="0"/>
        </a:p>
      </dgm:t>
    </dgm:pt>
    <dgm:pt modelId="{FA3E86A3-2330-4CE1-AD17-009652F75198}" type="parTrans" cxnId="{94ED7E77-44F4-45F8-8526-8495AB6D9C46}">
      <dgm:prSet/>
      <dgm:spPr/>
      <dgm:t>
        <a:bodyPr/>
        <a:lstStyle/>
        <a:p>
          <a:endParaRPr lang="en-US"/>
        </a:p>
      </dgm:t>
    </dgm:pt>
    <dgm:pt modelId="{69F4C2D8-62DC-4BEF-8A05-78565CCA780D}" type="sibTrans" cxnId="{94ED7E77-44F4-45F8-8526-8495AB6D9C46}">
      <dgm:prSet/>
      <dgm:spPr/>
      <dgm:t>
        <a:bodyPr/>
        <a:lstStyle/>
        <a:p>
          <a:endParaRPr lang="en-US"/>
        </a:p>
      </dgm:t>
    </dgm:pt>
    <dgm:pt modelId="{B2747760-8086-4E33-AC19-BF245868F9F9}">
      <dgm:prSet phldrT="[Text]"/>
      <dgm:spPr/>
      <dgm:t>
        <a:bodyPr/>
        <a:lstStyle/>
        <a:p>
          <a:r>
            <a:rPr lang="en-US" dirty="0" smtClean="0"/>
            <a:t>Agricultural food production</a:t>
          </a:r>
          <a:endParaRPr lang="en-US" dirty="0"/>
        </a:p>
      </dgm:t>
    </dgm:pt>
    <dgm:pt modelId="{5437919E-9008-445A-ADC2-A12CBBC85801}" type="parTrans" cxnId="{D069491A-2326-4771-8D86-8B75139DB864}">
      <dgm:prSet/>
      <dgm:spPr/>
      <dgm:t>
        <a:bodyPr/>
        <a:lstStyle/>
        <a:p>
          <a:endParaRPr lang="en-US"/>
        </a:p>
      </dgm:t>
    </dgm:pt>
    <dgm:pt modelId="{7EE8CF01-4088-43A1-A5C8-C382247CB8A3}" type="sibTrans" cxnId="{D069491A-2326-4771-8D86-8B75139DB864}">
      <dgm:prSet/>
      <dgm:spPr/>
      <dgm:t>
        <a:bodyPr/>
        <a:lstStyle/>
        <a:p>
          <a:endParaRPr lang="en-US"/>
        </a:p>
      </dgm:t>
    </dgm:pt>
    <dgm:pt modelId="{45B739AA-E458-413E-A565-854FDA04A21D}">
      <dgm:prSet phldrT="[Text]"/>
      <dgm:spPr/>
      <dgm:t>
        <a:bodyPr/>
        <a:lstStyle/>
        <a:p>
          <a:r>
            <a:rPr lang="en-US" dirty="0" smtClean="0"/>
            <a:t>Value of food</a:t>
          </a:r>
          <a:endParaRPr lang="en-US" dirty="0"/>
        </a:p>
      </dgm:t>
    </dgm:pt>
    <dgm:pt modelId="{3797DDCC-B223-4C84-BC9E-2C194F04A373}" type="parTrans" cxnId="{B5E0B18B-DAB8-4C1A-9DCD-6C6DCAF3070E}">
      <dgm:prSet/>
      <dgm:spPr/>
      <dgm:t>
        <a:bodyPr/>
        <a:lstStyle/>
        <a:p>
          <a:endParaRPr lang="en-US"/>
        </a:p>
      </dgm:t>
    </dgm:pt>
    <dgm:pt modelId="{8CB82DA9-D89A-4A26-B649-860DA180C956}" type="sibTrans" cxnId="{B5E0B18B-DAB8-4C1A-9DCD-6C6DCAF3070E}">
      <dgm:prSet/>
      <dgm:spPr/>
      <dgm:t>
        <a:bodyPr/>
        <a:lstStyle/>
        <a:p>
          <a:endParaRPr lang="en-US"/>
        </a:p>
      </dgm:t>
    </dgm:pt>
    <dgm:pt modelId="{2F99D356-33B2-496A-B0D5-DF720EF6EC56}" type="pres">
      <dgm:prSet presAssocID="{02E2E802-D871-4CB4-AFB7-421294E434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146F46-B3BE-44B1-997B-EC0A8BE0B604}" type="pres">
      <dgm:prSet presAssocID="{4B399BAC-F528-429E-A833-BD15CBC5F768}" presName="composite" presStyleCnt="0"/>
      <dgm:spPr/>
    </dgm:pt>
    <dgm:pt modelId="{D1D9EC95-D090-4A74-BC7A-E7E5A2740E4C}" type="pres">
      <dgm:prSet presAssocID="{4B399BAC-F528-429E-A833-BD15CBC5F768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CB4A3-8D20-49F8-A56B-002F3E296434}" type="pres">
      <dgm:prSet presAssocID="{4B399BAC-F528-429E-A833-BD15CBC5F768}" presName="parSh" presStyleLbl="node1" presStyleIdx="0" presStyleCnt="5"/>
      <dgm:spPr/>
      <dgm:t>
        <a:bodyPr/>
        <a:lstStyle/>
        <a:p>
          <a:endParaRPr lang="en-US"/>
        </a:p>
      </dgm:t>
    </dgm:pt>
    <dgm:pt modelId="{7B47C6DC-A934-4CA7-B276-8156C4728FB3}" type="pres">
      <dgm:prSet presAssocID="{4B399BAC-F528-429E-A833-BD15CBC5F768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FAE95-3A4A-4EA1-A7EE-C10AC9722BAA}" type="pres">
      <dgm:prSet presAssocID="{50230A30-6807-4DA9-A5FB-576C81019C1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6B46DD7-7DA5-4DE7-A7B0-5A9D92BCA97A}" type="pres">
      <dgm:prSet presAssocID="{50230A30-6807-4DA9-A5FB-576C81019C15}" presName="connTx" presStyleLbl="sibTrans2D1" presStyleIdx="0" presStyleCnt="4"/>
      <dgm:spPr/>
      <dgm:t>
        <a:bodyPr/>
        <a:lstStyle/>
        <a:p>
          <a:endParaRPr lang="en-US"/>
        </a:p>
      </dgm:t>
    </dgm:pt>
    <dgm:pt modelId="{A2C21E79-D259-4AE9-9F26-F830FD77ECBF}" type="pres">
      <dgm:prSet presAssocID="{BCA77CF1-26D2-4997-81BE-DEE808820462}" presName="composite" presStyleCnt="0"/>
      <dgm:spPr/>
    </dgm:pt>
    <dgm:pt modelId="{9DA0FB47-EBB3-4CBE-8EC1-8D6DB2699E41}" type="pres">
      <dgm:prSet presAssocID="{BCA77CF1-26D2-4997-81BE-DEE808820462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E419C-DEEF-4E6F-B605-E284AFCED7D6}" type="pres">
      <dgm:prSet presAssocID="{BCA77CF1-26D2-4997-81BE-DEE808820462}" presName="parSh" presStyleLbl="node1" presStyleIdx="1" presStyleCnt="5"/>
      <dgm:spPr/>
      <dgm:t>
        <a:bodyPr/>
        <a:lstStyle/>
        <a:p>
          <a:endParaRPr lang="en-US"/>
        </a:p>
      </dgm:t>
    </dgm:pt>
    <dgm:pt modelId="{DE164609-7C5D-46BA-B64D-5243FC09DED8}" type="pres">
      <dgm:prSet presAssocID="{BCA77CF1-26D2-4997-81BE-DEE808820462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09E1C-9FC9-41A5-9A2F-04410ECBB1A3}" type="pres">
      <dgm:prSet presAssocID="{337A6097-D1C6-4BF9-8F40-6C2DEF4B04D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38F5DEE-93BB-4F5B-B9AD-80E53534BA0D}" type="pres">
      <dgm:prSet presAssocID="{337A6097-D1C6-4BF9-8F40-6C2DEF4B04DB}" presName="connTx" presStyleLbl="sibTrans2D1" presStyleIdx="1" presStyleCnt="4"/>
      <dgm:spPr/>
      <dgm:t>
        <a:bodyPr/>
        <a:lstStyle/>
        <a:p>
          <a:endParaRPr lang="en-US"/>
        </a:p>
      </dgm:t>
    </dgm:pt>
    <dgm:pt modelId="{DF5FE996-887E-48D3-8657-DE868FCF695E}" type="pres">
      <dgm:prSet presAssocID="{D56AB40D-DC36-4448-96A3-7B3073C01A1A}" presName="composite" presStyleCnt="0"/>
      <dgm:spPr/>
    </dgm:pt>
    <dgm:pt modelId="{69B9FDB4-2AB7-45D6-818A-FD6C83680D35}" type="pres">
      <dgm:prSet presAssocID="{D56AB40D-DC36-4448-96A3-7B3073C01A1A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F0D2A-81DD-4D56-B2D0-051D8CFEEF63}" type="pres">
      <dgm:prSet presAssocID="{D56AB40D-DC36-4448-96A3-7B3073C01A1A}" presName="parSh" presStyleLbl="node1" presStyleIdx="2" presStyleCnt="5"/>
      <dgm:spPr/>
      <dgm:t>
        <a:bodyPr/>
        <a:lstStyle/>
        <a:p>
          <a:endParaRPr lang="en-US"/>
        </a:p>
      </dgm:t>
    </dgm:pt>
    <dgm:pt modelId="{A126297C-EB07-4FED-8A0F-F3558C43301B}" type="pres">
      <dgm:prSet presAssocID="{D56AB40D-DC36-4448-96A3-7B3073C01A1A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D1DA5-6930-44E1-94CE-7C0E25195E84}" type="pres">
      <dgm:prSet presAssocID="{5F61D4CE-5F5F-4E34-B7ED-EA5906F997F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387F104-B6C3-408B-A9E8-58F8A47AC1E7}" type="pres">
      <dgm:prSet presAssocID="{5F61D4CE-5F5F-4E34-B7ED-EA5906F997F5}" presName="connTx" presStyleLbl="sibTrans2D1" presStyleIdx="2" presStyleCnt="4"/>
      <dgm:spPr/>
      <dgm:t>
        <a:bodyPr/>
        <a:lstStyle/>
        <a:p>
          <a:endParaRPr lang="en-US"/>
        </a:p>
      </dgm:t>
    </dgm:pt>
    <dgm:pt modelId="{ABD37C1A-860D-4BFA-96A7-5584514B606A}" type="pres">
      <dgm:prSet presAssocID="{D92111FD-97DB-4FFD-BC84-B7A88642C808}" presName="composite" presStyleCnt="0"/>
      <dgm:spPr/>
    </dgm:pt>
    <dgm:pt modelId="{19249FBF-C5EA-445A-9063-B1E36686B2CF}" type="pres">
      <dgm:prSet presAssocID="{D92111FD-97DB-4FFD-BC84-B7A88642C808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1A61D-ECDD-4262-9473-502403306879}" type="pres">
      <dgm:prSet presAssocID="{D92111FD-97DB-4FFD-BC84-B7A88642C808}" presName="parSh" presStyleLbl="node1" presStyleIdx="3" presStyleCnt="5"/>
      <dgm:spPr/>
      <dgm:t>
        <a:bodyPr/>
        <a:lstStyle/>
        <a:p>
          <a:endParaRPr lang="en-US"/>
        </a:p>
      </dgm:t>
    </dgm:pt>
    <dgm:pt modelId="{26625BC2-1DFF-4A56-BBCC-60BEEB57E510}" type="pres">
      <dgm:prSet presAssocID="{D92111FD-97DB-4FFD-BC84-B7A88642C808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3498E-1648-4490-A31E-30B093B3D43D}" type="pres">
      <dgm:prSet presAssocID="{443B1594-EC1B-44E8-9366-EE38143964F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673F878-825D-4D67-850B-795EE54B4CBE}" type="pres">
      <dgm:prSet presAssocID="{443B1594-EC1B-44E8-9366-EE38143964FE}" presName="connTx" presStyleLbl="sibTrans2D1" presStyleIdx="3" presStyleCnt="4"/>
      <dgm:spPr/>
      <dgm:t>
        <a:bodyPr/>
        <a:lstStyle/>
        <a:p>
          <a:endParaRPr lang="en-US"/>
        </a:p>
      </dgm:t>
    </dgm:pt>
    <dgm:pt modelId="{9D582385-EA7C-424D-95B6-57126AF0D033}" type="pres">
      <dgm:prSet presAssocID="{E0C11598-2509-41AB-83DC-341679625477}" presName="composite" presStyleCnt="0"/>
      <dgm:spPr/>
    </dgm:pt>
    <dgm:pt modelId="{9C8A5132-F88E-4D1F-B2C0-FDED81622213}" type="pres">
      <dgm:prSet presAssocID="{E0C11598-2509-41AB-83DC-341679625477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DE094-E789-45FF-AFD2-0E875F51E61F}" type="pres">
      <dgm:prSet presAssocID="{E0C11598-2509-41AB-83DC-341679625477}" presName="parSh" presStyleLbl="node1" presStyleIdx="4" presStyleCnt="5"/>
      <dgm:spPr/>
      <dgm:t>
        <a:bodyPr/>
        <a:lstStyle/>
        <a:p>
          <a:endParaRPr lang="en-US"/>
        </a:p>
      </dgm:t>
    </dgm:pt>
    <dgm:pt modelId="{1FC6A423-A311-4B16-BBA3-F1D48F58F72A}" type="pres">
      <dgm:prSet presAssocID="{E0C11598-2509-41AB-83DC-341679625477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A3D4C3-AE61-4384-B34F-27DE7CB8B180}" type="presOf" srcId="{50230A30-6807-4DA9-A5FB-576C81019C15}" destId="{4E0FAE95-3A4A-4EA1-A7EE-C10AC9722BAA}" srcOrd="0" destOrd="0" presId="urn:microsoft.com/office/officeart/2005/8/layout/process3"/>
    <dgm:cxn modelId="{54BB0335-DDAE-49C3-B9C8-15BF03611B74}" type="presOf" srcId="{D56AB40D-DC36-4448-96A3-7B3073C01A1A}" destId="{69B9FDB4-2AB7-45D6-818A-FD6C83680D35}" srcOrd="0" destOrd="0" presId="urn:microsoft.com/office/officeart/2005/8/layout/process3"/>
    <dgm:cxn modelId="{CA5DA3F5-3839-4A21-ACFD-45C161364DDB}" type="presOf" srcId="{7AC09130-0327-4CCD-BB8E-7610F213F4B1}" destId="{A126297C-EB07-4FED-8A0F-F3558C43301B}" srcOrd="0" destOrd="0" presId="urn:microsoft.com/office/officeart/2005/8/layout/process3"/>
    <dgm:cxn modelId="{7A59C13A-0F99-40A8-82EF-69AB11D85C8B}" type="presOf" srcId="{E0C11598-2509-41AB-83DC-341679625477}" destId="{9C8A5132-F88E-4D1F-B2C0-FDED81622213}" srcOrd="0" destOrd="0" presId="urn:microsoft.com/office/officeart/2005/8/layout/process3"/>
    <dgm:cxn modelId="{E2ED0522-032E-4D1F-A79B-AF62651F6394}" type="presOf" srcId="{D92111FD-97DB-4FFD-BC84-B7A88642C808}" destId="{ABF1A61D-ECDD-4262-9473-502403306879}" srcOrd="1" destOrd="0" presId="urn:microsoft.com/office/officeart/2005/8/layout/process3"/>
    <dgm:cxn modelId="{9A370A8C-858C-4CC5-89BB-9813558A5A13}" srcId="{02E2E802-D871-4CB4-AFB7-421294E43414}" destId="{D92111FD-97DB-4FFD-BC84-B7A88642C808}" srcOrd="3" destOrd="0" parTransId="{897AB65F-2273-408B-90BB-15CCEC18ECE2}" sibTransId="{443B1594-EC1B-44E8-9366-EE38143964FE}"/>
    <dgm:cxn modelId="{E2A62BF8-9F1F-48DE-A799-7B1FB6D1E707}" type="presOf" srcId="{E0C11598-2509-41AB-83DC-341679625477}" destId="{395DE094-E789-45FF-AFD2-0E875F51E61F}" srcOrd="1" destOrd="0" presId="urn:microsoft.com/office/officeart/2005/8/layout/process3"/>
    <dgm:cxn modelId="{0361D417-D97F-449D-897D-2212B662DF23}" type="presOf" srcId="{B2747760-8086-4E33-AC19-BF245868F9F9}" destId="{26625BC2-1DFF-4A56-BBCC-60BEEB57E510}" srcOrd="0" destOrd="0" presId="urn:microsoft.com/office/officeart/2005/8/layout/process3"/>
    <dgm:cxn modelId="{E8FC4C94-EF2C-4ECB-8C73-CD75A00674B2}" srcId="{D56AB40D-DC36-4448-96A3-7B3073C01A1A}" destId="{7AC09130-0327-4CCD-BB8E-7610F213F4B1}" srcOrd="0" destOrd="0" parTransId="{31BE3688-6507-4272-9945-F703584918DE}" sibTransId="{9A6D8EBA-9250-4AEF-ABAC-6A6FCDD4D9B8}"/>
    <dgm:cxn modelId="{BB931C1A-7660-4A6C-92CD-187E392D52E9}" type="presOf" srcId="{D5B55395-44D3-4DFB-8992-2079A7A5B5B0}" destId="{7B47C6DC-A934-4CA7-B276-8156C4728FB3}" srcOrd="0" destOrd="0" presId="urn:microsoft.com/office/officeart/2005/8/layout/process3"/>
    <dgm:cxn modelId="{27878BB7-9189-4298-9344-A2EC682B2FAB}" type="presOf" srcId="{5F61D4CE-5F5F-4E34-B7ED-EA5906F997F5}" destId="{0387F104-B6C3-408B-A9E8-58F8A47AC1E7}" srcOrd="1" destOrd="0" presId="urn:microsoft.com/office/officeart/2005/8/layout/process3"/>
    <dgm:cxn modelId="{F1A83631-63CB-431C-A776-A66521C6480D}" type="presOf" srcId="{4B399BAC-F528-429E-A833-BD15CBC5F768}" destId="{D1D9EC95-D090-4A74-BC7A-E7E5A2740E4C}" srcOrd="0" destOrd="0" presId="urn:microsoft.com/office/officeart/2005/8/layout/process3"/>
    <dgm:cxn modelId="{DAF24CD9-2389-4EF4-B7CD-0C33DCCF9EC2}" type="presOf" srcId="{337A6097-D1C6-4BF9-8F40-6C2DEF4B04DB}" destId="{138F5DEE-93BB-4F5B-B9AD-80E53534BA0D}" srcOrd="1" destOrd="0" presId="urn:microsoft.com/office/officeart/2005/8/layout/process3"/>
    <dgm:cxn modelId="{56F5B8EE-9737-462B-8EDF-4C2864E8D76E}" type="presOf" srcId="{443B1594-EC1B-44E8-9366-EE38143964FE}" destId="{C673F878-825D-4D67-850B-795EE54B4CBE}" srcOrd="1" destOrd="0" presId="urn:microsoft.com/office/officeart/2005/8/layout/process3"/>
    <dgm:cxn modelId="{18CA2616-F8C5-4C5F-B555-8B06D515D34C}" type="presOf" srcId="{BCA77CF1-26D2-4997-81BE-DEE808820462}" destId="{3C5E419C-DEEF-4E6F-B605-E284AFCED7D6}" srcOrd="1" destOrd="0" presId="urn:microsoft.com/office/officeart/2005/8/layout/process3"/>
    <dgm:cxn modelId="{B5E0B18B-DAB8-4C1A-9DCD-6C6DCAF3070E}" srcId="{E0C11598-2509-41AB-83DC-341679625477}" destId="{45B739AA-E458-413E-A565-854FDA04A21D}" srcOrd="0" destOrd="0" parTransId="{3797DDCC-B223-4C84-BC9E-2C194F04A373}" sibTransId="{8CB82DA9-D89A-4A26-B649-860DA180C956}"/>
    <dgm:cxn modelId="{0190DDC2-E2FD-4C94-861C-8AF31398C9E9}" type="presOf" srcId="{108F67C3-F922-4289-9964-065E3A9DD0F2}" destId="{DE164609-7C5D-46BA-B64D-5243FC09DED8}" srcOrd="0" destOrd="0" presId="urn:microsoft.com/office/officeart/2005/8/layout/process3"/>
    <dgm:cxn modelId="{5E83FEED-20C2-41B8-937B-EC6DEBB68A2F}" type="presOf" srcId="{45B739AA-E458-413E-A565-854FDA04A21D}" destId="{1FC6A423-A311-4B16-BBA3-F1D48F58F72A}" srcOrd="0" destOrd="0" presId="urn:microsoft.com/office/officeart/2005/8/layout/process3"/>
    <dgm:cxn modelId="{B100F21A-6495-43BC-A1C8-F61857E535B1}" type="presOf" srcId="{337A6097-D1C6-4BF9-8F40-6C2DEF4B04DB}" destId="{3D509E1C-9FC9-41A5-9A2F-04410ECBB1A3}" srcOrd="0" destOrd="0" presId="urn:microsoft.com/office/officeart/2005/8/layout/process3"/>
    <dgm:cxn modelId="{22F90D19-21D0-4A01-A237-CD2FD5DBC83B}" type="presOf" srcId="{02E2E802-D871-4CB4-AFB7-421294E43414}" destId="{2F99D356-33B2-496A-B0D5-DF720EF6EC56}" srcOrd="0" destOrd="0" presId="urn:microsoft.com/office/officeart/2005/8/layout/process3"/>
    <dgm:cxn modelId="{0D2A774C-7715-45A9-A75B-9DDF6A8DB799}" srcId="{02E2E802-D871-4CB4-AFB7-421294E43414}" destId="{BCA77CF1-26D2-4997-81BE-DEE808820462}" srcOrd="1" destOrd="0" parTransId="{C3264999-54F6-426D-9F54-3DA6D648EFD5}" sibTransId="{337A6097-D1C6-4BF9-8F40-6C2DEF4B04DB}"/>
    <dgm:cxn modelId="{7D0AA050-66F6-48AD-A87E-68066FF254F4}" type="presOf" srcId="{4B399BAC-F528-429E-A833-BD15CBC5F768}" destId="{14ACB4A3-8D20-49F8-A56B-002F3E296434}" srcOrd="1" destOrd="0" presId="urn:microsoft.com/office/officeart/2005/8/layout/process3"/>
    <dgm:cxn modelId="{F954804D-B1F0-4D0F-BFBF-77C648D07671}" srcId="{BCA77CF1-26D2-4997-81BE-DEE808820462}" destId="{108F67C3-F922-4289-9964-065E3A9DD0F2}" srcOrd="0" destOrd="0" parTransId="{14A1F238-3ED8-4AAC-941F-5EC71C2E5FFE}" sibTransId="{68D66D23-4B48-4C14-84FD-AF04830A6F7E}"/>
    <dgm:cxn modelId="{19204A8C-8DA6-4E96-B6F2-E6B0D9B54D8E}" type="presOf" srcId="{BCA77CF1-26D2-4997-81BE-DEE808820462}" destId="{9DA0FB47-EBB3-4CBE-8EC1-8D6DB2699E41}" srcOrd="0" destOrd="0" presId="urn:microsoft.com/office/officeart/2005/8/layout/process3"/>
    <dgm:cxn modelId="{A3961636-A6BE-49A3-A4E7-74679B948F13}" srcId="{02E2E802-D871-4CB4-AFB7-421294E43414}" destId="{4B399BAC-F528-429E-A833-BD15CBC5F768}" srcOrd="0" destOrd="0" parTransId="{6CFAE0AA-F022-466C-8DC8-C4BD60AEE63A}" sibTransId="{50230A30-6807-4DA9-A5FB-576C81019C15}"/>
    <dgm:cxn modelId="{F7D16C32-85AA-4735-9AC7-6967CC7F8AF7}" srcId="{02E2E802-D871-4CB4-AFB7-421294E43414}" destId="{D56AB40D-DC36-4448-96A3-7B3073C01A1A}" srcOrd="2" destOrd="0" parTransId="{D9691B54-2495-45A3-BA48-7A2A9A0E0703}" sibTransId="{5F61D4CE-5F5F-4E34-B7ED-EA5906F997F5}"/>
    <dgm:cxn modelId="{FD18405C-3568-416B-B6B1-773B04405B36}" type="presOf" srcId="{50230A30-6807-4DA9-A5FB-576C81019C15}" destId="{F6B46DD7-7DA5-4DE7-A7B0-5A9D92BCA97A}" srcOrd="1" destOrd="0" presId="urn:microsoft.com/office/officeart/2005/8/layout/process3"/>
    <dgm:cxn modelId="{2D8C11C7-F20F-46A9-92AD-208F81B97DBF}" srcId="{4B399BAC-F528-429E-A833-BD15CBC5F768}" destId="{D5B55395-44D3-4DFB-8992-2079A7A5B5B0}" srcOrd="0" destOrd="0" parTransId="{D2A6E7E3-D7FE-49B3-9440-9B99B71DE814}" sibTransId="{C03774C5-6750-46B3-88DE-7D53DED78267}"/>
    <dgm:cxn modelId="{E7E3BD8F-5D85-4A60-AD67-EEF8AE36C09A}" type="presOf" srcId="{D56AB40D-DC36-4448-96A3-7B3073C01A1A}" destId="{C05F0D2A-81DD-4D56-B2D0-051D8CFEEF63}" srcOrd="1" destOrd="0" presId="urn:microsoft.com/office/officeart/2005/8/layout/process3"/>
    <dgm:cxn modelId="{94ED7E77-44F4-45F8-8526-8495AB6D9C46}" srcId="{02E2E802-D871-4CB4-AFB7-421294E43414}" destId="{E0C11598-2509-41AB-83DC-341679625477}" srcOrd="4" destOrd="0" parTransId="{FA3E86A3-2330-4CE1-AD17-009652F75198}" sibTransId="{69F4C2D8-62DC-4BEF-8A05-78565CCA780D}"/>
    <dgm:cxn modelId="{D069491A-2326-4771-8D86-8B75139DB864}" srcId="{D92111FD-97DB-4FFD-BC84-B7A88642C808}" destId="{B2747760-8086-4E33-AC19-BF245868F9F9}" srcOrd="0" destOrd="0" parTransId="{5437919E-9008-445A-ADC2-A12CBBC85801}" sibTransId="{7EE8CF01-4088-43A1-A5C8-C382247CB8A3}"/>
    <dgm:cxn modelId="{83BD34AD-8369-4AFD-B713-C2F5E1C43310}" type="presOf" srcId="{443B1594-EC1B-44E8-9366-EE38143964FE}" destId="{EA83498E-1648-4490-A31E-30B093B3D43D}" srcOrd="0" destOrd="0" presId="urn:microsoft.com/office/officeart/2005/8/layout/process3"/>
    <dgm:cxn modelId="{036BD239-D49F-49B6-95BB-9E0F2DB95B21}" type="presOf" srcId="{D92111FD-97DB-4FFD-BC84-B7A88642C808}" destId="{19249FBF-C5EA-445A-9063-B1E36686B2CF}" srcOrd="0" destOrd="0" presId="urn:microsoft.com/office/officeart/2005/8/layout/process3"/>
    <dgm:cxn modelId="{10C0DD8A-9EEA-48B3-9D9D-B6100F217907}" type="presOf" srcId="{5F61D4CE-5F5F-4E34-B7ED-EA5906F997F5}" destId="{EDED1DA5-6930-44E1-94CE-7C0E25195E84}" srcOrd="0" destOrd="0" presId="urn:microsoft.com/office/officeart/2005/8/layout/process3"/>
    <dgm:cxn modelId="{9D259205-F69B-4D11-96CC-466CCF575EAE}" type="presParOf" srcId="{2F99D356-33B2-496A-B0D5-DF720EF6EC56}" destId="{F1146F46-B3BE-44B1-997B-EC0A8BE0B604}" srcOrd="0" destOrd="0" presId="urn:microsoft.com/office/officeart/2005/8/layout/process3"/>
    <dgm:cxn modelId="{24A3F5D3-6997-4693-9C17-0CA93764DE20}" type="presParOf" srcId="{F1146F46-B3BE-44B1-997B-EC0A8BE0B604}" destId="{D1D9EC95-D090-4A74-BC7A-E7E5A2740E4C}" srcOrd="0" destOrd="0" presId="urn:microsoft.com/office/officeart/2005/8/layout/process3"/>
    <dgm:cxn modelId="{72D9B9BE-A940-49DE-BFC5-9EF9297A7D4E}" type="presParOf" srcId="{F1146F46-B3BE-44B1-997B-EC0A8BE0B604}" destId="{14ACB4A3-8D20-49F8-A56B-002F3E296434}" srcOrd="1" destOrd="0" presId="urn:microsoft.com/office/officeart/2005/8/layout/process3"/>
    <dgm:cxn modelId="{3CFB5A4A-CAB3-4FF5-B781-24690548C533}" type="presParOf" srcId="{F1146F46-B3BE-44B1-997B-EC0A8BE0B604}" destId="{7B47C6DC-A934-4CA7-B276-8156C4728FB3}" srcOrd="2" destOrd="0" presId="urn:microsoft.com/office/officeart/2005/8/layout/process3"/>
    <dgm:cxn modelId="{649AA6C0-5287-4D08-BB4E-9E22D442A2CB}" type="presParOf" srcId="{2F99D356-33B2-496A-B0D5-DF720EF6EC56}" destId="{4E0FAE95-3A4A-4EA1-A7EE-C10AC9722BAA}" srcOrd="1" destOrd="0" presId="urn:microsoft.com/office/officeart/2005/8/layout/process3"/>
    <dgm:cxn modelId="{06CD1BCF-2086-4E56-8D32-66836B851C12}" type="presParOf" srcId="{4E0FAE95-3A4A-4EA1-A7EE-C10AC9722BAA}" destId="{F6B46DD7-7DA5-4DE7-A7B0-5A9D92BCA97A}" srcOrd="0" destOrd="0" presId="urn:microsoft.com/office/officeart/2005/8/layout/process3"/>
    <dgm:cxn modelId="{CEBEECC0-C424-42EC-B77B-C18E9DBBAF48}" type="presParOf" srcId="{2F99D356-33B2-496A-B0D5-DF720EF6EC56}" destId="{A2C21E79-D259-4AE9-9F26-F830FD77ECBF}" srcOrd="2" destOrd="0" presId="urn:microsoft.com/office/officeart/2005/8/layout/process3"/>
    <dgm:cxn modelId="{39322530-8A82-4796-AEE1-220625DDF2F5}" type="presParOf" srcId="{A2C21E79-D259-4AE9-9F26-F830FD77ECBF}" destId="{9DA0FB47-EBB3-4CBE-8EC1-8D6DB2699E41}" srcOrd="0" destOrd="0" presId="urn:microsoft.com/office/officeart/2005/8/layout/process3"/>
    <dgm:cxn modelId="{91A7997C-9803-4F3C-9B87-D288267A181B}" type="presParOf" srcId="{A2C21E79-D259-4AE9-9F26-F830FD77ECBF}" destId="{3C5E419C-DEEF-4E6F-B605-E284AFCED7D6}" srcOrd="1" destOrd="0" presId="urn:microsoft.com/office/officeart/2005/8/layout/process3"/>
    <dgm:cxn modelId="{B1EE5398-570E-4BD6-A52D-984DB30F648A}" type="presParOf" srcId="{A2C21E79-D259-4AE9-9F26-F830FD77ECBF}" destId="{DE164609-7C5D-46BA-B64D-5243FC09DED8}" srcOrd="2" destOrd="0" presId="urn:microsoft.com/office/officeart/2005/8/layout/process3"/>
    <dgm:cxn modelId="{D0EB325B-A6C2-4FE6-9A50-3A4F01F73587}" type="presParOf" srcId="{2F99D356-33B2-496A-B0D5-DF720EF6EC56}" destId="{3D509E1C-9FC9-41A5-9A2F-04410ECBB1A3}" srcOrd="3" destOrd="0" presId="urn:microsoft.com/office/officeart/2005/8/layout/process3"/>
    <dgm:cxn modelId="{908A4E7D-52B6-485B-B720-201529E99C54}" type="presParOf" srcId="{3D509E1C-9FC9-41A5-9A2F-04410ECBB1A3}" destId="{138F5DEE-93BB-4F5B-B9AD-80E53534BA0D}" srcOrd="0" destOrd="0" presId="urn:microsoft.com/office/officeart/2005/8/layout/process3"/>
    <dgm:cxn modelId="{E256AF3F-A42F-4293-9B49-92E95B6E2873}" type="presParOf" srcId="{2F99D356-33B2-496A-B0D5-DF720EF6EC56}" destId="{DF5FE996-887E-48D3-8657-DE868FCF695E}" srcOrd="4" destOrd="0" presId="urn:microsoft.com/office/officeart/2005/8/layout/process3"/>
    <dgm:cxn modelId="{2DBB735D-3DCC-4AE9-9C72-BD246F722179}" type="presParOf" srcId="{DF5FE996-887E-48D3-8657-DE868FCF695E}" destId="{69B9FDB4-2AB7-45D6-818A-FD6C83680D35}" srcOrd="0" destOrd="0" presId="urn:microsoft.com/office/officeart/2005/8/layout/process3"/>
    <dgm:cxn modelId="{067989B9-DE51-44AE-A73A-B3BB796DAB22}" type="presParOf" srcId="{DF5FE996-887E-48D3-8657-DE868FCF695E}" destId="{C05F0D2A-81DD-4D56-B2D0-051D8CFEEF63}" srcOrd="1" destOrd="0" presId="urn:microsoft.com/office/officeart/2005/8/layout/process3"/>
    <dgm:cxn modelId="{CC60F8A7-6ABA-4A29-84C6-0D98F23C118E}" type="presParOf" srcId="{DF5FE996-887E-48D3-8657-DE868FCF695E}" destId="{A126297C-EB07-4FED-8A0F-F3558C43301B}" srcOrd="2" destOrd="0" presId="urn:microsoft.com/office/officeart/2005/8/layout/process3"/>
    <dgm:cxn modelId="{6C911259-86A3-4C9D-BC25-D876F29DF361}" type="presParOf" srcId="{2F99D356-33B2-496A-B0D5-DF720EF6EC56}" destId="{EDED1DA5-6930-44E1-94CE-7C0E25195E84}" srcOrd="5" destOrd="0" presId="urn:microsoft.com/office/officeart/2005/8/layout/process3"/>
    <dgm:cxn modelId="{2041C3E2-67D0-46A7-BD04-2D1F3ED6D7DC}" type="presParOf" srcId="{EDED1DA5-6930-44E1-94CE-7C0E25195E84}" destId="{0387F104-B6C3-408B-A9E8-58F8A47AC1E7}" srcOrd="0" destOrd="0" presId="urn:microsoft.com/office/officeart/2005/8/layout/process3"/>
    <dgm:cxn modelId="{5EF32F50-52F0-4FD7-9496-4779EC14BC48}" type="presParOf" srcId="{2F99D356-33B2-496A-B0D5-DF720EF6EC56}" destId="{ABD37C1A-860D-4BFA-96A7-5584514B606A}" srcOrd="6" destOrd="0" presId="urn:microsoft.com/office/officeart/2005/8/layout/process3"/>
    <dgm:cxn modelId="{4EDB6F9A-A8B1-4B2B-A48A-288746045D23}" type="presParOf" srcId="{ABD37C1A-860D-4BFA-96A7-5584514B606A}" destId="{19249FBF-C5EA-445A-9063-B1E36686B2CF}" srcOrd="0" destOrd="0" presId="urn:microsoft.com/office/officeart/2005/8/layout/process3"/>
    <dgm:cxn modelId="{D661A373-3D50-4815-AF40-451DC3D556B3}" type="presParOf" srcId="{ABD37C1A-860D-4BFA-96A7-5584514B606A}" destId="{ABF1A61D-ECDD-4262-9473-502403306879}" srcOrd="1" destOrd="0" presId="urn:microsoft.com/office/officeart/2005/8/layout/process3"/>
    <dgm:cxn modelId="{4354805C-B0DD-4438-9C20-E47E8CE8B3FC}" type="presParOf" srcId="{ABD37C1A-860D-4BFA-96A7-5584514B606A}" destId="{26625BC2-1DFF-4A56-BBCC-60BEEB57E510}" srcOrd="2" destOrd="0" presId="urn:microsoft.com/office/officeart/2005/8/layout/process3"/>
    <dgm:cxn modelId="{DC469316-CD71-487E-84D7-04BB4E84CBA6}" type="presParOf" srcId="{2F99D356-33B2-496A-B0D5-DF720EF6EC56}" destId="{EA83498E-1648-4490-A31E-30B093B3D43D}" srcOrd="7" destOrd="0" presId="urn:microsoft.com/office/officeart/2005/8/layout/process3"/>
    <dgm:cxn modelId="{7AB44209-1E7C-4ADF-98E4-F11857BAF932}" type="presParOf" srcId="{EA83498E-1648-4490-A31E-30B093B3D43D}" destId="{C673F878-825D-4D67-850B-795EE54B4CBE}" srcOrd="0" destOrd="0" presId="urn:microsoft.com/office/officeart/2005/8/layout/process3"/>
    <dgm:cxn modelId="{ED7E47DF-102A-42CB-876B-038390C85D11}" type="presParOf" srcId="{2F99D356-33B2-496A-B0D5-DF720EF6EC56}" destId="{9D582385-EA7C-424D-95B6-57126AF0D033}" srcOrd="8" destOrd="0" presId="urn:microsoft.com/office/officeart/2005/8/layout/process3"/>
    <dgm:cxn modelId="{E38D4927-558D-43C3-A2E9-60EAB75EE971}" type="presParOf" srcId="{9D582385-EA7C-424D-95B6-57126AF0D033}" destId="{9C8A5132-F88E-4D1F-B2C0-FDED81622213}" srcOrd="0" destOrd="0" presId="urn:microsoft.com/office/officeart/2005/8/layout/process3"/>
    <dgm:cxn modelId="{AA4A84DD-54F2-4B92-B1D5-AF49A790B37C}" type="presParOf" srcId="{9D582385-EA7C-424D-95B6-57126AF0D033}" destId="{395DE094-E789-45FF-AFD2-0E875F51E61F}" srcOrd="1" destOrd="0" presId="urn:microsoft.com/office/officeart/2005/8/layout/process3"/>
    <dgm:cxn modelId="{2CA254F5-F0C8-4452-941D-9B63D1A2C28C}" type="presParOf" srcId="{9D582385-EA7C-424D-95B6-57126AF0D033}" destId="{1FC6A423-A311-4B16-BBA3-F1D48F58F72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BBC3-FBAB-4161-B677-D879D65F7926}">
      <dsp:nvSpPr>
        <dsp:cNvPr id="0" name=""/>
        <dsp:cNvSpPr/>
      </dsp:nvSpPr>
      <dsp:spPr>
        <a:xfrm>
          <a:off x="0" y="68736"/>
          <a:ext cx="2400479" cy="10913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1. Water and waterways have many uses – not all are sustainable</a:t>
          </a:r>
          <a:endParaRPr lang="en-US" sz="1400" kern="1200" dirty="0"/>
        </a:p>
      </dsp:txBody>
      <dsp:txXfrm>
        <a:off x="53274" y="122010"/>
        <a:ext cx="2293931" cy="984769"/>
      </dsp:txXfrm>
    </dsp:sp>
    <dsp:sp modelId="{F5C2C4A6-54D1-44D6-A205-5AA19ABBE0E0}">
      <dsp:nvSpPr>
        <dsp:cNvPr id="0" name=""/>
        <dsp:cNvSpPr/>
      </dsp:nvSpPr>
      <dsp:spPr>
        <a:xfrm>
          <a:off x="0" y="1200374"/>
          <a:ext cx="2400479" cy="1091317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2. Water supports ecosystems and is an ecosystem in its own right</a:t>
          </a:r>
          <a:endParaRPr lang="en-US" sz="1400" kern="1200" dirty="0"/>
        </a:p>
      </dsp:txBody>
      <dsp:txXfrm>
        <a:off x="53274" y="1253648"/>
        <a:ext cx="2293931" cy="984769"/>
      </dsp:txXfrm>
    </dsp:sp>
    <dsp:sp modelId="{7DCCFE20-13E6-4851-AF5F-2B4FF4065256}">
      <dsp:nvSpPr>
        <dsp:cNvPr id="0" name=""/>
        <dsp:cNvSpPr/>
      </dsp:nvSpPr>
      <dsp:spPr>
        <a:xfrm>
          <a:off x="0" y="2332011"/>
          <a:ext cx="2400479" cy="1091317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3. Clean water is essential for human health, our production systems and for ecosystems</a:t>
          </a:r>
          <a:endParaRPr lang="en-US" sz="1400" kern="1200" dirty="0"/>
        </a:p>
      </dsp:txBody>
      <dsp:txXfrm>
        <a:off x="53274" y="2385285"/>
        <a:ext cx="2293931" cy="984769"/>
      </dsp:txXfrm>
    </dsp:sp>
    <dsp:sp modelId="{071CFAE6-BA2E-4AF7-A361-2E70487D27AF}">
      <dsp:nvSpPr>
        <dsp:cNvPr id="0" name=""/>
        <dsp:cNvSpPr/>
      </dsp:nvSpPr>
      <dsp:spPr>
        <a:xfrm>
          <a:off x="0" y="3463649"/>
          <a:ext cx="2400479" cy="1091317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4. Water is an essential and valuable resource, influenced by a changing climate</a:t>
          </a:r>
          <a:endParaRPr lang="en-US" sz="1400" kern="1200" dirty="0"/>
        </a:p>
      </dsp:txBody>
      <dsp:txXfrm>
        <a:off x="53274" y="3516923"/>
        <a:ext cx="2293931" cy="984769"/>
      </dsp:txXfrm>
    </dsp:sp>
    <dsp:sp modelId="{497A8220-8BD4-4EE7-907B-52BD6CB17222}">
      <dsp:nvSpPr>
        <dsp:cNvPr id="0" name=""/>
        <dsp:cNvSpPr/>
      </dsp:nvSpPr>
      <dsp:spPr>
        <a:xfrm>
          <a:off x="0" y="4595286"/>
          <a:ext cx="2400479" cy="109131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5. Water policies are needed to secure progress towards sustainability</a:t>
          </a:r>
          <a:endParaRPr lang="en-US" sz="1400" kern="1200" dirty="0"/>
        </a:p>
      </dsp:txBody>
      <dsp:txXfrm>
        <a:off x="53274" y="4648560"/>
        <a:ext cx="2293931" cy="984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903C5-4BFD-4486-8BBC-56AB822A0E20}">
      <dsp:nvSpPr>
        <dsp:cNvPr id="0" name=""/>
        <dsp:cNvSpPr/>
      </dsp:nvSpPr>
      <dsp:spPr>
        <a:xfrm>
          <a:off x="2" y="0"/>
          <a:ext cx="9322153" cy="4742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E29C8-E0A4-4E6E-8311-86F507B38317}">
      <dsp:nvSpPr>
        <dsp:cNvPr id="0" name=""/>
        <dsp:cNvSpPr/>
      </dsp:nvSpPr>
      <dsp:spPr>
        <a:xfrm>
          <a:off x="471" y="203097"/>
          <a:ext cx="2120211" cy="43364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2019</a:t>
          </a: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03971" y="306597"/>
        <a:ext cx="1913211" cy="4129405"/>
      </dsp:txXfrm>
    </dsp:sp>
    <dsp:sp modelId="{23580B7C-1EE3-487C-9D4E-D2DA8BAEDF5C}">
      <dsp:nvSpPr>
        <dsp:cNvPr id="0" name=""/>
        <dsp:cNvSpPr/>
      </dsp:nvSpPr>
      <dsp:spPr>
        <a:xfrm>
          <a:off x="2389931" y="203097"/>
          <a:ext cx="1543072" cy="4336405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2020</a:t>
          </a:r>
        </a:p>
      </dsp:txBody>
      <dsp:txXfrm>
        <a:off x="2465258" y="278424"/>
        <a:ext cx="1392418" cy="4185751"/>
      </dsp:txXfrm>
    </dsp:sp>
    <dsp:sp modelId="{1F5A379C-39AF-48A8-BEFF-DC4DAC87936E}">
      <dsp:nvSpPr>
        <dsp:cNvPr id="0" name=""/>
        <dsp:cNvSpPr/>
      </dsp:nvSpPr>
      <dsp:spPr>
        <a:xfrm>
          <a:off x="4178112" y="203097"/>
          <a:ext cx="1543072" cy="433640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2021</a:t>
          </a:r>
          <a:endParaRPr lang="en-US" sz="1800" b="1" kern="1200" dirty="0"/>
        </a:p>
      </dsp:txBody>
      <dsp:txXfrm>
        <a:off x="4253439" y="278424"/>
        <a:ext cx="1392418" cy="4185751"/>
      </dsp:txXfrm>
    </dsp:sp>
    <dsp:sp modelId="{7DEEE9A7-B29B-4094-979F-38E50C6EB26C}">
      <dsp:nvSpPr>
        <dsp:cNvPr id="0" name=""/>
        <dsp:cNvSpPr/>
      </dsp:nvSpPr>
      <dsp:spPr>
        <a:xfrm>
          <a:off x="5978363" y="203097"/>
          <a:ext cx="1543072" cy="4336405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2022-2024</a:t>
          </a:r>
          <a:endParaRPr lang="en-US" sz="1800" b="1" kern="1200" dirty="0"/>
        </a:p>
      </dsp:txBody>
      <dsp:txXfrm>
        <a:off x="6053690" y="278424"/>
        <a:ext cx="1392418" cy="4185751"/>
      </dsp:txXfrm>
    </dsp:sp>
    <dsp:sp modelId="{9E7A8BB0-AD30-4D30-B681-3A6F64D6D287}">
      <dsp:nvSpPr>
        <dsp:cNvPr id="0" name=""/>
        <dsp:cNvSpPr/>
      </dsp:nvSpPr>
      <dsp:spPr>
        <a:xfrm>
          <a:off x="7778614" y="203097"/>
          <a:ext cx="1543072" cy="433640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2025</a:t>
          </a:r>
        </a:p>
      </dsp:txBody>
      <dsp:txXfrm>
        <a:off x="7853941" y="278424"/>
        <a:ext cx="1392418" cy="4185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CB4A3-8D20-49F8-A56B-002F3E296434}">
      <dsp:nvSpPr>
        <dsp:cNvPr id="0" name=""/>
        <dsp:cNvSpPr/>
      </dsp:nvSpPr>
      <dsp:spPr>
        <a:xfrm>
          <a:off x="6822" y="1928010"/>
          <a:ext cx="1539351" cy="8837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Biophysical structure</a:t>
          </a:r>
          <a:endParaRPr lang="en-US" sz="1400" kern="1200" dirty="0"/>
        </a:p>
      </dsp:txBody>
      <dsp:txXfrm>
        <a:off x="6822" y="1928010"/>
        <a:ext cx="1539351" cy="589172"/>
      </dsp:txXfrm>
    </dsp:sp>
    <dsp:sp modelId="{7B47C6DC-A934-4CA7-B276-8156C4728FB3}">
      <dsp:nvSpPr>
        <dsp:cNvPr id="0" name=""/>
        <dsp:cNvSpPr/>
      </dsp:nvSpPr>
      <dsp:spPr>
        <a:xfrm>
          <a:off x="322111" y="2517182"/>
          <a:ext cx="1539351" cy="90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Floodplain and river system</a:t>
          </a:r>
          <a:endParaRPr lang="en-US" sz="1400" kern="1200" dirty="0"/>
        </a:p>
      </dsp:txBody>
      <dsp:txXfrm>
        <a:off x="348682" y="2543753"/>
        <a:ext cx="1486209" cy="854058"/>
      </dsp:txXfrm>
    </dsp:sp>
    <dsp:sp modelId="{4E0FAE95-3A4A-4EA1-A7EE-C10AC9722BAA}">
      <dsp:nvSpPr>
        <dsp:cNvPr id="0" name=""/>
        <dsp:cNvSpPr/>
      </dsp:nvSpPr>
      <dsp:spPr>
        <a:xfrm>
          <a:off x="1779533" y="2030969"/>
          <a:ext cx="494723" cy="383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779533" y="2107620"/>
        <a:ext cx="379747" cy="229951"/>
      </dsp:txXfrm>
    </dsp:sp>
    <dsp:sp modelId="{3C5E419C-DEEF-4E6F-B605-E284AFCED7D6}">
      <dsp:nvSpPr>
        <dsp:cNvPr id="0" name=""/>
        <dsp:cNvSpPr/>
      </dsp:nvSpPr>
      <dsp:spPr>
        <a:xfrm>
          <a:off x="2479614" y="1928010"/>
          <a:ext cx="1539351" cy="883759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Functions</a:t>
          </a:r>
          <a:endParaRPr lang="en-US" sz="1400" kern="1200" dirty="0"/>
        </a:p>
      </dsp:txBody>
      <dsp:txXfrm>
        <a:off x="2479614" y="1928010"/>
        <a:ext cx="1539351" cy="589172"/>
      </dsp:txXfrm>
    </dsp:sp>
    <dsp:sp modelId="{DE164609-7C5D-46BA-B64D-5243FC09DED8}">
      <dsp:nvSpPr>
        <dsp:cNvPr id="0" name=""/>
        <dsp:cNvSpPr/>
      </dsp:nvSpPr>
      <dsp:spPr>
        <a:xfrm>
          <a:off x="2794903" y="2517182"/>
          <a:ext cx="1539351" cy="90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Regulation of soil quality</a:t>
          </a:r>
          <a:endParaRPr lang="en-US" sz="1400" kern="1200" dirty="0"/>
        </a:p>
      </dsp:txBody>
      <dsp:txXfrm>
        <a:off x="2821474" y="2543753"/>
        <a:ext cx="1486209" cy="854058"/>
      </dsp:txXfrm>
    </dsp:sp>
    <dsp:sp modelId="{3D509E1C-9FC9-41A5-9A2F-04410ECBB1A3}">
      <dsp:nvSpPr>
        <dsp:cNvPr id="0" name=""/>
        <dsp:cNvSpPr/>
      </dsp:nvSpPr>
      <dsp:spPr>
        <a:xfrm>
          <a:off x="4252325" y="2030969"/>
          <a:ext cx="494723" cy="383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252325" y="2107620"/>
        <a:ext cx="379747" cy="229951"/>
      </dsp:txXfrm>
    </dsp:sp>
    <dsp:sp modelId="{C05F0D2A-81DD-4D56-B2D0-051D8CFEEF63}">
      <dsp:nvSpPr>
        <dsp:cNvPr id="0" name=""/>
        <dsp:cNvSpPr/>
      </dsp:nvSpPr>
      <dsp:spPr>
        <a:xfrm>
          <a:off x="4952405" y="1928010"/>
          <a:ext cx="1539351" cy="88375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Services</a:t>
          </a:r>
          <a:endParaRPr lang="en-US" sz="1400" kern="1200" dirty="0"/>
        </a:p>
      </dsp:txBody>
      <dsp:txXfrm>
        <a:off x="4952405" y="1928010"/>
        <a:ext cx="1539351" cy="589172"/>
      </dsp:txXfrm>
    </dsp:sp>
    <dsp:sp modelId="{A126297C-EB07-4FED-8A0F-F3558C43301B}">
      <dsp:nvSpPr>
        <dsp:cNvPr id="0" name=""/>
        <dsp:cNvSpPr/>
      </dsp:nvSpPr>
      <dsp:spPr>
        <a:xfrm>
          <a:off x="5267694" y="2517182"/>
          <a:ext cx="1539351" cy="90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High quality soils</a:t>
          </a:r>
          <a:endParaRPr lang="en-US" sz="1400" kern="1200" dirty="0"/>
        </a:p>
      </dsp:txBody>
      <dsp:txXfrm>
        <a:off x="5294265" y="2543753"/>
        <a:ext cx="1486209" cy="854058"/>
      </dsp:txXfrm>
    </dsp:sp>
    <dsp:sp modelId="{EDED1DA5-6930-44E1-94CE-7C0E25195E84}">
      <dsp:nvSpPr>
        <dsp:cNvPr id="0" name=""/>
        <dsp:cNvSpPr/>
      </dsp:nvSpPr>
      <dsp:spPr>
        <a:xfrm>
          <a:off x="6725117" y="2030969"/>
          <a:ext cx="494723" cy="383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725117" y="2107620"/>
        <a:ext cx="379747" cy="229951"/>
      </dsp:txXfrm>
    </dsp:sp>
    <dsp:sp modelId="{ABF1A61D-ECDD-4262-9473-502403306879}">
      <dsp:nvSpPr>
        <dsp:cNvPr id="0" name=""/>
        <dsp:cNvSpPr/>
      </dsp:nvSpPr>
      <dsp:spPr>
        <a:xfrm>
          <a:off x="7425197" y="1928010"/>
          <a:ext cx="1539351" cy="883759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Benefits</a:t>
          </a:r>
          <a:endParaRPr lang="en-US" sz="1400" kern="1200" dirty="0"/>
        </a:p>
      </dsp:txBody>
      <dsp:txXfrm>
        <a:off x="7425197" y="1928010"/>
        <a:ext cx="1539351" cy="589172"/>
      </dsp:txXfrm>
    </dsp:sp>
    <dsp:sp modelId="{26625BC2-1DFF-4A56-BBCC-60BEEB57E510}">
      <dsp:nvSpPr>
        <dsp:cNvPr id="0" name=""/>
        <dsp:cNvSpPr/>
      </dsp:nvSpPr>
      <dsp:spPr>
        <a:xfrm>
          <a:off x="7740486" y="2517182"/>
          <a:ext cx="1539351" cy="90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Agricultural food production</a:t>
          </a:r>
          <a:endParaRPr lang="en-US" sz="1400" kern="1200" dirty="0"/>
        </a:p>
      </dsp:txBody>
      <dsp:txXfrm>
        <a:off x="7767057" y="2543753"/>
        <a:ext cx="1486209" cy="854058"/>
      </dsp:txXfrm>
    </dsp:sp>
    <dsp:sp modelId="{EA83498E-1648-4490-A31E-30B093B3D43D}">
      <dsp:nvSpPr>
        <dsp:cNvPr id="0" name=""/>
        <dsp:cNvSpPr/>
      </dsp:nvSpPr>
      <dsp:spPr>
        <a:xfrm>
          <a:off x="9197909" y="2030969"/>
          <a:ext cx="494723" cy="383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9197909" y="2107620"/>
        <a:ext cx="379747" cy="229951"/>
      </dsp:txXfrm>
    </dsp:sp>
    <dsp:sp modelId="{395DE094-E789-45FF-AFD2-0E875F51E61F}">
      <dsp:nvSpPr>
        <dsp:cNvPr id="0" name=""/>
        <dsp:cNvSpPr/>
      </dsp:nvSpPr>
      <dsp:spPr>
        <a:xfrm>
          <a:off x="9897989" y="1928010"/>
          <a:ext cx="1539351" cy="88375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Value</a:t>
          </a:r>
          <a:endParaRPr lang="en-US" sz="1400" kern="1200" dirty="0"/>
        </a:p>
      </dsp:txBody>
      <dsp:txXfrm>
        <a:off x="9897989" y="1928010"/>
        <a:ext cx="1539351" cy="589172"/>
      </dsp:txXfrm>
    </dsp:sp>
    <dsp:sp modelId="{1FC6A423-A311-4B16-BBA3-F1D48F58F72A}">
      <dsp:nvSpPr>
        <dsp:cNvPr id="0" name=""/>
        <dsp:cNvSpPr/>
      </dsp:nvSpPr>
      <dsp:spPr>
        <a:xfrm>
          <a:off x="10213278" y="2517182"/>
          <a:ext cx="1539351" cy="90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Value of food</a:t>
          </a:r>
          <a:endParaRPr lang="en-US" sz="1400" kern="1200" dirty="0"/>
        </a:p>
      </dsp:txBody>
      <dsp:txXfrm>
        <a:off x="10239849" y="2543753"/>
        <a:ext cx="1486209" cy="854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0.64389</cdr:x>
      <cdr:y>0.63082</cdr:y>
    </cdr:from>
    <cdr:to>
      <cdr:x>0.71989</cdr:x>
      <cdr:y>0.76291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 flipV="1">
          <a:off x="3931353" y="3250024"/>
          <a:ext cx="464024" cy="680531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0.60393</cdr:x>
      <cdr:y>0.77469</cdr:y>
    </cdr:from>
    <cdr:to>
      <cdr:x>0.7537</cdr:x>
      <cdr:y>0.95217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87393" y="39912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a-DK" sz="2000" dirty="0" smtClean="0"/>
            <a:t>Hydrological events</a:t>
          </a:r>
          <a:endParaRPr lang="en-GB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A8EE5-7345-4D56-95B7-8FF909443021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47446-DC83-401C-A0BE-97E8D1935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06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201BC-94E4-4101-962D-54511777D2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56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_European Brief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7564" y="2110710"/>
            <a:ext cx="10774041" cy="318452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2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7564" y="272472"/>
            <a:ext cx="10773577" cy="132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37" indent="0">
              <a:buNone/>
              <a:defRPr/>
            </a:lvl2pPr>
            <a:lvl3pPr marL="1125472" indent="0">
              <a:buNone/>
              <a:defRPr/>
            </a:lvl3pPr>
            <a:lvl4pPr marL="1688207" indent="0">
              <a:buNone/>
              <a:defRPr/>
            </a:lvl4pPr>
            <a:lvl5pPr marL="2250944" indent="0">
              <a:buNone/>
              <a:defRPr/>
            </a:lvl5pPr>
          </a:lstStyle>
          <a:p>
            <a:pPr lvl="0"/>
            <a:r>
              <a:rPr lang="en-US" dirty="0" smtClean="0"/>
              <a:t>Slide title goes here</a:t>
            </a:r>
            <a:br>
              <a:rPr lang="en-US" dirty="0" smtClean="0"/>
            </a:br>
            <a:r>
              <a:rPr lang="en-US" dirty="0" smtClean="0"/>
              <a:t>Max two lines</a:t>
            </a:r>
          </a:p>
        </p:txBody>
      </p:sp>
    </p:spTree>
    <p:extLst>
      <p:ext uri="{BB962C8B-B14F-4D97-AF65-F5344CB8AC3E}">
        <p14:creationId xmlns:p14="http://schemas.microsoft.com/office/powerpoint/2010/main" val="6114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356" y="778833"/>
            <a:ext cx="10892214" cy="1055688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1">
                <a:solidFill>
                  <a:srgbClr val="006654"/>
                </a:solidFill>
              </a:defRPr>
            </a:lvl1pPr>
          </a:lstStyle>
          <a:p>
            <a:pPr lvl="0"/>
            <a:r>
              <a:rPr lang="en-US" dirty="0" smtClean="0"/>
              <a:t>PRESENTATION TITLE GOES HERE</a:t>
            </a:r>
            <a:br>
              <a:rPr lang="en-US" dirty="0" smtClean="0"/>
            </a:br>
            <a:r>
              <a:rPr lang="en-US" dirty="0" smtClean="0"/>
              <a:t>Max two lines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2356" y="341030"/>
            <a:ext cx="3151515" cy="240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006654"/>
                </a:solidFill>
              </a:defRPr>
            </a:lvl1pPr>
          </a:lstStyle>
          <a:p>
            <a:pPr lvl="0"/>
            <a:r>
              <a:rPr lang="en-US" dirty="0" smtClean="0"/>
              <a:t>Speaker I Date I Venue</a:t>
            </a:r>
          </a:p>
        </p:txBody>
      </p:sp>
    </p:spTree>
    <p:extLst>
      <p:ext uri="{BB962C8B-B14F-4D97-AF65-F5344CB8AC3E}">
        <p14:creationId xmlns:p14="http://schemas.microsoft.com/office/powerpoint/2010/main" val="166241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key message_image_Synthes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1" y="36002"/>
            <a:ext cx="11246369" cy="676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2053" indent="0">
              <a:buNone/>
              <a:defRPr/>
            </a:lvl2pPr>
            <a:lvl3pPr marL="844104" indent="0">
              <a:buNone/>
              <a:defRPr/>
            </a:lvl3pPr>
            <a:lvl4pPr marL="1266155" indent="0">
              <a:buNone/>
              <a:defRPr/>
            </a:lvl4pPr>
            <a:lvl5pPr marL="1688208" indent="0">
              <a:buNone/>
              <a:defRPr/>
            </a:lvl5pPr>
          </a:lstStyle>
          <a:p>
            <a:pPr lvl="0"/>
            <a:r>
              <a:rPr lang="en-US" dirty="0" smtClean="0"/>
              <a:t>Slide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431925"/>
            <a:ext cx="11245851" cy="37592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7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1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1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98488" y="6250567"/>
            <a:ext cx="3683000" cy="274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25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750">
                <a:solidFill>
                  <a:srgbClr val="006654"/>
                </a:solidFill>
              </a:defRPr>
            </a:lvl2pPr>
            <a:lvl3pPr>
              <a:defRPr sz="750">
                <a:solidFill>
                  <a:srgbClr val="006654"/>
                </a:solidFill>
              </a:defRPr>
            </a:lvl3pPr>
            <a:lvl4pPr>
              <a:defRPr sz="750">
                <a:solidFill>
                  <a:srgbClr val="006654"/>
                </a:solidFill>
              </a:defRPr>
            </a:lvl4pPr>
            <a:lvl5pPr>
              <a:defRPr sz="750">
                <a:solidFill>
                  <a:srgbClr val="006654"/>
                </a:solidFill>
              </a:defRPr>
            </a:lvl5pPr>
          </a:lstStyle>
          <a:p>
            <a:pPr lvl="0"/>
            <a:r>
              <a:rPr lang="en-US" dirty="0" smtClean="0"/>
              <a:t>Source reference for illustration</a:t>
            </a:r>
          </a:p>
        </p:txBody>
      </p:sp>
    </p:spTree>
    <p:extLst>
      <p:ext uri="{BB962C8B-B14F-4D97-AF65-F5344CB8AC3E}">
        <p14:creationId xmlns:p14="http://schemas.microsoft.com/office/powerpoint/2010/main" val="155230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0FF1-B8E5-4E3A-A5E1-C9A768BF0C74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2E2B-CA33-4AF9-ACC5-A9C4672C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70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790732"/>
          </a:xfrm>
          <a:prstGeom prst="rect">
            <a:avLst/>
          </a:prstGeom>
          <a:solidFill>
            <a:srgbClr val="008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836" y="6068649"/>
            <a:ext cx="2647882" cy="5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2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source=images&amp;cd=&amp;cad=rja&amp;uact=8&amp;ved=2ahUKEwixj4P-jdLhAhVqwqYKHWYjCxIQjRx6BAgBEAQ&amp;url=http%3A%2F%2Fvaluing-nature.net%2Fsites%2Fdefault%2Ffiles%2Fdocuments%2FAnnualConf%2F2018_outputs%2F17.RotheroE.pdf&amp;psig=AOvVaw1_fM0eEcGl7r8ebtZCfBMM&amp;ust=1555418031094998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sa=i&amp;rct=j&amp;q=&amp;esrc=s&amp;source=images&amp;cd=&amp;cad=rja&amp;uact=8&amp;ved=2ahUKEwiz4tvvjdLhAhVD0aYKHQ-wDJQQjRx6BAgBEAQ&amp;url=http%3A%2F%2Fwww.google.com%2Furl%3Fsa%3Di%26rct%3Dj%26q%3D%26esrc%3Ds%26source%3Dimages%26cd%3D%26ved%3D%26url%3Dhttp%253A%252F%252Fvaluing-nature.net%252Fsites%252Fdefault%252Ffiles%252Fdocuments%252FAnnualConf%252F2018_outputs%252F17.RotheroE.pdf%26psig%3DAOvVaw1_fM0eEcGl7r8ebtZCfBMM%26ust%3D1555418031094998&amp;psig=AOvVaw1_fM0eEcGl7r8ebtZCfBMM&amp;ust=1555418031094998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ea.europa.eu/themes/water/european-waters/why-should-we-care-about-floodplain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43000" y="28412"/>
            <a:ext cx="10014857" cy="1055688"/>
          </a:xfrm>
        </p:spPr>
        <p:txBody>
          <a:bodyPr/>
          <a:lstStyle/>
          <a:p>
            <a:pPr algn="l"/>
            <a:r>
              <a:rPr lang="da-DK" sz="2800" dirty="0">
                <a:solidFill>
                  <a:schemeClr val="bg1"/>
                </a:solidFill>
              </a:rPr>
              <a:t>Floodplains: important ecosystems and mitigators of flood risks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5771618"/>
            <a:ext cx="9313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>
                <a:solidFill>
                  <a:srgbClr val="006654"/>
                </a:solidFill>
              </a:rPr>
              <a:t>Trine Christiansen, Muhammet Azlak and Sebastian Birk </a:t>
            </a:r>
          </a:p>
          <a:p>
            <a:r>
              <a:rPr lang="da-DK" b="1" dirty="0" smtClean="0">
                <a:solidFill>
                  <a:srgbClr val="006654"/>
                </a:solidFill>
              </a:rPr>
              <a:t>Eionet workshop, Copenhagen, 3 June 2019</a:t>
            </a:r>
          </a:p>
          <a:p>
            <a:r>
              <a:rPr lang="da-DK" b="1" dirty="0" smtClean="0">
                <a:solidFill>
                  <a:srgbClr val="006654"/>
                </a:solidFill>
              </a:rPr>
              <a:t>Contact: trine.christiansen@eea.europa.eu</a:t>
            </a:r>
            <a:endParaRPr lang="da-DK" b="1" dirty="0">
              <a:solidFill>
                <a:srgbClr val="00665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94" y="1207053"/>
            <a:ext cx="12221788" cy="45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Status today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259" y="1196794"/>
            <a:ext cx="11245851" cy="3759200"/>
          </a:xfrm>
        </p:spPr>
        <p:txBody>
          <a:bodyPr/>
          <a:lstStyle/>
          <a:p>
            <a:r>
              <a:rPr lang="en-GB" dirty="0" smtClean="0"/>
              <a:t>EEA has developed </a:t>
            </a:r>
            <a:r>
              <a:rPr lang="en-GB" dirty="0"/>
              <a:t>the w</a:t>
            </a:r>
            <a:r>
              <a:rPr lang="en-GB" dirty="0" smtClean="0"/>
              <a:t>ater exploitation index (WEI+) to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C:\Users\tchristiansen\AppData\Local\Microsoft\Windows\Temporary Internet Files\Content.Outlook\1ZPDSN4S\Biogeographic-regions-2.1 v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48" y="187325"/>
            <a:ext cx="5400040" cy="66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6644148" y="532263"/>
            <a:ext cx="5400039" cy="518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088609"/>
              </p:ext>
            </p:extLst>
          </p:nvPr>
        </p:nvGraphicFramePr>
        <p:xfrm>
          <a:off x="1" y="2057399"/>
          <a:ext cx="7124130" cy="3169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10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The need for flood protection</a:t>
            </a:r>
          </a:p>
          <a:p>
            <a:r>
              <a:rPr lang="da-DK" sz="2000" dirty="0" smtClean="0"/>
              <a:t>EEA clim indicator 0039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259" y="1196794"/>
            <a:ext cx="11245851" cy="3759200"/>
          </a:xfrm>
        </p:spPr>
        <p:txBody>
          <a:bodyPr/>
          <a:lstStyle/>
          <a:p>
            <a:r>
              <a:rPr lang="en-GB" dirty="0" smtClean="0"/>
              <a:t>EEA has developed </a:t>
            </a:r>
            <a:r>
              <a:rPr lang="en-GB" dirty="0"/>
              <a:t>the w</a:t>
            </a:r>
            <a:r>
              <a:rPr lang="en-GB" dirty="0" smtClean="0"/>
              <a:t>ater exploitation index (WEI+) to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49542869"/>
              </p:ext>
            </p:extLst>
          </p:nvPr>
        </p:nvGraphicFramePr>
        <p:xfrm>
          <a:off x="-14446" y="1705970"/>
          <a:ext cx="6105630" cy="515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98192834"/>
              </p:ext>
            </p:extLst>
          </p:nvPr>
        </p:nvGraphicFramePr>
        <p:xfrm>
          <a:off x="6096000" y="1815152"/>
          <a:ext cx="6095999" cy="504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775277" y="5465170"/>
            <a:ext cx="641445" cy="2320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4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Hydromorphological pressures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259" y="1196794"/>
            <a:ext cx="11245851" cy="3759200"/>
          </a:xfrm>
        </p:spPr>
        <p:txBody>
          <a:bodyPr/>
          <a:lstStyle/>
          <a:p>
            <a:r>
              <a:rPr lang="en-GB" dirty="0" smtClean="0"/>
              <a:t>EEA has developed </a:t>
            </a:r>
            <a:r>
              <a:rPr lang="en-GB" dirty="0"/>
              <a:t>the w</a:t>
            </a:r>
            <a:r>
              <a:rPr lang="en-GB" dirty="0" smtClean="0"/>
              <a:t>ater exploitation index (WEI+) to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76" y="1179172"/>
            <a:ext cx="9880979" cy="2392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76" y="3870997"/>
            <a:ext cx="9880979" cy="216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Hydromorphological pressures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259" y="1196794"/>
            <a:ext cx="11245851" cy="3759200"/>
          </a:xfrm>
        </p:spPr>
        <p:txBody>
          <a:bodyPr/>
          <a:lstStyle/>
          <a:p>
            <a:r>
              <a:rPr lang="en-GB" dirty="0" smtClean="0"/>
              <a:t>EEA has developed </a:t>
            </a:r>
            <a:r>
              <a:rPr lang="en-GB" dirty="0"/>
              <a:t>the w</a:t>
            </a:r>
            <a:r>
              <a:rPr lang="en-GB" dirty="0" smtClean="0"/>
              <a:t>ater exploitation index (WEI+) to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1894"/>
            <a:ext cx="60960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945" y="5121094"/>
            <a:ext cx="3405188" cy="1624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184" y="1369599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Restoration : </a:t>
            </a:r>
            <a:r>
              <a:rPr lang="en-GB" i="1" dirty="0"/>
              <a:t>River restoration</a:t>
            </a:r>
            <a:r>
              <a:rPr lang="en-GB" dirty="0"/>
              <a:t> is the process of managing </a:t>
            </a:r>
            <a:r>
              <a:rPr lang="en-GB" i="1" dirty="0"/>
              <a:t>rivers</a:t>
            </a:r>
            <a:r>
              <a:rPr lang="en-GB" dirty="0"/>
              <a:t> to reinstate natural processes to restore biodiversity, providing benefits to both people and wildlife.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259" y="1196794"/>
            <a:ext cx="11245851" cy="3759200"/>
          </a:xfrm>
        </p:spPr>
        <p:txBody>
          <a:bodyPr/>
          <a:lstStyle/>
          <a:p>
            <a:r>
              <a:rPr lang="en-GB" dirty="0" smtClean="0"/>
              <a:t>EEA has developed </a:t>
            </a:r>
            <a:r>
              <a:rPr lang="en-GB" dirty="0"/>
              <a:t>the w</a:t>
            </a:r>
            <a:r>
              <a:rPr lang="en-GB" dirty="0" smtClean="0"/>
              <a:t>ater exploitation index (WEI+) to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5" y="2006686"/>
            <a:ext cx="5144218" cy="31246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036" y="5650173"/>
            <a:ext cx="390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Dike relocation – Lenzen, Germany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985" t="6254" r="57164" b="5742"/>
          <a:stretch/>
        </p:blipFill>
        <p:spPr>
          <a:xfrm>
            <a:off x="5800901" y="2331514"/>
            <a:ext cx="6073293" cy="45264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42548" y="1962182"/>
            <a:ext cx="463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Case studies available in: http://nwrm.eu/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3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578224" y="1304365"/>
            <a:ext cx="5002305" cy="27943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Evironment and ecosystem service supplies</a:t>
            </a:r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7295030" y="1331259"/>
            <a:ext cx="4607857" cy="27943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Social system benefits demands</a:t>
            </a:r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en-GB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89112" y="0"/>
          <a:ext cx="11759452" cy="5352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Down Arrow 14"/>
          <p:cNvSpPr/>
          <p:nvPr/>
        </p:nvSpPr>
        <p:spPr>
          <a:xfrm rot="10800000">
            <a:off x="1316065" y="3658151"/>
            <a:ext cx="45719" cy="1854415"/>
          </a:xfrm>
          <a:prstGeom prst="downArrow">
            <a:avLst/>
          </a:prstGeom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152155" y="4813198"/>
            <a:ext cx="2373538" cy="1564850"/>
            <a:chOff x="7073" y="2657329"/>
            <a:chExt cx="1595973" cy="932610"/>
          </a:xfrm>
        </p:grpSpPr>
        <p:sp>
          <p:nvSpPr>
            <p:cNvPr id="6" name="Rounded Rectangle 5"/>
            <p:cNvSpPr/>
            <p:nvPr/>
          </p:nvSpPr>
          <p:spPr>
            <a:xfrm>
              <a:off x="7073" y="2657329"/>
              <a:ext cx="1595973" cy="9326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7073" y="2657329"/>
              <a:ext cx="1595973" cy="621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Policy regulation:</a:t>
              </a:r>
            </a:p>
            <a:p>
              <a:pPr marL="285750" lvl="0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 smtClean="0"/>
                <a:t>Nitrates Directive</a:t>
              </a:r>
            </a:p>
            <a:p>
              <a:pPr marL="285750" lvl="0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Water Framework Directive</a:t>
              </a:r>
              <a:r>
                <a:rPr lang="en-US" sz="1600" kern="1200" dirty="0" smtClean="0"/>
                <a:t> </a:t>
              </a:r>
              <a:endParaRPr lang="en-US" sz="1600" kern="1200" dirty="0"/>
            </a:p>
          </p:txBody>
        </p:sp>
      </p:grpSp>
      <p:cxnSp>
        <p:nvCxnSpPr>
          <p:cNvPr id="28" name="Elbow Connector 27"/>
          <p:cNvCxnSpPr/>
          <p:nvPr/>
        </p:nvCxnSpPr>
        <p:spPr>
          <a:xfrm rot="10800000" flipV="1">
            <a:off x="2561897" y="3978110"/>
            <a:ext cx="7675614" cy="1973762"/>
          </a:xfrm>
          <a:prstGeom prst="bentConnector3">
            <a:avLst>
              <a:gd name="adj1" fmla="val 1732"/>
            </a:avLst>
          </a:prstGeom>
          <a:ln w="3048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181215" y="4786309"/>
            <a:ext cx="4417743" cy="1664266"/>
            <a:chOff x="7073" y="2657329"/>
            <a:chExt cx="1598013" cy="932610"/>
          </a:xfrm>
        </p:grpSpPr>
        <p:sp>
          <p:nvSpPr>
            <p:cNvPr id="9" name="Rounded Rectangle 8"/>
            <p:cNvSpPr/>
            <p:nvPr/>
          </p:nvSpPr>
          <p:spPr>
            <a:xfrm>
              <a:off x="7073" y="2657329"/>
              <a:ext cx="1595973" cy="9326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9113" y="2672397"/>
              <a:ext cx="1595973" cy="660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Multiple ecosystem pressures:</a:t>
              </a:r>
            </a:p>
            <a:p>
              <a:pPr marL="285750" lvl="0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Nutrient and chemical pollution</a:t>
              </a:r>
            </a:p>
            <a:p>
              <a:pPr marL="285750" lvl="0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 smtClean="0"/>
                <a:t>Reduced water retention due to drainage</a:t>
              </a:r>
            </a:p>
            <a:p>
              <a:pPr marL="285750" lvl="0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 err="1" smtClean="0"/>
                <a:t>Hydromorphological</a:t>
              </a:r>
              <a:r>
                <a:rPr lang="en-US" sz="1600" kern="1200" dirty="0" smtClean="0"/>
                <a:t> pressures linked to increased water storage</a:t>
              </a:r>
            </a:p>
            <a:p>
              <a:pPr marL="285750" lvl="0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600" kern="1200" dirty="0" smtClean="0"/>
            </a:p>
            <a:p>
              <a:pPr marL="285750" lvl="0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600" kern="1200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The potential of ecosystem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2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2815" y="90466"/>
            <a:ext cx="11246369" cy="676111"/>
          </a:xfrm>
        </p:spPr>
        <p:txBody>
          <a:bodyPr/>
          <a:lstStyle/>
          <a:p>
            <a:r>
              <a:rPr lang="da-DK" dirty="0" smtClean="0"/>
              <a:t>The potential of ecosystem services and ecosystem based management: balancing priorities over time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259" y="1196794"/>
            <a:ext cx="11245851" cy="37592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8001" y="6413673"/>
            <a:ext cx="3683000" cy="274637"/>
          </a:xfrm>
        </p:spPr>
        <p:txBody>
          <a:bodyPr/>
          <a:lstStyle/>
          <a:p>
            <a:r>
              <a:rPr lang="da-DK" sz="1600" dirty="0" smtClean="0"/>
              <a:t>From  </a:t>
            </a:r>
            <a:r>
              <a:rPr lang="en-GB" sz="1600" dirty="0" err="1"/>
              <a:t>Gilvear</a:t>
            </a:r>
            <a:r>
              <a:rPr lang="en-GB" sz="1600" dirty="0"/>
              <a:t> et al, 2013 </a:t>
            </a:r>
            <a:r>
              <a:rPr lang="en-GB" sz="1600" dirty="0"/>
              <a:t> </a:t>
            </a:r>
            <a:r>
              <a:rPr lang="en-GB" sz="1600" dirty="0"/>
              <a:t> </a:t>
            </a:r>
            <a:endParaRPr lang="en-GB" sz="16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7" y="1382642"/>
            <a:ext cx="7890436" cy="4800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774747" y="2170157"/>
            <a:ext cx="195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Service provided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74747" y="2952139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Regulating 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74747" y="3294503"/>
            <a:ext cx="241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Provisioning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74747" y="3789462"/>
            <a:ext cx="200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Cultural services</a:t>
            </a:r>
          </a:p>
        </p:txBody>
      </p:sp>
    </p:spTree>
    <p:extLst>
      <p:ext uri="{BB962C8B-B14F-4D97-AF65-F5344CB8AC3E}">
        <p14:creationId xmlns:p14="http://schemas.microsoft.com/office/powerpoint/2010/main" val="179251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An example from Chimney Meadows, UK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8001" y="6277862"/>
            <a:ext cx="5911494" cy="409540"/>
          </a:xfrm>
        </p:spPr>
        <p:txBody>
          <a:bodyPr/>
          <a:lstStyle/>
          <a:p>
            <a:r>
              <a:rPr lang="en-GB" sz="1200" dirty="0" smtClean="0"/>
              <a:t> </a:t>
            </a:r>
            <a:r>
              <a:rPr lang="en-GB" sz="1200" dirty="0"/>
              <a:t>Clare Lawson, Emma </a:t>
            </a:r>
            <a:r>
              <a:rPr lang="en-GB" sz="1200" dirty="0" err="1"/>
              <a:t>Rothero</a:t>
            </a:r>
            <a:r>
              <a:rPr lang="en-GB" sz="1200" dirty="0"/>
              <a:t>, David </a:t>
            </a:r>
            <a:r>
              <a:rPr lang="en-GB" sz="1200" dirty="0" err="1"/>
              <a:t>Gowing</a:t>
            </a:r>
            <a:r>
              <a:rPr lang="en-GB" sz="1200" dirty="0"/>
              <a:t> </a:t>
            </a:r>
            <a:r>
              <a:rPr lang="en-GB" sz="1200" i="1" dirty="0"/>
              <a:t>(Open University) </a:t>
            </a:r>
            <a:r>
              <a:rPr lang="en-GB" sz="1200" dirty="0"/>
              <a:t>Tom </a:t>
            </a:r>
            <a:r>
              <a:rPr lang="en-GB" sz="1200" dirty="0" err="1"/>
              <a:t>Nisbet</a:t>
            </a:r>
            <a:r>
              <a:rPr lang="en-GB" sz="1200" dirty="0"/>
              <a:t>, Nadia </a:t>
            </a:r>
            <a:r>
              <a:rPr lang="en-GB" sz="1200" dirty="0" err="1"/>
              <a:t>Barsoum</a:t>
            </a:r>
            <a:r>
              <a:rPr lang="en-GB" sz="1200" dirty="0"/>
              <a:t>, Samantha </a:t>
            </a:r>
            <a:r>
              <a:rPr lang="en-GB" sz="1200" dirty="0" err="1"/>
              <a:t>Broadmeadow</a:t>
            </a:r>
            <a:r>
              <a:rPr lang="en-GB" sz="1200" dirty="0"/>
              <a:t> </a:t>
            </a:r>
            <a:r>
              <a:rPr lang="en-GB" sz="1200" i="1" dirty="0"/>
              <a:t>(Forest Research) </a:t>
            </a:r>
            <a:r>
              <a:rPr lang="en-GB" sz="1200" dirty="0"/>
              <a:t>Ann Skinner </a:t>
            </a:r>
            <a:r>
              <a:rPr lang="en-GB" sz="1200" i="1" dirty="0"/>
              <a:t>(River Restoration Centre</a:t>
            </a:r>
            <a:r>
              <a:rPr lang="en-GB" i="1" dirty="0"/>
              <a:t>) </a:t>
            </a:r>
            <a:endParaRPr lang="en-GB" dirty="0"/>
          </a:p>
        </p:txBody>
      </p:sp>
      <p:pic>
        <p:nvPicPr>
          <p:cNvPr id="5" name="Picture 4" descr="Relateret billede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19" y="3543769"/>
            <a:ext cx="3929063" cy="2614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Billedresultat for chimney meadows ecosystem services">
            <a:hlinkClick r:id="rId4" tgtFrame="&quot;_blank&quot;"/>
          </p:cNvPr>
          <p:cNvPicPr>
            <a:picLocks noGrp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3543769"/>
            <a:ext cx="268605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40057"/>
            <a:ext cx="7620000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519" y="3177801"/>
            <a:ext cx="409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Services provided before restoration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033982" y="3112147"/>
            <a:ext cx="390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Services provided after restoration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/>
          <p:cNvSpPr/>
          <p:nvPr/>
        </p:nvSpPr>
        <p:spPr>
          <a:xfrm>
            <a:off x="0" y="272472"/>
            <a:ext cx="12202111" cy="6585527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Our policy context around floodplains 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 bwMode="auto">
          <a:xfrm>
            <a:off x="0" y="2295800"/>
            <a:ext cx="7902223" cy="3600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7E"/>
              </a:solidFill>
              <a:latin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299889" y="2253106"/>
            <a:ext cx="7902222" cy="3600000"/>
          </a:xfrm>
          <a:prstGeom prst="ellipse">
            <a:avLst/>
          </a:prstGeom>
          <a:solidFill>
            <a:srgbClr val="3399FF">
              <a:alpha val="7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7E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8379" y="3431517"/>
            <a:ext cx="29060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River basin implementation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</a:t>
            </a:r>
            <a:r>
              <a:rPr lang="en-GB" sz="1400" dirty="0" smtClean="0"/>
              <a:t>ater body specific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Achieving </a:t>
            </a:r>
            <a:r>
              <a:rPr lang="en-GB" sz="1400" dirty="0"/>
              <a:t>good ecological and chemical status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Maps significant </a:t>
            </a:r>
            <a:r>
              <a:rPr lang="da-DK" sz="1400" dirty="0"/>
              <a:t>pressures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River </a:t>
            </a:r>
            <a:r>
              <a:rPr lang="da-DK" sz="1400" dirty="0"/>
              <a:t>Basin Management </a:t>
            </a:r>
            <a:r>
              <a:rPr lang="da-DK" sz="1400" dirty="0" smtClean="0"/>
              <a:t>Plans including measures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1093030" y="3446906"/>
            <a:ext cx="22803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National </a:t>
            </a:r>
            <a:r>
              <a:rPr lang="en-GB" sz="1400" dirty="0" smtClean="0"/>
              <a:t>implementation 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not </a:t>
            </a:r>
            <a:r>
              <a:rPr lang="en-GB" sz="1400" dirty="0"/>
              <a:t>site 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Protect </a:t>
            </a:r>
            <a:r>
              <a:rPr lang="en-GB" sz="1400" dirty="0"/>
              <a:t>valuable species and habitats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Favourable </a:t>
            </a:r>
            <a:r>
              <a:rPr lang="da-DK" sz="1400" dirty="0"/>
              <a:t>conservation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Pressures </a:t>
            </a:r>
            <a:r>
              <a:rPr lang="da-DK" sz="1400" dirty="0"/>
              <a:t>and treats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Management </a:t>
            </a:r>
            <a:r>
              <a:rPr lang="da-DK" sz="1400" dirty="0"/>
              <a:t>plans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744811" y="3537456"/>
            <a:ext cx="47023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Common issues</a:t>
            </a:r>
            <a:r>
              <a:rPr lang="de-DE" dirty="0"/>
              <a:t/>
            </a:r>
            <a:br>
              <a:rPr lang="de-DE" dirty="0"/>
            </a:br>
            <a:r>
              <a:rPr lang="de-DE" sz="1400" b="1" dirty="0" smtClean="0"/>
              <a:t>Freshwater, small water body, wetland, and floodplain</a:t>
            </a:r>
            <a:endParaRPr lang="de-DE" sz="1400" b="1" dirty="0"/>
          </a:p>
          <a:p>
            <a:pPr algn="ctr"/>
            <a:r>
              <a:rPr lang="de-DE" sz="1400" b="1" dirty="0"/>
              <a:t>habitats</a:t>
            </a:r>
            <a:r>
              <a:rPr lang="de-DE" sz="1400" dirty="0"/>
              <a:t>  </a:t>
            </a:r>
          </a:p>
          <a:p>
            <a:pPr algn="ctr"/>
            <a:r>
              <a:rPr lang="de-DE" sz="1400" dirty="0"/>
              <a:t>A</a:t>
            </a:r>
            <a:r>
              <a:rPr lang="de-DE" sz="1400" dirty="0" smtClean="0"/>
              <a:t>chieving </a:t>
            </a:r>
            <a:r>
              <a:rPr lang="de-DE" sz="1400" dirty="0"/>
              <a:t>good status</a:t>
            </a:r>
          </a:p>
          <a:p>
            <a:pPr algn="ctr"/>
            <a:r>
              <a:rPr lang="de-DE" sz="1400" dirty="0" smtClean="0"/>
              <a:t>Same </a:t>
            </a:r>
            <a:r>
              <a:rPr lang="de-DE" sz="1400" dirty="0"/>
              <a:t>pressures identified</a:t>
            </a:r>
          </a:p>
          <a:p>
            <a:pPr algn="ctr"/>
            <a:r>
              <a:rPr lang="de-DE" sz="1400" dirty="0" smtClean="0"/>
              <a:t>Co-benefits </a:t>
            </a:r>
            <a:r>
              <a:rPr lang="de-DE" sz="1400" dirty="0"/>
              <a:t>of water</a:t>
            </a:r>
          </a:p>
          <a:p>
            <a:pPr algn="ctr"/>
            <a:r>
              <a:rPr lang="de-DE" sz="1400" dirty="0"/>
              <a:t>management measures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212543" y="2911900"/>
            <a:ext cx="204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Nature Directives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10272" y="2911900"/>
            <a:ext cx="420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Water Framework &amp; Floods Directives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75467" y="1350915"/>
            <a:ext cx="698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Climate change, economic, market and other drivers of landuse</a:t>
            </a:r>
            <a:endParaRPr lang="en-GB" b="1" dirty="0"/>
          </a:p>
        </p:txBody>
      </p:sp>
      <p:sp>
        <p:nvSpPr>
          <p:cNvPr id="16" name="Oval 15"/>
          <p:cNvSpPr/>
          <p:nvPr/>
        </p:nvSpPr>
        <p:spPr>
          <a:xfrm>
            <a:off x="3813912" y="5315924"/>
            <a:ext cx="4564175" cy="1200575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chemeClr val="tx1">
                    <a:lumMod val="50000"/>
                  </a:schemeClr>
                </a:solidFill>
              </a:rPr>
              <a:t>Solutions</a:t>
            </a:r>
          </a:p>
          <a:p>
            <a:pPr algn="ctr"/>
            <a:r>
              <a:rPr lang="da-DK" dirty="0" smtClean="0">
                <a:solidFill>
                  <a:schemeClr val="tx1">
                    <a:lumMod val="50000"/>
                  </a:schemeClr>
                </a:solidFill>
              </a:rPr>
              <a:t>Nitrates Directive</a:t>
            </a:r>
          </a:p>
          <a:p>
            <a:pPr algn="ctr"/>
            <a:r>
              <a:rPr lang="da-DK" dirty="0" smtClean="0">
                <a:solidFill>
                  <a:schemeClr val="tx1">
                    <a:lumMod val="50000"/>
                  </a:schemeClr>
                </a:solidFill>
              </a:rPr>
              <a:t>Green infrastructure</a:t>
            </a:r>
          </a:p>
          <a:p>
            <a:pPr algn="ctr"/>
            <a:r>
              <a:rPr lang="da-DK" dirty="0" smtClean="0">
                <a:solidFill>
                  <a:schemeClr val="tx1">
                    <a:lumMod val="50000"/>
                  </a:schemeClr>
                </a:solidFill>
              </a:rPr>
              <a:t>Sustainable finance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3074" y="2127961"/>
            <a:ext cx="11245851" cy="3759200"/>
          </a:xfrm>
        </p:spPr>
        <p:txBody>
          <a:bodyPr/>
          <a:lstStyle/>
          <a:p>
            <a:r>
              <a:rPr lang="da-DK" dirty="0"/>
              <a:t>Can ecosystem based management help bring management needs under different policies together</a:t>
            </a:r>
            <a:r>
              <a:rPr lang="da-DK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0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EEA Context: Briefing and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81488" y="1795060"/>
            <a:ext cx="4972383" cy="3759200"/>
          </a:xfrm>
        </p:spPr>
        <p:txBody>
          <a:bodyPr/>
          <a:lstStyle/>
          <a:p>
            <a:pPr marL="0" indent="0">
              <a:buNone/>
            </a:pPr>
            <a:r>
              <a:rPr lang="da-DK" sz="2400" dirty="0"/>
              <a:t>Briefing published in 2018: </a:t>
            </a:r>
            <a:r>
              <a:rPr lang="da-DK" sz="2400" dirty="0">
                <a:hlinkClick r:id="rId2"/>
              </a:rPr>
              <a:t>https://</a:t>
            </a:r>
            <a:r>
              <a:rPr lang="da-DK" sz="2400" dirty="0" smtClean="0">
                <a:hlinkClick r:id="rId2"/>
              </a:rPr>
              <a:t>www.eea.europa.eu/themes/water/european-waters/why-should-we-care-about-floodplains</a:t>
            </a:r>
            <a:endParaRPr lang="da-DK" sz="24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da-DK" sz="2000" b="1" dirty="0" smtClean="0"/>
              <a:t>Forthcoming Report</a:t>
            </a:r>
            <a:r>
              <a:rPr lang="da-DK" sz="2000" dirty="0" smtClean="0"/>
              <a:t>: Floodplains: mitigators of flood risks and important ecosystems </a:t>
            </a:r>
          </a:p>
          <a:p>
            <a:pPr marL="0" indent="0">
              <a:buNone/>
            </a:pPr>
            <a:r>
              <a:rPr lang="da-DK" sz="2000" dirty="0" smtClean="0"/>
              <a:t>Consultation: 6-8 weeks over summer</a:t>
            </a:r>
          </a:p>
          <a:p>
            <a:pPr marL="0" indent="0">
              <a:buNone/>
            </a:pPr>
            <a:r>
              <a:rPr lang="da-DK" sz="2000" dirty="0" smtClean="0"/>
              <a:t>Publication: Q4 2019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2821" r="40403"/>
          <a:stretch/>
        </p:blipFill>
        <p:spPr>
          <a:xfrm>
            <a:off x="-18765630" y="-1468840"/>
            <a:ext cx="19024937" cy="1028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3462" t="15342" r="66478" b="3198"/>
          <a:stretch/>
        </p:blipFill>
        <p:spPr>
          <a:xfrm>
            <a:off x="598488" y="1882301"/>
            <a:ext cx="3057098" cy="418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177442" y="941294"/>
          <a:ext cx="2400479" cy="575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823" y="0"/>
            <a:ext cx="10515600" cy="1325563"/>
          </a:xfrm>
        </p:spPr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EEA Freshwater context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300276"/>
              </p:ext>
            </p:extLst>
          </p:nvPr>
        </p:nvGraphicFramePr>
        <p:xfrm>
          <a:off x="2577921" y="1487591"/>
          <a:ext cx="9322158" cy="474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angle 8"/>
          <p:cNvSpPr/>
          <p:nvPr/>
        </p:nvSpPr>
        <p:spPr>
          <a:xfrm>
            <a:off x="4596831" y="941291"/>
            <a:ext cx="484094" cy="5755341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a-DK" dirty="0" smtClean="0"/>
              <a:t>SoER 2020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9883020" y="941295"/>
            <a:ext cx="484094" cy="5755340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a-DK" dirty="0" smtClean="0"/>
              <a:t>SoER 2025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112737" y="941290"/>
            <a:ext cx="484094" cy="5755341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a-DK" dirty="0" smtClean="0"/>
              <a:t>Floodplains: important ecosystems and flood risk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3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What has changed?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259" y="1196794"/>
            <a:ext cx="11245851" cy="3759200"/>
          </a:xfrm>
        </p:spPr>
        <p:txBody>
          <a:bodyPr/>
          <a:lstStyle/>
          <a:p>
            <a:r>
              <a:rPr lang="en-GB" dirty="0" smtClean="0"/>
              <a:t>EEA has developed </a:t>
            </a:r>
            <a:r>
              <a:rPr lang="en-GB" dirty="0"/>
              <a:t>the w</a:t>
            </a:r>
            <a:r>
              <a:rPr lang="en-GB" dirty="0" smtClean="0"/>
              <a:t>ater exploitation index (WEI+) to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07975" y="5753883"/>
            <a:ext cx="5791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Birmann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View from the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Isteiner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Klotz (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Rhein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1830 )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331" y="2415095"/>
            <a:ext cx="5255213" cy="3177540"/>
          </a:xfrm>
          <a:prstGeom prst="rect">
            <a:avLst/>
          </a:prstGeom>
        </p:spPr>
      </p:pic>
      <p:sp>
        <p:nvSpPr>
          <p:cNvPr id="9" name="AutoShape 2" descr="Billedresultat for peter birmann blick vom isteiner klot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925510"/>
            <a:ext cx="5238750" cy="36671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64331" y="5753883"/>
            <a:ext cx="243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 of the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Rhein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3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/>
          <p:cNvSpPr/>
          <p:nvPr/>
        </p:nvSpPr>
        <p:spPr>
          <a:xfrm>
            <a:off x="0" y="272472"/>
            <a:ext cx="12202111" cy="6585527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Our policy context around floodplains 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 bwMode="auto">
          <a:xfrm>
            <a:off x="0" y="2295800"/>
            <a:ext cx="7902223" cy="3600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7E"/>
              </a:solidFill>
              <a:latin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299889" y="2253106"/>
            <a:ext cx="7902222" cy="3600000"/>
          </a:xfrm>
          <a:prstGeom prst="ellipse">
            <a:avLst/>
          </a:prstGeom>
          <a:solidFill>
            <a:srgbClr val="3399FF">
              <a:alpha val="7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7E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8379" y="3431517"/>
            <a:ext cx="29060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River basin implementation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</a:t>
            </a:r>
            <a:r>
              <a:rPr lang="en-GB" sz="1400" dirty="0" smtClean="0"/>
              <a:t>ater body specific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Achieving </a:t>
            </a:r>
            <a:r>
              <a:rPr lang="en-GB" sz="1400" dirty="0"/>
              <a:t>good ecological and chemical status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Maps significant </a:t>
            </a:r>
            <a:r>
              <a:rPr lang="da-DK" sz="1400" dirty="0"/>
              <a:t>pressures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River </a:t>
            </a:r>
            <a:r>
              <a:rPr lang="da-DK" sz="1400" dirty="0"/>
              <a:t>Basin Management </a:t>
            </a:r>
            <a:r>
              <a:rPr lang="da-DK" sz="1400" dirty="0" smtClean="0"/>
              <a:t>Plans including measures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1093030" y="3446906"/>
            <a:ext cx="22803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National </a:t>
            </a:r>
            <a:r>
              <a:rPr lang="en-GB" sz="1400" dirty="0" smtClean="0"/>
              <a:t>implementation 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not </a:t>
            </a:r>
            <a:r>
              <a:rPr lang="en-GB" sz="1400" dirty="0"/>
              <a:t>site 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Protect </a:t>
            </a:r>
            <a:r>
              <a:rPr lang="en-GB" sz="1400" dirty="0"/>
              <a:t>valuable species and habitats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Favourable </a:t>
            </a:r>
            <a:r>
              <a:rPr lang="da-DK" sz="1400" dirty="0"/>
              <a:t>conservation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Pressures </a:t>
            </a:r>
            <a:r>
              <a:rPr lang="da-DK" sz="1400" dirty="0"/>
              <a:t>and treats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Management </a:t>
            </a:r>
            <a:r>
              <a:rPr lang="da-DK" sz="1400" dirty="0"/>
              <a:t>plans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744811" y="3537456"/>
            <a:ext cx="47023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Common issues</a:t>
            </a:r>
            <a:r>
              <a:rPr lang="de-DE" dirty="0"/>
              <a:t/>
            </a:r>
            <a:br>
              <a:rPr lang="de-DE" dirty="0"/>
            </a:br>
            <a:r>
              <a:rPr lang="de-DE" sz="1400" b="1" dirty="0" smtClean="0"/>
              <a:t>Freshwater, small water body, wetland, and floodplain</a:t>
            </a:r>
            <a:endParaRPr lang="de-DE" sz="1400" b="1" dirty="0"/>
          </a:p>
          <a:p>
            <a:pPr algn="ctr"/>
            <a:r>
              <a:rPr lang="de-DE" sz="1400" b="1" dirty="0"/>
              <a:t>habitats</a:t>
            </a:r>
            <a:r>
              <a:rPr lang="de-DE" sz="1400" dirty="0"/>
              <a:t>  </a:t>
            </a:r>
          </a:p>
          <a:p>
            <a:pPr algn="ctr"/>
            <a:r>
              <a:rPr lang="de-DE" sz="1400" dirty="0"/>
              <a:t>A</a:t>
            </a:r>
            <a:r>
              <a:rPr lang="de-DE" sz="1400" dirty="0" smtClean="0"/>
              <a:t>chieving </a:t>
            </a:r>
            <a:r>
              <a:rPr lang="de-DE" sz="1400" dirty="0"/>
              <a:t>good status</a:t>
            </a:r>
          </a:p>
          <a:p>
            <a:pPr algn="ctr"/>
            <a:r>
              <a:rPr lang="de-DE" sz="1400" dirty="0" smtClean="0"/>
              <a:t>Same </a:t>
            </a:r>
            <a:r>
              <a:rPr lang="de-DE" sz="1400" dirty="0"/>
              <a:t>pressures identified</a:t>
            </a:r>
          </a:p>
          <a:p>
            <a:pPr algn="ctr"/>
            <a:r>
              <a:rPr lang="de-DE" sz="1400" dirty="0" smtClean="0"/>
              <a:t>Co-benefits </a:t>
            </a:r>
            <a:r>
              <a:rPr lang="de-DE" sz="1400" dirty="0"/>
              <a:t>of water</a:t>
            </a:r>
          </a:p>
          <a:p>
            <a:pPr algn="ctr"/>
            <a:r>
              <a:rPr lang="de-DE" sz="1400" dirty="0"/>
              <a:t>management measures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212543" y="2911900"/>
            <a:ext cx="204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Nature Directives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10272" y="2911900"/>
            <a:ext cx="420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Water Framework &amp; Floods Directives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75467" y="1350915"/>
            <a:ext cx="698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Climate change, economic, market and other drivers of landuse</a:t>
            </a:r>
            <a:endParaRPr lang="en-GB" b="1" dirty="0"/>
          </a:p>
        </p:txBody>
      </p:sp>
      <p:sp>
        <p:nvSpPr>
          <p:cNvPr id="16" name="Oval 15"/>
          <p:cNvSpPr/>
          <p:nvPr/>
        </p:nvSpPr>
        <p:spPr>
          <a:xfrm>
            <a:off x="3813912" y="5315924"/>
            <a:ext cx="4564175" cy="1200575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chemeClr val="tx1">
                    <a:lumMod val="50000"/>
                  </a:schemeClr>
                </a:solidFill>
              </a:rPr>
              <a:t>Solutions</a:t>
            </a:r>
          </a:p>
          <a:p>
            <a:pPr algn="ctr"/>
            <a:r>
              <a:rPr lang="da-DK" dirty="0" smtClean="0">
                <a:solidFill>
                  <a:schemeClr val="tx1">
                    <a:lumMod val="50000"/>
                  </a:schemeClr>
                </a:solidFill>
              </a:rPr>
              <a:t>Nitrates Directive</a:t>
            </a:r>
          </a:p>
          <a:p>
            <a:pPr algn="ctr"/>
            <a:r>
              <a:rPr lang="da-DK" dirty="0" smtClean="0">
                <a:solidFill>
                  <a:schemeClr val="tx1">
                    <a:lumMod val="50000"/>
                  </a:schemeClr>
                </a:solidFill>
              </a:rPr>
              <a:t>Green infrastructure</a:t>
            </a:r>
          </a:p>
          <a:p>
            <a:pPr algn="ctr"/>
            <a:r>
              <a:rPr lang="da-DK" dirty="0" smtClean="0">
                <a:solidFill>
                  <a:schemeClr val="tx1">
                    <a:lumMod val="50000"/>
                  </a:schemeClr>
                </a:solidFill>
              </a:rPr>
              <a:t>Sustainable finance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In their natural state (where flooding occurs), flood plains provide many ecosystem services – many of them support environmental policy objectives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52617796"/>
              </p:ext>
            </p:extLst>
          </p:nvPr>
        </p:nvGraphicFramePr>
        <p:xfrm>
          <a:off x="340642" y="1516680"/>
          <a:ext cx="11501086" cy="5341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01086">
                  <a:extLst>
                    <a:ext uri="{9D8B030D-6E8A-4147-A177-3AD203B41FA5}">
                      <a16:colId xmlns:a16="http://schemas.microsoft.com/office/drawing/2014/main" val="3600910921"/>
                    </a:ext>
                  </a:extLst>
                </a:gridCol>
              </a:tblGrid>
              <a:tr h="36954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Clean water / surface and groundwater for drinking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64336" marR="64336" marT="0" marB="0" anchor="ctr"/>
                </a:tc>
                <a:extLst>
                  <a:ext uri="{0D108BD9-81ED-4DB2-BD59-A6C34878D82A}">
                    <a16:rowId xmlns:a16="http://schemas.microsoft.com/office/drawing/2014/main" val="3806226269"/>
                  </a:ext>
                </a:extLst>
              </a:tr>
              <a:tr h="36954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Food production: fish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64336" marR="64336" marT="0" marB="0" anchor="ctr"/>
                </a:tc>
                <a:extLst>
                  <a:ext uri="{0D108BD9-81ED-4DB2-BD59-A6C34878D82A}">
                    <a16:rowId xmlns:a16="http://schemas.microsoft.com/office/drawing/2014/main" val="941165847"/>
                  </a:ext>
                </a:extLst>
              </a:tr>
              <a:tr h="36954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Food production: agricultural plant production / cultivated plant production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64336" marR="64336" marT="0" marB="0" anchor="ctr"/>
                </a:tc>
                <a:extLst>
                  <a:ext uri="{0D108BD9-81ED-4DB2-BD59-A6C34878D82A}">
                    <a16:rowId xmlns:a16="http://schemas.microsoft.com/office/drawing/2014/main" val="3681339643"/>
                  </a:ext>
                </a:extLst>
              </a:tr>
              <a:tr h="36954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Food production: Agricultural animal production / animals reared to provide nutrition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64336" marR="64336" marT="0" marB="0" anchor="ctr"/>
                </a:tc>
                <a:extLst>
                  <a:ext uri="{0D108BD9-81ED-4DB2-BD59-A6C34878D82A}">
                    <a16:rowId xmlns:a16="http://schemas.microsoft.com/office/drawing/2014/main" val="4156824975"/>
                  </a:ext>
                </a:extLst>
              </a:tr>
              <a:tr h="36954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Flood control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64336" marR="64336" marT="0" marB="0" anchor="ctr"/>
                </a:tc>
                <a:extLst>
                  <a:ext uri="{0D108BD9-81ED-4DB2-BD59-A6C34878D82A}">
                    <a16:rowId xmlns:a16="http://schemas.microsoft.com/office/drawing/2014/main" val="4108529879"/>
                  </a:ext>
                </a:extLst>
              </a:tr>
              <a:tr h="36954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Hydrological cycle and water flow regulation: Groundwater recharge and water storage.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64336" marR="64336" marT="0" marB="0" anchor="ctr"/>
                </a:tc>
                <a:extLst>
                  <a:ext uri="{0D108BD9-81ED-4DB2-BD59-A6C34878D82A}">
                    <a16:rowId xmlns:a16="http://schemas.microsoft.com/office/drawing/2014/main" val="1767771225"/>
                  </a:ext>
                </a:extLst>
              </a:tr>
              <a:tr h="36954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Erosion control and prevention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64336" marR="64336" marT="0" marB="0" anchor="ctr"/>
                </a:tc>
                <a:extLst>
                  <a:ext uri="{0D108BD9-81ED-4DB2-BD59-A6C34878D82A}">
                    <a16:rowId xmlns:a16="http://schemas.microsoft.com/office/drawing/2014/main" val="2793922846"/>
                  </a:ext>
                </a:extLst>
              </a:tr>
              <a:tr h="36954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Bio-remediation by micro-organisms, algae,plants, and animals: Water purification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64336" marR="64336" marT="0" marB="0" anchor="ctr"/>
                </a:tc>
                <a:extLst>
                  <a:ext uri="{0D108BD9-81ED-4DB2-BD59-A6C34878D82A}">
                    <a16:rowId xmlns:a16="http://schemas.microsoft.com/office/drawing/2014/main" val="2361279438"/>
                  </a:ext>
                </a:extLst>
              </a:tr>
              <a:tr h="36954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Filtration/sequestration/storage/accumulation by micro-organisms, algae, plants, and animals: Carbon sequestration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64336" marR="64336" marT="0" marB="0" anchor="ctr"/>
                </a:tc>
                <a:extLst>
                  <a:ext uri="{0D108BD9-81ED-4DB2-BD59-A6C34878D82A}">
                    <a16:rowId xmlns:a16="http://schemas.microsoft.com/office/drawing/2014/main" val="34880515"/>
                  </a:ext>
                </a:extLst>
              </a:tr>
              <a:tr h="36954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Soil conservation, formation &amp; composition: decomposition and fixing processes and their effect on soil quality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64336" marR="64336" marT="0" marB="0" anchor="ctr"/>
                </a:tc>
                <a:extLst>
                  <a:ext uri="{0D108BD9-81ED-4DB2-BD59-A6C34878D82A}">
                    <a16:rowId xmlns:a16="http://schemas.microsoft.com/office/drawing/2014/main" val="2737425075"/>
                  </a:ext>
                </a:extLst>
              </a:tr>
              <a:tr h="36954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Seed dispersal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64336" marR="64336" marT="0" marB="0" anchor="ctr"/>
                </a:tc>
                <a:extLst>
                  <a:ext uri="{0D108BD9-81ED-4DB2-BD59-A6C34878D82A}">
                    <a16:rowId xmlns:a16="http://schemas.microsoft.com/office/drawing/2014/main" val="3521894960"/>
                  </a:ext>
                </a:extLst>
              </a:tr>
              <a:tr h="36954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effectLst/>
                        </a:rPr>
                        <a:t>Conservation of biodiversity: maintaining nursery populations and habitats (Including gene pool protection)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64336" marR="64336" marT="0" marB="0" anchor="ctr"/>
                </a:tc>
                <a:extLst>
                  <a:ext uri="{0D108BD9-81ED-4DB2-BD59-A6C34878D82A}">
                    <a16:rowId xmlns:a16="http://schemas.microsoft.com/office/drawing/2014/main" val="3100601628"/>
                  </a:ext>
                </a:extLst>
              </a:tr>
              <a:tr h="36954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dirty="0">
                          <a:effectLst/>
                        </a:rPr>
                        <a:t>Recreation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64336" marR="64336" marT="0" marB="0" anchor="ctr"/>
                </a:tc>
                <a:extLst>
                  <a:ext uri="{0D108BD9-81ED-4DB2-BD59-A6C34878D82A}">
                    <a16:rowId xmlns:a16="http://schemas.microsoft.com/office/drawing/2014/main" val="2474695265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1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Copernicus Riparian Zone layer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259" y="1196794"/>
            <a:ext cx="11245851" cy="3759200"/>
          </a:xfrm>
        </p:spPr>
        <p:txBody>
          <a:bodyPr/>
          <a:lstStyle/>
          <a:p>
            <a:r>
              <a:rPr lang="en-GB" dirty="0" smtClean="0"/>
              <a:t>EEA has developed </a:t>
            </a:r>
            <a:r>
              <a:rPr lang="en-GB" dirty="0"/>
              <a:t>the w</a:t>
            </a:r>
            <a:r>
              <a:rPr lang="en-GB" dirty="0" smtClean="0"/>
              <a:t>ater exploitation index (WEI+) to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98488" y="6250567"/>
            <a:ext cx="5242754" cy="395893"/>
          </a:xfrm>
        </p:spPr>
        <p:txBody>
          <a:bodyPr/>
          <a:lstStyle/>
          <a:p>
            <a:r>
              <a:rPr lang="en-GB" sz="1200" dirty="0"/>
              <a:t>https://land.copernicus.eu/local/riparian-zones/riparian-zones-delineation</a:t>
            </a:r>
            <a:endParaRPr lang="en-GB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050" r="39676" b="3368"/>
          <a:stretch/>
        </p:blipFill>
        <p:spPr>
          <a:xfrm>
            <a:off x="325215" y="849576"/>
            <a:ext cx="11032053" cy="51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Status today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259" y="1196794"/>
            <a:ext cx="11245851" cy="3759200"/>
          </a:xfrm>
        </p:spPr>
        <p:txBody>
          <a:bodyPr/>
          <a:lstStyle/>
          <a:p>
            <a:r>
              <a:rPr lang="en-GB" dirty="0" smtClean="0"/>
              <a:t>EEA has developed </a:t>
            </a:r>
            <a:r>
              <a:rPr lang="en-GB" dirty="0"/>
              <a:t>the w</a:t>
            </a:r>
            <a:r>
              <a:rPr lang="en-GB" dirty="0" smtClean="0"/>
              <a:t>ater exploitation index (WEI+) to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47984856"/>
              </p:ext>
            </p:extLst>
          </p:nvPr>
        </p:nvGraphicFramePr>
        <p:xfrm>
          <a:off x="300251" y="1992575"/>
          <a:ext cx="11177515" cy="368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0251" y="6015628"/>
            <a:ext cx="773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Note: Malta, Cyprus and Lichtenstein have very small or no floodplains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Status today </a:t>
            </a:r>
            <a:endParaRPr lang="en-GB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94736707"/>
              </p:ext>
            </p:extLst>
          </p:nvPr>
        </p:nvGraphicFramePr>
        <p:xfrm>
          <a:off x="0" y="2019869"/>
          <a:ext cx="12192000" cy="4067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725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_Sections">
  <a:themeElements>
    <a:clrScheme name="Personnalisée 3">
      <a:dk1>
        <a:srgbClr val="113A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9CF060-2D1F-4DB4-BDC9-251AE0BAB352}" vid="{E53BCFCB-B398-4446-8160-F66A8A836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812</Words>
  <Application>Microsoft Office PowerPoint</Application>
  <PresentationFormat>Widescreen</PresentationFormat>
  <Paragraphs>171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Open Sans</vt:lpstr>
      <vt:lpstr>Open Sans Semibold</vt:lpstr>
      <vt:lpstr>Times New Roman</vt:lpstr>
      <vt:lpstr>Verdana</vt:lpstr>
      <vt:lpstr>ヒラギノ角ゴ Pro W3</vt:lpstr>
      <vt:lpstr>19_Sections</vt:lpstr>
      <vt:lpstr>PowerPoint Presentation</vt:lpstr>
      <vt:lpstr>PowerPoint Presentation</vt:lpstr>
      <vt:lpstr>EEA Freshwater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Environment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Trine Christiansen</dc:creator>
  <cp:lastModifiedBy>Trine Christiansen</cp:lastModifiedBy>
  <cp:revision>23</cp:revision>
  <dcterms:created xsi:type="dcterms:W3CDTF">2019-06-03T07:51:06Z</dcterms:created>
  <dcterms:modified xsi:type="dcterms:W3CDTF">2019-06-03T12:57:48Z</dcterms:modified>
</cp:coreProperties>
</file>