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5"/>
  </p:sldMasterIdLst>
  <p:notesMasterIdLst>
    <p:notesMasterId r:id="rId31"/>
  </p:notesMasterIdLst>
  <p:handoutMasterIdLst>
    <p:handoutMasterId r:id="rId32"/>
  </p:handoutMasterIdLst>
  <p:sldIdLst>
    <p:sldId id="378" r:id="rId16"/>
    <p:sldId id="388" r:id="rId17"/>
    <p:sldId id="389" r:id="rId18"/>
    <p:sldId id="398" r:id="rId19"/>
    <p:sldId id="400" r:id="rId20"/>
    <p:sldId id="401" r:id="rId21"/>
    <p:sldId id="402" r:id="rId22"/>
    <p:sldId id="403" r:id="rId23"/>
    <p:sldId id="360" r:id="rId24"/>
    <p:sldId id="384" r:id="rId25"/>
    <p:sldId id="385" r:id="rId26"/>
    <p:sldId id="391" r:id="rId27"/>
    <p:sldId id="393" r:id="rId28"/>
    <p:sldId id="396" r:id="rId29"/>
    <p:sldId id="379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nell Daniels" initials="C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4"/>
    <a:srgbClr val="6FC1AF"/>
    <a:srgbClr val="FF3333"/>
    <a:srgbClr val="FF0000"/>
    <a:srgbClr val="6FB1AF"/>
    <a:srgbClr val="000000"/>
    <a:srgbClr val="9CC9C8"/>
    <a:srgbClr val="6FBFBD"/>
    <a:srgbClr val="FFFF7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738" autoAdjust="0"/>
  </p:normalViewPr>
  <p:slideViewPr>
    <p:cSldViewPr>
      <p:cViewPr varScale="1">
        <p:scale>
          <a:sx n="112" d="100"/>
          <a:sy n="112" d="100"/>
        </p:scale>
        <p:origin x="846" y="108"/>
      </p:cViewPr>
      <p:guideLst>
        <p:guide orient="horz" pos="2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notesViewPr>
    <p:cSldViewPr showGuides="1">
      <p:cViewPr>
        <p:scale>
          <a:sx n="100" d="100"/>
          <a:sy n="100" d="100"/>
        </p:scale>
        <p:origin x="-1566" y="49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31085-6579-436C-8A50-E20F030B4098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03806-8FF2-4480-B9D5-8013618AA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2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D057C-A923-4563-8CF7-6FA57DBA3A76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12F5-4E9D-4A9C-BED5-E1C681DB6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4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2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34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2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6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7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2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5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9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65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531271"/>
            <a:ext cx="5767069" cy="5004048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8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1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4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8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6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1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7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5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6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2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7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58EF-F857-4492-956B-305079687F9D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E251-4CF7-4C79-A366-F68608A3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7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a.europa.eu/" TargetMode="Externa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orum.eionet.europa.eu/nrc-eionet-freshwater/library/copenhagen-freshwater-eionet-workshop-2015/copenhagen-freshwater-eionet-workshop-2015/background-documents/3a_summary_of_consultation_of_quality_fact_sheets_fin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880" y="2276872"/>
            <a:ext cx="4495712" cy="4107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1071" y="0"/>
            <a:ext cx="915507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71" y="1196752"/>
            <a:ext cx="863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WISE‑</a:t>
            </a:r>
            <a:r>
              <a:rPr lang="en-GB" sz="3600" b="1" dirty="0" err="1"/>
              <a:t>SoE</a:t>
            </a:r>
            <a:r>
              <a:rPr lang="en-GB" sz="3600" b="1" dirty="0"/>
              <a:t> data flows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804" y="4797152"/>
            <a:ext cx="64900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8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Peter Kristensen </a:t>
            </a:r>
            <a:endParaRPr lang="en-GB" sz="280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GB" sz="20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Project manager Integrated Water Assessments, </a:t>
            </a:r>
          </a:p>
          <a:p>
            <a:pPr lvl="0"/>
            <a:r>
              <a:rPr lang="en-GB" sz="20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European </a:t>
            </a:r>
            <a:r>
              <a:rPr lang="en-GB" sz="20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Environment </a:t>
            </a:r>
            <a:r>
              <a:rPr lang="en-GB" sz="20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Agency (EEA)</a:t>
            </a:r>
            <a:endParaRPr lang="en-GB" sz="200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804" y="2706320"/>
            <a:ext cx="86586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3000" b="1" dirty="0" smtClean="0">
                <a:solidFill>
                  <a:srgbClr val="005384"/>
                </a:solidFill>
              </a:rPr>
              <a:t>Session 3a: Consultation on quality fact sheets</a:t>
            </a:r>
            <a:endParaRPr lang="en-GB" sz="3000" b="1" dirty="0">
              <a:solidFill>
                <a:srgbClr val="00538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470" y="6382537"/>
            <a:ext cx="2790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Eionet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NRC Freshwater meeting, 18-19 June 2015</a:t>
            </a:r>
          </a:p>
        </p:txBody>
      </p:sp>
    </p:spTree>
    <p:extLst>
      <p:ext uri="{BB962C8B-B14F-4D97-AF65-F5344CB8AC3E}">
        <p14:creationId xmlns:p14="http://schemas.microsoft.com/office/powerpoint/2010/main" val="4119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8738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results of consultation of QFS (1) </a:t>
            </a:r>
            <a:endParaRPr lang="en-GB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1071" y="908720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5100" y="1196752"/>
            <a:ext cx="8964488" cy="3744416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Countries provided an </a:t>
            </a:r>
            <a:r>
              <a:rPr lang="en-US" sz="2000" u="sng" dirty="0"/>
              <a:t>impressive number of replies </a:t>
            </a:r>
            <a:r>
              <a:rPr lang="en-US" sz="2000" dirty="0"/>
              <a:t>on the questions asked in the Quality Fact Sheets. </a:t>
            </a:r>
            <a:endParaRPr lang="en-US" sz="2000" dirty="0" smtClean="0"/>
          </a:p>
          <a:p>
            <a:pPr lvl="0"/>
            <a:r>
              <a:rPr lang="en-US" sz="2000" dirty="0" smtClean="0"/>
              <a:t>In </a:t>
            </a:r>
            <a:r>
              <a:rPr lang="en-US" sz="2000" dirty="0"/>
              <a:t>total, there were more than </a:t>
            </a:r>
            <a:r>
              <a:rPr lang="en-US" sz="2400" dirty="0"/>
              <a:t>2100 comments/answers</a:t>
            </a:r>
            <a:r>
              <a:rPr lang="en-US" sz="2000" dirty="0"/>
              <a:t> provided.</a:t>
            </a:r>
            <a:endParaRPr lang="en-GB" sz="2000" dirty="0"/>
          </a:p>
          <a:p>
            <a:pPr lvl="0"/>
            <a:r>
              <a:rPr lang="en-US" sz="2000" dirty="0"/>
              <a:t>Many good and valuable comments, answers and clarifications were received, and based on the comments the quality of the different databases will be improved.</a:t>
            </a:r>
            <a:endParaRPr lang="en-GB" sz="2000" dirty="0"/>
          </a:p>
          <a:p>
            <a:pPr lvl="0"/>
            <a:r>
              <a:rPr lang="en-US" sz="2000" dirty="0"/>
              <a:t>Of 39 EEA member countries 32 countries provided comments on the questions asked in the QFS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No </a:t>
            </a:r>
            <a:r>
              <a:rPr lang="en-US" sz="2000" dirty="0"/>
              <a:t>comments from Bosnia-Herzegovina (BA), Spain (ES), Greece (GR), Liechtenstein (LI); Luxembourg (LU), Montenegro (ME), Malta (MT</a:t>
            </a:r>
            <a:r>
              <a:rPr lang="en-US" sz="2000" dirty="0" smtClean="0"/>
              <a:t>).</a:t>
            </a:r>
            <a:endParaRPr lang="nl-BE" sz="2000" dirty="0" smtClean="0"/>
          </a:p>
          <a:p>
            <a:pPr marL="0" lvl="0" indent="0">
              <a:spcBef>
                <a:spcPts val="1200"/>
              </a:spcBef>
              <a:buNone/>
            </a:pPr>
            <a:r>
              <a:rPr lang="nl-BE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889" y="4648933"/>
            <a:ext cx="888840" cy="8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60830" y="5467774"/>
            <a:ext cx="1882959" cy="765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Water management, resources and ecosystems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90" y="4955136"/>
            <a:ext cx="2143478" cy="17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8738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results of consultation of QFS </a:t>
            </a:r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 </a:t>
            </a:r>
            <a:endParaRPr lang="en-GB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1071" y="908720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5100" y="1196752"/>
            <a:ext cx="8964488" cy="3744416"/>
          </a:xfrm>
        </p:spPr>
        <p:txBody>
          <a:bodyPr>
            <a:noAutofit/>
          </a:bodyPr>
          <a:lstStyle/>
          <a:p>
            <a:r>
              <a:rPr lang="en-US" sz="2000" dirty="0"/>
              <a:t>Of the countries providing comments most of them (26 countries) provided comments on 10 (or 9) of the </a:t>
            </a:r>
            <a:r>
              <a:rPr lang="en-US" sz="2000" dirty="0" smtClean="0"/>
              <a:t>data flows</a:t>
            </a:r>
            <a:r>
              <a:rPr lang="en-US" sz="2000" dirty="0"/>
              <a:t>.</a:t>
            </a:r>
            <a:endParaRPr lang="nl-BE" sz="2000" dirty="0" smtClean="0"/>
          </a:p>
          <a:p>
            <a:pPr lvl="0">
              <a:spcBef>
                <a:spcPts val="1200"/>
              </a:spcBef>
            </a:pPr>
            <a:r>
              <a:rPr lang="en-US" sz="2000" dirty="0" smtClean="0"/>
              <a:t>On </a:t>
            </a:r>
            <a:r>
              <a:rPr lang="en-US" sz="2000" dirty="0"/>
              <a:t>average there were more than seven comments provided </a:t>
            </a:r>
            <a:r>
              <a:rPr lang="en-US" sz="2000" dirty="0" smtClean="0"/>
              <a:t>per country and </a:t>
            </a:r>
            <a:r>
              <a:rPr lang="en-US" sz="2000" dirty="0"/>
              <a:t>dataflow.</a:t>
            </a:r>
            <a:endParaRPr lang="en-GB" sz="2000" dirty="0"/>
          </a:p>
          <a:p>
            <a:pPr lvl="0">
              <a:spcBef>
                <a:spcPts val="1200"/>
              </a:spcBef>
            </a:pPr>
            <a:r>
              <a:rPr lang="en-US" sz="2000" dirty="0"/>
              <a:t>Nine out of the ten data flows had replies from around 30 countries; while 25 countries replied on the data flow on hazardous substances in groundwater</a:t>
            </a:r>
            <a:r>
              <a:rPr lang="en-US" sz="2000" dirty="0" smtClean="0"/>
              <a:t>.</a:t>
            </a:r>
          </a:p>
          <a:p>
            <a:pPr lvl="0">
              <a:spcBef>
                <a:spcPts val="1200"/>
              </a:spcBef>
            </a:pPr>
            <a:r>
              <a:rPr lang="en-US" sz="2000" dirty="0" smtClean="0"/>
              <a:t>The answers will help in </a:t>
            </a:r>
            <a:r>
              <a:rPr lang="en-GB" sz="2000" dirty="0"/>
              <a:t>the clean-up and error correction in the data member countries now have reported for </a:t>
            </a:r>
            <a:r>
              <a:rPr lang="en-GB" sz="2000" dirty="0" smtClean="0"/>
              <a:t>last 20 </a:t>
            </a:r>
            <a:r>
              <a:rPr lang="en-GB" sz="2000" dirty="0"/>
              <a:t>years.</a:t>
            </a:r>
          </a:p>
          <a:p>
            <a:pPr>
              <a:spcBef>
                <a:spcPts val="1200"/>
              </a:spcBef>
            </a:pPr>
            <a:endParaRPr lang="nl-BE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889" y="4648933"/>
            <a:ext cx="888840" cy="8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60830" y="5467774"/>
            <a:ext cx="1882959" cy="765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Water management, resources and ecosystems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8738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Clarifications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corrections of legacy data</a:t>
            </a:r>
            <a:endParaRPr lang="en-GB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1071" y="908720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5100" y="1196752"/>
            <a:ext cx="8964488" cy="4752528"/>
          </a:xfrm>
        </p:spPr>
        <p:txBody>
          <a:bodyPr>
            <a:noAutofit/>
          </a:bodyPr>
          <a:lstStyle/>
          <a:p>
            <a:pPr marL="400050"/>
            <a:r>
              <a:rPr lang="en-US" sz="2400" dirty="0"/>
              <a:t>The countries clarified many of the asked issues (</a:t>
            </a:r>
            <a:r>
              <a:rPr lang="en-US" sz="2400" dirty="0" err="1"/>
              <a:t>determinands</a:t>
            </a:r>
            <a:r>
              <a:rPr lang="en-US" sz="2400" dirty="0"/>
              <a:t>, station coding, aggregation of data and others) in the different data flows. </a:t>
            </a:r>
            <a:endParaRPr lang="en-US" sz="2400" dirty="0" smtClean="0"/>
          </a:p>
          <a:p>
            <a:pPr lvl="1"/>
            <a:r>
              <a:rPr lang="en-US" sz="1800" dirty="0" smtClean="0"/>
              <a:t>Countries </a:t>
            </a:r>
            <a:r>
              <a:rPr lang="en-US" sz="1800" dirty="0"/>
              <a:t>clarified that ammonium and total ammonium is the same </a:t>
            </a:r>
            <a:r>
              <a:rPr lang="en-US" sz="1800" dirty="0" err="1" smtClean="0"/>
              <a:t>determinand</a:t>
            </a:r>
            <a:r>
              <a:rPr lang="en-US" sz="1800" dirty="0" smtClean="0"/>
              <a:t>. </a:t>
            </a:r>
            <a:r>
              <a:rPr lang="en-US" sz="1800" dirty="0"/>
              <a:t>Also clarifying questions on COD, BOD or TOC/DOC were answered. </a:t>
            </a:r>
          </a:p>
          <a:p>
            <a:pPr lvl="1"/>
            <a:r>
              <a:rPr lang="en-US" sz="1800" dirty="0"/>
              <a:t>The countries further clarified questions to the </a:t>
            </a:r>
            <a:r>
              <a:rPr lang="en-US" sz="1800" b="1" dirty="0"/>
              <a:t>aggregation period</a:t>
            </a:r>
            <a:r>
              <a:rPr lang="en-US" sz="1800" dirty="0"/>
              <a:t>, e.g. for some countries the years reported as seasonal data can be considered as annual data. </a:t>
            </a:r>
            <a:endParaRPr lang="en-US" sz="1800" dirty="0" smtClean="0"/>
          </a:p>
          <a:p>
            <a:pPr lvl="1"/>
            <a:r>
              <a:rPr lang="en-US" sz="1800" dirty="0" smtClean="0"/>
              <a:t>Regarding </a:t>
            </a:r>
            <a:r>
              <a:rPr lang="en-US" sz="1800" dirty="0"/>
              <a:t>differences in </a:t>
            </a:r>
            <a:r>
              <a:rPr lang="en-US" sz="1800" b="1" dirty="0"/>
              <a:t>station coding </a:t>
            </a:r>
            <a:r>
              <a:rPr lang="en-US" sz="1800" dirty="0"/>
              <a:t>countries clarified this question. Some countries can provide additional recodification mapping tables with the next reporting. </a:t>
            </a:r>
            <a:endParaRPr lang="en-GB" sz="1800" dirty="0"/>
          </a:p>
          <a:p>
            <a:endParaRPr lang="en-US" sz="1800" dirty="0" smtClean="0"/>
          </a:p>
          <a:p>
            <a:r>
              <a:rPr lang="en-US" sz="2000" dirty="0" smtClean="0"/>
              <a:t>These </a:t>
            </a:r>
            <a:r>
              <a:rPr lang="en-US" sz="2000" dirty="0"/>
              <a:t>clarifications help to improve the quality of the data available in </a:t>
            </a:r>
            <a:r>
              <a:rPr lang="en-US" sz="2000" dirty="0" err="1"/>
              <a:t>Waterbase</a:t>
            </a:r>
            <a:r>
              <a:rPr lang="en-US" sz="2000" dirty="0"/>
              <a:t>.</a:t>
            </a:r>
            <a:endParaRPr lang="en-GB" sz="2000" dirty="0"/>
          </a:p>
          <a:p>
            <a:pPr marL="0" indent="0">
              <a:buNone/>
            </a:pPr>
            <a:endParaRPr lang="nl-BE" sz="1800" dirty="0" smtClean="0"/>
          </a:p>
          <a:p>
            <a:endParaRPr lang="nl-BE" sz="1800" dirty="0" smtClean="0"/>
          </a:p>
          <a:p>
            <a:endParaRPr lang="nl-BE" sz="1800" dirty="0" smtClean="0"/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20913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2452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coverage of </a:t>
            </a:r>
            <a:r>
              <a:rPr lang="en-GB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determinands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temporal and spatial coverage</a:t>
            </a:r>
            <a:endParaRPr lang="en-GB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1071" y="908720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Several countries indicated that they during the next reporting cycle </a:t>
            </a:r>
            <a:r>
              <a:rPr lang="en-US" sz="1800" b="1" dirty="0" smtClean="0"/>
              <a:t>will report more stations, missing </a:t>
            </a:r>
            <a:r>
              <a:rPr lang="en-US" sz="1800" b="1" dirty="0" err="1" smtClean="0"/>
              <a:t>determinands</a:t>
            </a:r>
            <a:r>
              <a:rPr lang="en-US" sz="1800" b="1" dirty="0" smtClean="0"/>
              <a:t> and additional years</a:t>
            </a:r>
            <a:r>
              <a:rPr lang="en-US" sz="1800" dirty="0" smtClean="0"/>
              <a:t> to complete the time series.</a:t>
            </a:r>
          </a:p>
          <a:p>
            <a:r>
              <a:rPr lang="en-US" sz="1800" dirty="0" smtClean="0"/>
              <a:t>Some countries indicated that they</a:t>
            </a:r>
            <a:r>
              <a:rPr lang="en-US" sz="1800" b="1" dirty="0" smtClean="0"/>
              <a:t> will resubmit all their data </a:t>
            </a:r>
            <a:r>
              <a:rPr lang="en-US" sz="1800" dirty="0" smtClean="0"/>
              <a:t>to ensure consistency with the national data set and to correct errors.</a:t>
            </a:r>
          </a:p>
          <a:p>
            <a:r>
              <a:rPr lang="en-US" sz="1800" dirty="0" smtClean="0"/>
              <a:t>Other countries clarified that it was </a:t>
            </a:r>
            <a:r>
              <a:rPr lang="en-US" sz="1800" b="1" dirty="0" smtClean="0"/>
              <a:t>not possible to report more data </a:t>
            </a:r>
            <a:r>
              <a:rPr lang="en-US" sz="1800" dirty="0" smtClean="0"/>
              <a:t>because the national database does not have a better time coverage or more stations;</a:t>
            </a:r>
          </a:p>
          <a:p>
            <a:r>
              <a:rPr lang="en-US" sz="1800" dirty="0" smtClean="0"/>
              <a:t>Some countries described </a:t>
            </a:r>
            <a:r>
              <a:rPr lang="en-US" sz="1800" b="1" dirty="0" smtClean="0"/>
              <a:t>planned improvements in their monitoring network </a:t>
            </a:r>
            <a:r>
              <a:rPr lang="en-US" sz="1800" dirty="0" smtClean="0"/>
              <a:t>and therefore in the future ability to report more stations and more complete data sets.</a:t>
            </a:r>
          </a:p>
          <a:p>
            <a:r>
              <a:rPr lang="en-US" sz="1800" dirty="0"/>
              <a:t>For some data flows (e.g. biology) and some countries it is </a:t>
            </a:r>
            <a:r>
              <a:rPr lang="en-US" sz="1800" b="1" dirty="0"/>
              <a:t>not possible to deliver more data </a:t>
            </a:r>
            <a:r>
              <a:rPr lang="en-US" sz="1800" dirty="0"/>
              <a:t>for additional stations what is typically caused by resource limitations (lack of human and financial capacity)</a:t>
            </a:r>
          </a:p>
          <a:p>
            <a:r>
              <a:rPr lang="en-US" sz="1800" i="1" dirty="0" smtClean="0"/>
              <a:t>The request for additional </a:t>
            </a:r>
            <a:r>
              <a:rPr lang="en-US" sz="1800" i="1" dirty="0"/>
              <a:t>or corrected data for improving the coverage of </a:t>
            </a:r>
            <a:r>
              <a:rPr lang="en-US" sz="1800" i="1" dirty="0" err="1"/>
              <a:t>determinands</a:t>
            </a:r>
            <a:r>
              <a:rPr lang="en-US" sz="1800" i="1" dirty="0"/>
              <a:t>, time series and stations will be added with the next data call</a:t>
            </a:r>
            <a:r>
              <a:rPr lang="en-US" sz="1800" dirty="0" smtClean="0"/>
              <a:t>.</a:t>
            </a:r>
            <a:endParaRPr lang="nl-BE" sz="1800" dirty="0" smtClean="0"/>
          </a:p>
          <a:p>
            <a:endParaRPr lang="nl-BE" sz="1800" dirty="0" smtClean="0"/>
          </a:p>
          <a:p>
            <a:endParaRPr lang="nl-BE" sz="1800" dirty="0" smtClean="0"/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6947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245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 and the way forward</a:t>
            </a:r>
            <a:endParaRPr lang="en-GB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1071" y="908720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All </a:t>
            </a:r>
            <a:r>
              <a:rPr lang="en-US" sz="2000" dirty="0"/>
              <a:t>comments of the quality fact sheets were carefully read and will be processed and regarded for their integration into </a:t>
            </a:r>
            <a:r>
              <a:rPr lang="en-US" sz="2000" dirty="0" err="1"/>
              <a:t>Waterbase</a:t>
            </a:r>
            <a:r>
              <a:rPr lang="en-US" sz="2000" dirty="0"/>
              <a:t>. In general, three main steps will be performed during this integration: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Based on the comments and clarifications the legacy data will be corrected and updated in the existing </a:t>
            </a:r>
            <a:r>
              <a:rPr lang="en-US" sz="2000" dirty="0" err="1"/>
              <a:t>Waterbase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Additional data and stations that supplement the existing data set will be reported together with the 2013 and 2014 data during the next data call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revised data model and established quality checks aim to ensure better data quality</a:t>
            </a:r>
            <a:endParaRPr lang="en-GB" sz="2000" dirty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889" y="4648933"/>
            <a:ext cx="888840" cy="8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60830" y="5467774"/>
            <a:ext cx="1882959" cy="765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Water management, resources and ecosystems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19" y="1544094"/>
            <a:ext cx="5297673" cy="4840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202" y="3317323"/>
            <a:ext cx="60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-11071" y="0"/>
            <a:ext cx="9155071" cy="836712"/>
          </a:xfrm>
          <a:prstGeom prst="rect">
            <a:avLst/>
          </a:prstGeom>
          <a:solidFill>
            <a:srgbClr val="6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6329" y="632107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eea.europa.eu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Consultation on quality fact sheets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During </a:t>
            </a:r>
            <a:r>
              <a:rPr lang="en-US" sz="2000" dirty="0"/>
              <a:t>the many years of reporting, some inconsistencies and errors have been introduced and persist in the </a:t>
            </a:r>
            <a:r>
              <a:rPr lang="en-US" sz="2000" dirty="0" err="1"/>
              <a:t>Waterbase</a:t>
            </a:r>
            <a:r>
              <a:rPr lang="en-US" sz="2000" dirty="0"/>
              <a:t> data </a:t>
            </a:r>
            <a:r>
              <a:rPr lang="en-US" sz="2000" dirty="0" smtClean="0"/>
              <a:t>sets.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EA needed </a:t>
            </a:r>
            <a:r>
              <a:rPr lang="en-US" sz="2000" dirty="0"/>
              <a:t>to consult with countries, clarify the issues detected on already reported data and solve such errors that  may exist.</a:t>
            </a:r>
            <a:endParaRPr lang="en-GB" sz="2000" dirty="0"/>
          </a:p>
          <a:p>
            <a:r>
              <a:rPr lang="en-US" sz="2000" dirty="0"/>
              <a:t>The </a:t>
            </a:r>
            <a:r>
              <a:rPr lang="en-US" sz="2000" dirty="0" smtClean="0"/>
              <a:t>main objective </a:t>
            </a:r>
            <a:r>
              <a:rPr lang="en-US" sz="2000" dirty="0"/>
              <a:t>of the quality fact sheets has been to correct any errors in the data. </a:t>
            </a:r>
            <a:endParaRPr lang="en-US" sz="2000" dirty="0" smtClean="0"/>
          </a:p>
          <a:p>
            <a:r>
              <a:rPr lang="en-US" sz="2000" dirty="0" smtClean="0"/>
              <a:t>An </a:t>
            </a:r>
            <a:r>
              <a:rPr lang="en-US" sz="2000" dirty="0"/>
              <a:t>additional objective was to improve the spatial and temporal coverage and to ensure that the relevant parameters are reported.</a:t>
            </a:r>
            <a:endParaRPr lang="en-GB" sz="2000" dirty="0"/>
          </a:p>
          <a:p>
            <a:r>
              <a:rPr lang="en-US" sz="2000" dirty="0" smtClean="0"/>
              <a:t>The background report </a:t>
            </a:r>
            <a:r>
              <a:rPr lang="en-US" sz="2000" dirty="0"/>
              <a:t>presents an overview and a summary of the consultation of the quality fact sheets (QFSs). </a:t>
            </a:r>
            <a:r>
              <a:rPr lang="en-US" sz="2000" dirty="0" smtClean="0"/>
              <a:t>Available </a:t>
            </a:r>
            <a:r>
              <a:rPr lang="en-US" sz="2000" dirty="0"/>
              <a:t>at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forum.eionet.europa.eu/nrc-eionet-freshwater/library/copenhagen-freshwater-eionet-workshop-2015/copenhagen-freshwater-eionet-workshop-2015/background-documents/3a_summary_of_consultation_of_quality_fact_sheets_final</a:t>
            </a:r>
            <a:r>
              <a:rPr lang="en-US" sz="12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3268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072" y="287380"/>
            <a:ext cx="861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 we need the check of the data?</a:t>
            </a:r>
            <a:endParaRPr lang="en-GB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1071" y="908720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8685" y="1625162"/>
            <a:ext cx="8964488" cy="3744416"/>
          </a:xfrm>
        </p:spPr>
        <p:txBody>
          <a:bodyPr>
            <a:noAutofit/>
          </a:bodyPr>
          <a:lstStyle/>
          <a:p>
            <a:r>
              <a:rPr lang="nl-BE" sz="2800" dirty="0" smtClean="0"/>
              <a:t>Clarification on shift in determinands;</a:t>
            </a:r>
          </a:p>
          <a:p>
            <a:r>
              <a:rPr lang="nl-BE" sz="2800" dirty="0" smtClean="0"/>
              <a:t>Broken time series;</a:t>
            </a:r>
          </a:p>
          <a:p>
            <a:r>
              <a:rPr lang="nl-BE" sz="2800" dirty="0" smtClean="0"/>
              <a:t>Some countries with few time series, other countries with many time series;</a:t>
            </a:r>
          </a:p>
          <a:p>
            <a:r>
              <a:rPr lang="nl-BE" sz="2800" dirty="0" smtClean="0"/>
              <a:t>Gap filling to ensure consistent time series</a:t>
            </a:r>
          </a:p>
          <a:p>
            <a:r>
              <a:rPr lang="en-GB" sz="2800" dirty="0"/>
              <a:t>Data not covering all river basin </a:t>
            </a:r>
            <a:r>
              <a:rPr lang="en-GB" sz="2800" dirty="0" smtClean="0"/>
              <a:t>districts</a:t>
            </a:r>
            <a:endParaRPr lang="nl-BE" sz="2800" dirty="0" smtClean="0"/>
          </a:p>
          <a:p>
            <a:endParaRPr lang="nl-BE" sz="2800" dirty="0" smtClean="0"/>
          </a:p>
          <a:p>
            <a:endParaRPr lang="nl-BE" sz="2800" dirty="0" smtClean="0"/>
          </a:p>
          <a:p>
            <a:endParaRPr lang="nl-BE" sz="2800" dirty="0" smtClean="0"/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6845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072" y="287380"/>
            <a:ext cx="861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Broken time series</a:t>
            </a:r>
            <a:endParaRPr lang="en-GB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1071" y="908720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1" y="2503908"/>
            <a:ext cx="5940000" cy="1701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9116" y="3124588"/>
            <a:ext cx="2596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Total ammonium – ammonium</a:t>
            </a:r>
          </a:p>
          <a:p>
            <a:r>
              <a:rPr lang="da-DK" sz="1350" dirty="0"/>
              <a:t>Heavy metal (total or dissolved)</a:t>
            </a:r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6459116" y="3602338"/>
            <a:ext cx="2596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Annual average</a:t>
            </a:r>
          </a:p>
          <a:p>
            <a:r>
              <a:rPr lang="da-DK" sz="1350" dirty="0"/>
              <a:t>Growing season</a:t>
            </a:r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0" y="4769109"/>
            <a:ext cx="2226518" cy="300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350" dirty="0"/>
              <a:t>Repair of broken time series</a:t>
            </a:r>
            <a:endParaRPr lang="en-GB" sz="1350" dirty="0"/>
          </a:p>
        </p:txBody>
      </p:sp>
      <p:sp>
        <p:nvSpPr>
          <p:cNvPr id="13" name="Right Arrow 12"/>
          <p:cNvSpPr/>
          <p:nvPr/>
        </p:nvSpPr>
        <p:spPr>
          <a:xfrm>
            <a:off x="3213801" y="4838359"/>
            <a:ext cx="1504562" cy="13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extBox 13"/>
          <p:cNvSpPr txBox="1"/>
          <p:nvPr/>
        </p:nvSpPr>
        <p:spPr>
          <a:xfrm>
            <a:off x="5137668" y="4630610"/>
            <a:ext cx="2539093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350" dirty="0"/>
              <a:t>More time series for trend graphs</a:t>
            </a:r>
          </a:p>
          <a:p>
            <a:r>
              <a:rPr lang="da-DK" sz="1350" dirty="0"/>
              <a:t>Better quality checks</a:t>
            </a:r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6459115" y="2503909"/>
            <a:ext cx="2596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Similar station names but two different station IDs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5705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" y="870750"/>
            <a:ext cx="1915414" cy="513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228" y="1032199"/>
            <a:ext cx="615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Example data set 129 stations (rows) – 1992-2012 (columns)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61" y="1473072"/>
            <a:ext cx="3242756" cy="2115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8252" y="1892949"/>
            <a:ext cx="2841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b="1" dirty="0">
                <a:solidFill>
                  <a:srgbClr val="92D050"/>
                </a:solidFill>
              </a:rPr>
              <a:t>Many stations with few years of observations</a:t>
            </a:r>
          </a:p>
          <a:p>
            <a:r>
              <a:rPr lang="da-DK" sz="1350" dirty="0"/>
              <a:t>Few stations with long time series </a:t>
            </a:r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568252" y="3179876"/>
            <a:ext cx="284117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Broken time series</a:t>
            </a:r>
          </a:p>
          <a:p>
            <a:r>
              <a:rPr lang="da-DK" sz="1350" dirty="0"/>
              <a:t>- </a:t>
            </a:r>
            <a:r>
              <a:rPr lang="da-DK" sz="1350" dirty="0">
                <a:solidFill>
                  <a:srgbClr val="FF0000"/>
                </a:solidFill>
              </a:rPr>
              <a:t>Stations that have only have observations from the last six years</a:t>
            </a:r>
          </a:p>
          <a:p>
            <a:r>
              <a:rPr lang="da-DK" sz="1350" dirty="0"/>
              <a:t> - </a:t>
            </a:r>
            <a:r>
              <a:rPr lang="da-DK" sz="1350" dirty="0">
                <a:solidFill>
                  <a:srgbClr val="0070C0"/>
                </a:solidFill>
              </a:rPr>
              <a:t>Stations that have observations from mid-1990s to 2007</a:t>
            </a:r>
          </a:p>
          <a:p>
            <a:r>
              <a:rPr lang="da-DK" sz="1350" dirty="0"/>
              <a:t>- Can the red and blue stations be </a:t>
            </a:r>
            <a:r>
              <a:rPr lang="da-DK" sz="1350" dirty="0" smtClean="0"/>
              <a:t>matched?</a:t>
            </a:r>
            <a:endParaRPr lang="en-GB" sz="1350" dirty="0"/>
          </a:p>
        </p:txBody>
      </p:sp>
      <p:sp>
        <p:nvSpPr>
          <p:cNvPr id="10" name="Right Arrow 9"/>
          <p:cNvSpPr/>
          <p:nvPr/>
        </p:nvSpPr>
        <p:spPr>
          <a:xfrm>
            <a:off x="5045528" y="2151873"/>
            <a:ext cx="454868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ounded Rectangle 10"/>
          <p:cNvSpPr/>
          <p:nvPr/>
        </p:nvSpPr>
        <p:spPr>
          <a:xfrm>
            <a:off x="1292291" y="2319823"/>
            <a:ext cx="649894" cy="1581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ounded Rectangle 11"/>
          <p:cNvSpPr/>
          <p:nvPr/>
        </p:nvSpPr>
        <p:spPr>
          <a:xfrm>
            <a:off x="321198" y="3784730"/>
            <a:ext cx="1092390" cy="16911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94310" y="4202275"/>
            <a:ext cx="164452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4310" y="4295581"/>
            <a:ext cx="164452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4310" y="4386554"/>
            <a:ext cx="164452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99480" y="4202275"/>
            <a:ext cx="996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99480" y="4295581"/>
            <a:ext cx="996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99480" y="4386554"/>
            <a:ext cx="996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68251" y="5475903"/>
            <a:ext cx="2841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>
                <a:solidFill>
                  <a:schemeClr val="accent6"/>
                </a:solidFill>
              </a:rPr>
              <a:t>Few stations with long time series </a:t>
            </a:r>
          </a:p>
          <a:p>
            <a:r>
              <a:rPr lang="da-DK" sz="1350" dirty="0">
                <a:solidFill>
                  <a:schemeClr val="accent6"/>
                </a:solidFill>
              </a:rPr>
              <a:t>Gap filling necessary</a:t>
            </a:r>
            <a:endParaRPr lang="en-GB" sz="1350" dirty="0">
              <a:solidFill>
                <a:schemeClr val="accent6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5475903"/>
            <a:ext cx="1996141" cy="52484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Left Arrow 1"/>
          <p:cNvSpPr/>
          <p:nvPr/>
        </p:nvSpPr>
        <p:spPr>
          <a:xfrm>
            <a:off x="2119184" y="5657850"/>
            <a:ext cx="449067" cy="148281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ounded Rectangle 18"/>
          <p:cNvSpPr/>
          <p:nvPr/>
        </p:nvSpPr>
        <p:spPr>
          <a:xfrm>
            <a:off x="1303240" y="870749"/>
            <a:ext cx="649894" cy="142246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855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Some countries with few 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98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857250"/>
            <a:ext cx="1919301" cy="513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228" y="1032199"/>
            <a:ext cx="615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Example data set 126 stations (rows) – 1992-2012 (columns)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68250" y="1655019"/>
            <a:ext cx="2841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Few stations with few years of observations</a:t>
            </a:r>
          </a:p>
          <a:p>
            <a:r>
              <a:rPr lang="da-DK" sz="1350" dirty="0"/>
              <a:t>Many stations with long time series </a:t>
            </a:r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568250" y="2767394"/>
            <a:ext cx="284117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Broken time series</a:t>
            </a:r>
          </a:p>
          <a:p>
            <a:r>
              <a:rPr lang="da-DK" sz="1350" dirty="0"/>
              <a:t>- </a:t>
            </a:r>
            <a:r>
              <a:rPr lang="da-DK" sz="1350" dirty="0">
                <a:solidFill>
                  <a:srgbClr val="FF0000"/>
                </a:solidFill>
              </a:rPr>
              <a:t>Stations that have only have observations from the last six years</a:t>
            </a:r>
          </a:p>
          <a:p>
            <a:r>
              <a:rPr lang="da-DK" sz="1350" dirty="0"/>
              <a:t> - </a:t>
            </a:r>
            <a:r>
              <a:rPr lang="da-DK" sz="1350" dirty="0">
                <a:solidFill>
                  <a:srgbClr val="0070C0"/>
                </a:solidFill>
              </a:rPr>
              <a:t>Stations that have observations from mid-1990s to 2007</a:t>
            </a:r>
          </a:p>
          <a:p>
            <a:r>
              <a:rPr lang="da-DK" sz="1350" dirty="0"/>
              <a:t>- Can the red and blue stations be </a:t>
            </a:r>
            <a:r>
              <a:rPr lang="da-DK" sz="1350" dirty="0" smtClean="0"/>
              <a:t>matched?</a:t>
            </a:r>
            <a:endParaRPr lang="en-GB" sz="1350" dirty="0"/>
          </a:p>
        </p:txBody>
      </p:sp>
      <p:sp>
        <p:nvSpPr>
          <p:cNvPr id="10" name="Right Arrow 9"/>
          <p:cNvSpPr/>
          <p:nvPr/>
        </p:nvSpPr>
        <p:spPr>
          <a:xfrm>
            <a:off x="5075095" y="1855489"/>
            <a:ext cx="454868" cy="23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ounded Rectangle 10"/>
          <p:cNvSpPr/>
          <p:nvPr/>
        </p:nvSpPr>
        <p:spPr>
          <a:xfrm>
            <a:off x="1279967" y="895589"/>
            <a:ext cx="649894" cy="5738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ounded Rectangle 11"/>
          <p:cNvSpPr/>
          <p:nvPr/>
        </p:nvSpPr>
        <p:spPr>
          <a:xfrm>
            <a:off x="38419" y="1381797"/>
            <a:ext cx="1392593" cy="27657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94310" y="4202275"/>
            <a:ext cx="164452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4310" y="4295581"/>
            <a:ext cx="164452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4310" y="4386554"/>
            <a:ext cx="164452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99480" y="4202275"/>
            <a:ext cx="996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99480" y="4295581"/>
            <a:ext cx="996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99480" y="4386554"/>
            <a:ext cx="996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68249" y="4681783"/>
            <a:ext cx="2841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>
                <a:solidFill>
                  <a:schemeClr val="accent6"/>
                </a:solidFill>
              </a:rPr>
              <a:t>Many stations with long time series </a:t>
            </a:r>
          </a:p>
          <a:p>
            <a:r>
              <a:rPr lang="da-DK" sz="1350" dirty="0">
                <a:solidFill>
                  <a:schemeClr val="accent6"/>
                </a:solidFill>
              </a:rPr>
              <a:t>Limited gap filling</a:t>
            </a:r>
            <a:endParaRPr lang="en-GB" sz="1350" dirty="0">
              <a:solidFill>
                <a:schemeClr val="accent6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1655019"/>
            <a:ext cx="1996141" cy="433223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Left Arrow 1"/>
          <p:cNvSpPr/>
          <p:nvPr/>
        </p:nvSpPr>
        <p:spPr>
          <a:xfrm>
            <a:off x="2076941" y="4850016"/>
            <a:ext cx="449067" cy="148281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04" y="1469420"/>
            <a:ext cx="3240000" cy="21132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6187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Other </a:t>
            </a:r>
            <a:r>
              <a:rPr lang="da-DK" dirty="0"/>
              <a:t>countries with </a:t>
            </a:r>
            <a:r>
              <a:rPr lang="da-DK" dirty="0" smtClean="0"/>
              <a:t>many </a:t>
            </a:r>
            <a:r>
              <a:rPr lang="da-DK" dirty="0"/>
              <a:t>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1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621895"/>
          </a:xfrm>
        </p:spPr>
        <p:txBody>
          <a:bodyPr>
            <a:noAutofit/>
          </a:bodyPr>
          <a:lstStyle/>
          <a:p>
            <a:r>
              <a:rPr lang="da-DK" sz="2400" dirty="0"/>
              <a:t>Gap filling of time series - </a:t>
            </a:r>
            <a:r>
              <a:rPr lang="en-GB" sz="2400" dirty="0"/>
              <a:t>Inter/extrapolation and consistent time series</a:t>
            </a:r>
            <a:r>
              <a:rPr lang="da-DK" sz="2400" dirty="0"/>
              <a:t>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90361"/>
            <a:ext cx="8481526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time series and trend analyses, only series that are complete after inter/extrapolation (i.e. no missing values in the station data series) are used.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is to ensure that the aggregated data series are consistent, i.e. including the same stations throughout the time series.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this way assessments are based on actual changes in concentration, and not changes in the number of stations.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Gap filling increases the number of stations that can be included in the time series/trend analysis.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 procedures  allows for gaps of up to three years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both at the ends and in the middle of the time series.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65" y="3768984"/>
            <a:ext cx="5940000" cy="1675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4279" y="3630484"/>
            <a:ext cx="2539093" cy="300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350" dirty="0">
                <a:solidFill>
                  <a:srgbClr val="FF0000"/>
                </a:solidFill>
              </a:rPr>
              <a:t>Gaps up to three years are filled 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4279" y="3907483"/>
            <a:ext cx="2539093" cy="5078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a-DK" sz="1350" dirty="0"/>
              <a:t>Gaps set equal to first or last observation  </a:t>
            </a:r>
            <a:endParaRPr lang="en-GB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474279" y="4434244"/>
            <a:ext cx="2539093" cy="3000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a-DK" sz="1350" dirty="0"/>
              <a:t>Gaps filled by interpolation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3711682" y="5630340"/>
            <a:ext cx="2539093" cy="3000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50" dirty="0">
                <a:solidFill>
                  <a:srgbClr val="0070C0"/>
                </a:solidFill>
              </a:rPr>
              <a:t>2000-2012 time series used</a:t>
            </a:r>
            <a:endParaRPr lang="en-GB" sz="1350" dirty="0">
              <a:solidFill>
                <a:srgbClr val="0070C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4814283" y="4042781"/>
            <a:ext cx="166041" cy="2930877"/>
          </a:xfrm>
          <a:prstGeom prst="rightBrace">
            <a:avLst>
              <a:gd name="adj1" fmla="val 8333"/>
              <a:gd name="adj2" fmla="val 4856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30647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072" y="287380"/>
            <a:ext cx="861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not covering all river basin districts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1071" y="908720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583" y="1556792"/>
            <a:ext cx="4320000" cy="3016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8" y="1568737"/>
            <a:ext cx="4320000" cy="3015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2007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126113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2012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60033" y="4725144"/>
            <a:ext cx="421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Missing Spanish data from Tajo RBD, Galicia RBD, Guadalquivir RBD</a:t>
            </a:r>
          </a:p>
          <a:p>
            <a:r>
              <a:rPr lang="da-DK" dirty="0" smtClean="0"/>
              <a:t>Less than 10 stations in some of the RBDs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8579" y="4725144"/>
            <a:ext cx="436145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Missing Spanish data </a:t>
            </a:r>
            <a:r>
              <a:rPr lang="da-DK" dirty="0" smtClean="0"/>
              <a:t>from some of the RBDs</a:t>
            </a:r>
          </a:p>
          <a:p>
            <a:endParaRPr lang="da-DK" dirty="0"/>
          </a:p>
          <a:p>
            <a:r>
              <a:rPr lang="da-DK" dirty="0"/>
              <a:t>Less than 10 stations in some of the </a:t>
            </a:r>
            <a:r>
              <a:rPr lang="da-DK" dirty="0" smtClean="0"/>
              <a:t>RBD</a:t>
            </a:r>
          </a:p>
          <a:p>
            <a:endParaRPr lang="da-DK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59632" y="5733257"/>
            <a:ext cx="360040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846938" y="5733257"/>
            <a:ext cx="360040" cy="288032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336323"/>
            <a:ext cx="2016224" cy="40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072" y="287380"/>
            <a:ext cx="861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 on Quality Fact Sheets (QFS)</a:t>
            </a:r>
            <a:endParaRPr lang="en-GB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1071" y="908720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A5FFFF"/>
              </a:clrFrom>
              <a:clrTo>
                <a:srgbClr val="A5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000" y="2211853"/>
            <a:ext cx="4846740" cy="41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5100" y="1196752"/>
            <a:ext cx="8964488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Outcome of EIONET </a:t>
            </a:r>
            <a:r>
              <a:rPr lang="en-GB" sz="2800" dirty="0"/>
              <a:t>Freshwater workshop 26-27 June </a:t>
            </a:r>
            <a:r>
              <a:rPr lang="nl-BE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GB" sz="2800" b="1" dirty="0" smtClean="0"/>
              <a:t>Suspension </a:t>
            </a:r>
            <a:r>
              <a:rPr lang="en-GB" sz="2800" b="1" dirty="0"/>
              <a:t>of the 2014 freshwater data request </a:t>
            </a:r>
            <a:r>
              <a:rPr lang="en-GB" sz="2800" dirty="0"/>
              <a:t>(WISE-</a:t>
            </a:r>
            <a:r>
              <a:rPr lang="en-GB" sz="2800" dirty="0" err="1"/>
              <a:t>SoE</a:t>
            </a:r>
            <a:r>
              <a:rPr lang="en-GB" sz="2800" dirty="0"/>
              <a:t> groundwater, rivers, lakes, emissions and water quantity); </a:t>
            </a:r>
          </a:p>
          <a:p>
            <a:r>
              <a:rPr lang="en-GB" sz="2800" b="1" dirty="0" smtClean="0"/>
              <a:t>Consultation </a:t>
            </a:r>
            <a:r>
              <a:rPr lang="en-GB" sz="2800" b="1" dirty="0"/>
              <a:t>with </a:t>
            </a:r>
            <a:r>
              <a:rPr lang="en-GB" sz="2800" b="1" dirty="0" smtClean="0"/>
              <a:t>countries/</a:t>
            </a:r>
            <a:r>
              <a:rPr lang="en-GB" sz="2800" b="1" dirty="0" err="1" smtClean="0"/>
              <a:t>Eionet</a:t>
            </a:r>
            <a:r>
              <a:rPr lang="en-GB" sz="2800" b="1" dirty="0" smtClean="0"/>
              <a:t> </a:t>
            </a:r>
            <a:r>
              <a:rPr lang="en-GB" sz="2800" b="1" dirty="0"/>
              <a:t>on country data quality factsheets</a:t>
            </a:r>
            <a:r>
              <a:rPr lang="en-GB" sz="2800" dirty="0"/>
              <a:t>, to clarify issues related to </a:t>
            </a:r>
            <a:endParaRPr lang="en-GB" sz="2800" dirty="0" smtClean="0"/>
          </a:p>
          <a:p>
            <a:pPr lvl="1"/>
            <a:r>
              <a:rPr lang="en-GB" sz="2400" dirty="0" smtClean="0"/>
              <a:t>the </a:t>
            </a:r>
            <a:r>
              <a:rPr lang="en-GB" sz="2400" dirty="0"/>
              <a:t>data that has already been reported, and </a:t>
            </a:r>
            <a:endParaRPr lang="en-GB" sz="2400" dirty="0" smtClean="0"/>
          </a:p>
          <a:p>
            <a:pPr lvl="1"/>
            <a:r>
              <a:rPr lang="en-GB" sz="2400" dirty="0" smtClean="0"/>
              <a:t>to </a:t>
            </a:r>
            <a:r>
              <a:rPr lang="en-GB" sz="2400" dirty="0"/>
              <a:t>improve its temporal and spatial coverage; </a:t>
            </a:r>
            <a:endParaRPr lang="en-GB" sz="2400" dirty="0" smtClean="0"/>
          </a:p>
          <a:p>
            <a:r>
              <a:rPr lang="da-DK" sz="2800" dirty="0" smtClean="0"/>
              <a:t>Quality Fact Sheets sent for consultation </a:t>
            </a:r>
          </a:p>
          <a:p>
            <a:pPr lvl="1"/>
            <a:r>
              <a:rPr lang="da-DK" sz="2400" dirty="0" smtClean="0"/>
              <a:t>Part 1: 15/12-15/2</a:t>
            </a:r>
          </a:p>
          <a:p>
            <a:pPr lvl="1"/>
            <a:r>
              <a:rPr lang="da-DK" sz="2400" dirty="0" smtClean="0"/>
              <a:t>Part 2: 15/1-15/3</a:t>
            </a:r>
            <a:endParaRPr lang="en-GB" sz="2400" dirty="0"/>
          </a:p>
          <a:p>
            <a:endParaRPr lang="nl-BE" sz="2800" dirty="0">
              <a:solidFill>
                <a:schemeClr val="bg1">
                  <a:lumMod val="65000"/>
                </a:schemeClr>
              </a:solidFill>
            </a:endParaRPr>
          </a:p>
          <a:p>
            <a:endParaRPr lang="nl-BE" sz="2800" dirty="0" smtClean="0"/>
          </a:p>
          <a:p>
            <a:endParaRPr lang="nl-BE" sz="2800" dirty="0" smtClean="0"/>
          </a:p>
          <a:p>
            <a:endParaRPr lang="nl-BE" sz="2800" dirty="0" smtClean="0"/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8911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n-repor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E1D8DA2-12FA-4835-AD3E-EC6D70CEF4D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39E587C-ECBE-4C1E-89A2-9214A955046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57345B0-E941-468F-B1E3-4ACF1D406EC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A3E6C2A-2DF2-4CF9-A9A9-46DF268F939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90D7BEC-0370-4664-A438-0AE552F0598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20CD088-4C10-4C4E-86DF-431C4263275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1CCA7B5-8F30-4C3F-B6AB-FEB5E079E96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9FFC51F-CAEE-401A-8087-A6EC1173D24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B4D0E1A-6DD6-4A69-9127-16CCBFCA55D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2663BBB-AB4E-41F7-8519-2272177A1C9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39512B9-08A9-41B3-A094-63820878E53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1B7D1A7-71F3-42F1-8052-312665F0AEA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A6EFDAF-C071-4D21-8876-0C9BCE44342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D906754-BAC6-4353-98E4-B69B80AD79B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Non-report ppt template - 2013</Template>
  <TotalTime>495</TotalTime>
  <Words>1300</Words>
  <Application>Microsoft Office PowerPoint</Application>
  <PresentationFormat>On-screen Show (4:3)</PresentationFormat>
  <Paragraphs>135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Non-report ppt template</vt:lpstr>
      <vt:lpstr>PowerPoint Presentation</vt:lpstr>
      <vt:lpstr>Consultation on quality fact sheets</vt:lpstr>
      <vt:lpstr>PowerPoint Presentation</vt:lpstr>
      <vt:lpstr>PowerPoint Presentation</vt:lpstr>
      <vt:lpstr>Some countries with few time series</vt:lpstr>
      <vt:lpstr>Other countries with many time series</vt:lpstr>
      <vt:lpstr>Gap filling of time series - Inter/extrapolation and consistent time series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Kristensen</dc:creator>
  <cp:lastModifiedBy>Peter Kristensen</cp:lastModifiedBy>
  <cp:revision>38</cp:revision>
  <cp:lastPrinted>2015-06-16T14:45:32Z</cp:lastPrinted>
  <dcterms:created xsi:type="dcterms:W3CDTF">2015-05-12T12:23:59Z</dcterms:created>
  <dcterms:modified xsi:type="dcterms:W3CDTF">2015-06-17T14:10:47Z</dcterms:modified>
</cp:coreProperties>
</file>