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1"/>
    <p:sldMasterId id="2147483672" r:id="rId12"/>
  </p:sldMasterIdLst>
  <p:notesMasterIdLst>
    <p:notesMasterId r:id="rId38"/>
  </p:notesMasterIdLst>
  <p:handoutMasterIdLst>
    <p:handoutMasterId r:id="rId39"/>
  </p:handoutMasterIdLst>
  <p:sldIdLst>
    <p:sldId id="257" r:id="rId13"/>
    <p:sldId id="261" r:id="rId14"/>
    <p:sldId id="262" r:id="rId15"/>
    <p:sldId id="286" r:id="rId16"/>
    <p:sldId id="287" r:id="rId17"/>
    <p:sldId id="290" r:id="rId18"/>
    <p:sldId id="263" r:id="rId19"/>
    <p:sldId id="266" r:id="rId20"/>
    <p:sldId id="267" r:id="rId21"/>
    <p:sldId id="268" r:id="rId22"/>
    <p:sldId id="275" r:id="rId23"/>
    <p:sldId id="272" r:id="rId24"/>
    <p:sldId id="276" r:id="rId25"/>
    <p:sldId id="280" r:id="rId26"/>
    <p:sldId id="282" r:id="rId27"/>
    <p:sldId id="284" r:id="rId28"/>
    <p:sldId id="289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6E5FB-2D2F-46B6-9097-B2603F718F81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8AD1E-56D3-4333-92AA-90400AADE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62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00B0E-1D56-4EBA-BE82-762ED9524089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C1AFA-DB65-4D00-95D8-48C7C5DD2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05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788" y="4919104"/>
            <a:ext cx="5716340" cy="5432346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812F5-4E9D-4A9C-BED5-E1C681DB6CAF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12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788" y="4919104"/>
            <a:ext cx="5716340" cy="5432346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812F5-4E9D-4A9C-BED5-E1C681DB6CAF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14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Pladsholder til no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z="1200" dirty="0" smtClean="0"/>
              <a:t>Drivers EU water (environmental) policies (Blueprint, 7th Environmental Action Program, WFD, other directives, CAP, rural development policies, biodiversity strategy)</a:t>
            </a:r>
          </a:p>
          <a:p>
            <a:r>
              <a:rPr lang="da-DK" sz="1200" dirty="0" smtClean="0"/>
              <a:t>Products/assessments linked to policy processes</a:t>
            </a:r>
          </a:p>
          <a:p>
            <a:r>
              <a:rPr lang="da-DK" sz="1200" dirty="0" smtClean="0"/>
              <a:t>2016-2018 reporting of results from 2nd RBMPs and potential revision/update of WFD </a:t>
            </a:r>
          </a:p>
          <a:p>
            <a:r>
              <a:rPr lang="da-DK" sz="1200" dirty="0" smtClean="0"/>
              <a:t>Better implementation of legislation</a:t>
            </a:r>
          </a:p>
          <a:p>
            <a:r>
              <a:rPr lang="da-DK" sz="1200" dirty="0" smtClean="0"/>
              <a:t>Better WFD/RBMP reporting (2016 WFD reporting guidance)</a:t>
            </a:r>
          </a:p>
          <a:p>
            <a:r>
              <a:rPr lang="da-DK" sz="1200" dirty="0" smtClean="0"/>
              <a:t>Illustrate progress/changes (status, and pressures)</a:t>
            </a:r>
          </a:p>
          <a:p>
            <a:r>
              <a:rPr lang="da-DK" sz="1200" dirty="0" smtClean="0"/>
              <a:t>Integrated assessment of pressures, status and progress in implementing measures</a:t>
            </a:r>
            <a:endParaRPr lang="en-GB" sz="1200" dirty="0" smtClean="0"/>
          </a:p>
          <a:p>
            <a:r>
              <a:rPr lang="da-DK" sz="1200" dirty="0" smtClean="0"/>
              <a:t>Linking WISE-SoE data to WISE-WFD</a:t>
            </a:r>
            <a:endParaRPr lang="en-GB" sz="1200" dirty="0" smtClean="0"/>
          </a:p>
          <a:p>
            <a:endParaRPr lang="da-DK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2847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531271"/>
            <a:ext cx="5767069" cy="5004048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812F5-4E9D-4A9C-BED5-E1C681DB6CAF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57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36867" name="Pladsholder til no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z="1200" dirty="0" smtClean="0"/>
              <a:t>Drivers EU water (environmental) policies (Blueprint, 7th Environmental Action Program, WFD, other directives, CAP, rural development policies, biodiversity strategy)</a:t>
            </a:r>
          </a:p>
          <a:p>
            <a:r>
              <a:rPr lang="da-DK" sz="1200" dirty="0" smtClean="0"/>
              <a:t>Products/assessments linked to policy processes</a:t>
            </a:r>
          </a:p>
          <a:p>
            <a:r>
              <a:rPr lang="da-DK" sz="1200" dirty="0" smtClean="0"/>
              <a:t>2016-2018 reporting of results from 2nd RBMPs and potential revision/update of WFD </a:t>
            </a:r>
          </a:p>
          <a:p>
            <a:r>
              <a:rPr lang="da-DK" sz="1200" dirty="0" smtClean="0"/>
              <a:t>Better implementation of legislation</a:t>
            </a:r>
          </a:p>
          <a:p>
            <a:r>
              <a:rPr lang="da-DK" sz="1200" dirty="0" smtClean="0"/>
              <a:t>Better WFD/RBMP reporting (2016 WFD reporting guidance)</a:t>
            </a:r>
          </a:p>
          <a:p>
            <a:r>
              <a:rPr lang="da-DK" sz="1200" dirty="0" smtClean="0"/>
              <a:t>Illustrate progress/changes (status, and pressures)</a:t>
            </a:r>
          </a:p>
          <a:p>
            <a:r>
              <a:rPr lang="da-DK" sz="1200" dirty="0" smtClean="0"/>
              <a:t>Integrated assessment of pressures, status and progress in implementing measures</a:t>
            </a:r>
            <a:endParaRPr lang="en-GB" sz="1200" dirty="0" smtClean="0"/>
          </a:p>
          <a:p>
            <a:r>
              <a:rPr lang="da-DK" sz="1200" dirty="0" smtClean="0"/>
              <a:t>Linking WISE-SoE data to WISE-WFD</a:t>
            </a:r>
            <a:endParaRPr lang="en-GB" sz="1200" dirty="0" smtClean="0"/>
          </a:p>
          <a:p>
            <a:endParaRPr lang="da-DK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0356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i="1" dirty="0" smtClean="0"/>
              <a:t>State of water (</a:t>
            </a:r>
            <a:r>
              <a:rPr lang="en-US" altLang="en-US" b="1" i="1" dirty="0" err="1" smtClean="0"/>
              <a:t>SoW</a:t>
            </a:r>
            <a:r>
              <a:rPr lang="en-US" altLang="en-US" b="1" i="1" dirty="0" smtClean="0"/>
              <a:t>) assessment</a:t>
            </a:r>
            <a:r>
              <a:rPr lang="en-US" altLang="en-US" i="1" dirty="0" smtClean="0"/>
              <a:t> should </a:t>
            </a:r>
            <a:r>
              <a:rPr lang="en-US" altLang="en-US" i="1" dirty="0" smtClean="0">
                <a:solidFill>
                  <a:srgbClr val="FF0000"/>
                </a:solidFill>
              </a:rPr>
              <a:t>quantify and identify </a:t>
            </a:r>
            <a:r>
              <a:rPr lang="en-US" altLang="en-US" i="1" dirty="0" smtClean="0"/>
              <a:t>the </a:t>
            </a:r>
            <a:r>
              <a:rPr lang="en-US" altLang="en-US" b="1" i="1" dirty="0" smtClean="0"/>
              <a:t>current state </a:t>
            </a:r>
            <a:r>
              <a:rPr lang="en-US" altLang="en-US" i="1" dirty="0" smtClean="0"/>
              <a:t>of, and </a:t>
            </a:r>
            <a:r>
              <a:rPr lang="en-US" altLang="en-US" b="1" i="1" dirty="0" smtClean="0"/>
              <a:t>impacts on</a:t>
            </a:r>
            <a:r>
              <a:rPr lang="en-US" altLang="en-US" i="1" dirty="0" smtClean="0"/>
              <a:t>, water environment, how these are </a:t>
            </a:r>
            <a:r>
              <a:rPr lang="en-US" altLang="en-US" b="1" i="1" dirty="0" smtClean="0"/>
              <a:t>changing in time</a:t>
            </a:r>
            <a:r>
              <a:rPr lang="en-US" altLang="en-US" i="1" dirty="0" smtClean="0"/>
              <a:t> and if the </a:t>
            </a:r>
            <a:r>
              <a:rPr lang="en-US" altLang="en-US" b="1" i="1" dirty="0" smtClean="0"/>
              <a:t>measures that are taken </a:t>
            </a:r>
            <a:r>
              <a:rPr lang="en-US" altLang="en-US" i="1" dirty="0" smtClean="0"/>
              <a:t>at different levels prove effective.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C1AFA-DB65-4D00-95D8-48C7C5DD29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953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During 2015 EEA) is producing a </a:t>
            </a:r>
            <a:r>
              <a:rPr lang="en-GB" sz="1200" i="1" dirty="0" smtClean="0"/>
              <a:t>WFD assessment framework. </a:t>
            </a:r>
            <a:r>
              <a:rPr lang="en-GB" sz="1200" dirty="0" smtClean="0"/>
              <a:t>The WFD Assessment Framework will provide a common understanding and planning of the State of Water assessment. </a:t>
            </a:r>
          </a:p>
          <a:p>
            <a:r>
              <a:rPr lang="en-GB" sz="1200" dirty="0" smtClean="0"/>
              <a:t> </a:t>
            </a:r>
          </a:p>
          <a:p>
            <a:r>
              <a:rPr lang="en-GB" sz="1200" dirty="0" smtClean="0"/>
              <a:t>During 2016 and 2017 the main activity on the 2017 State of Water assessment is happening: </a:t>
            </a:r>
          </a:p>
          <a:p>
            <a:pPr lvl="0"/>
            <a:r>
              <a:rPr lang="en-GB" sz="1200" dirty="0" smtClean="0"/>
              <a:t>A draft outline of the 2017 State of Water assessment will be available as outcome of the above WFD assessment framework. </a:t>
            </a:r>
          </a:p>
          <a:p>
            <a:pPr lvl="0"/>
            <a:r>
              <a:rPr lang="en-GB" sz="1200" dirty="0" smtClean="0"/>
              <a:t>This activity will also result in some preparatory activities, for example, testing different methods for presenting change between 1</a:t>
            </a:r>
            <a:r>
              <a:rPr lang="en-GB" sz="1200" baseline="30000" dirty="0" smtClean="0"/>
              <a:t>st</a:t>
            </a:r>
            <a:r>
              <a:rPr lang="en-GB" sz="1200" dirty="0" smtClean="0"/>
              <a:t> and 2</a:t>
            </a:r>
            <a:r>
              <a:rPr lang="en-GB" sz="1200" baseline="30000" dirty="0" smtClean="0"/>
              <a:t>nd</a:t>
            </a:r>
            <a:r>
              <a:rPr lang="en-GB" sz="1200" dirty="0" smtClean="0"/>
              <a:t> RBMP period, inventories of additional information, and analytic methods. </a:t>
            </a:r>
          </a:p>
          <a:p>
            <a:pPr lvl="0"/>
            <a:r>
              <a:rPr lang="en-GB" sz="1200" dirty="0" smtClean="0"/>
              <a:t>The main activity on analysing, producing results and assessments are concentrated in a three month period in the autumn 2016. </a:t>
            </a:r>
          </a:p>
          <a:p>
            <a:pPr lvl="0"/>
            <a:r>
              <a:rPr lang="en-GB" sz="1200" dirty="0" smtClean="0"/>
              <a:t>Thereafter there are a CIS and </a:t>
            </a:r>
            <a:r>
              <a:rPr lang="en-GB" sz="1200" dirty="0" err="1" smtClean="0"/>
              <a:t>Eionet</a:t>
            </a:r>
            <a:r>
              <a:rPr lang="en-GB" sz="1200" dirty="0" smtClean="0"/>
              <a:t> consultation period (first half of 2017). </a:t>
            </a:r>
          </a:p>
          <a:p>
            <a:pPr lvl="0"/>
            <a:r>
              <a:rPr lang="en-GB" sz="1200" dirty="0" smtClean="0"/>
              <a:t>During the summer 2017 the draft results and assessment are updated including late data deliveries and taking into account comments received on the draft.</a:t>
            </a:r>
          </a:p>
          <a:p>
            <a:pPr lvl="0"/>
            <a:r>
              <a:rPr lang="en-GB" sz="1200" dirty="0" smtClean="0"/>
              <a:t>The final 2017 State of Water assessment report and portal will be ready ultimo 2017.</a:t>
            </a:r>
          </a:p>
          <a:p>
            <a:r>
              <a:rPr lang="en-GB" sz="1200" dirty="0" smtClean="0"/>
              <a:t>The </a:t>
            </a:r>
            <a:r>
              <a:rPr lang="en-GB" sz="1200" dirty="0" err="1" smtClean="0"/>
              <a:t>Eionet</a:t>
            </a:r>
            <a:r>
              <a:rPr lang="en-GB" sz="1200" dirty="0" smtClean="0"/>
              <a:t> Freshwater NRCs and the relevant Common Implementation Strategy (CIS) Working Groups will during the process be consulted on structure of the assessment, on draft results and on the draft assessment.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C1AFA-DB65-4D00-95D8-48C7C5DD29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926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45059" name="Pladsholder til no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mtClean="0"/>
          </a:p>
        </p:txBody>
      </p:sp>
    </p:spTree>
    <p:extLst>
      <p:ext uri="{BB962C8B-B14F-4D97-AF65-F5344CB8AC3E}">
        <p14:creationId xmlns:p14="http://schemas.microsoft.com/office/powerpoint/2010/main" val="2513434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err="1" smtClean="0"/>
              <a:t>Schwall</a:t>
            </a:r>
            <a:r>
              <a:rPr lang="da-DK" sz="1200" dirty="0" smtClean="0"/>
              <a:t>/Hydro-</a:t>
            </a:r>
            <a:r>
              <a:rPr lang="da-DK" sz="1200" dirty="0" err="1" smtClean="0"/>
              <a:t>peaking</a:t>
            </a:r>
            <a:r>
              <a:rPr lang="da-DK" sz="1200" dirty="0" smtClean="0"/>
              <a:t> – </a:t>
            </a:r>
            <a:r>
              <a:rPr lang="da-DK" sz="1200" dirty="0" err="1" smtClean="0"/>
              <a:t>Restwasser</a:t>
            </a:r>
            <a:r>
              <a:rPr lang="da-DK" sz="1200" dirty="0" smtClean="0"/>
              <a:t>/dry river </a:t>
            </a:r>
            <a:r>
              <a:rPr lang="da-DK" sz="1200" dirty="0" err="1" smtClean="0"/>
              <a:t>stretches</a:t>
            </a:r>
            <a:r>
              <a:rPr lang="da-DK" sz="1200" dirty="0" smtClean="0"/>
              <a:t> – </a:t>
            </a:r>
            <a:r>
              <a:rPr lang="da-DK" sz="1200" dirty="0" err="1" smtClean="0"/>
              <a:t>Stau</a:t>
            </a:r>
            <a:r>
              <a:rPr lang="da-DK" sz="1200" dirty="0" smtClean="0"/>
              <a:t>/Storage reservoirs – </a:t>
            </a:r>
            <a:r>
              <a:rPr lang="da-DK" sz="1200" dirty="0" err="1" smtClean="0"/>
              <a:t>Structural</a:t>
            </a:r>
            <a:r>
              <a:rPr lang="da-DK" sz="1200" dirty="0" smtClean="0"/>
              <a:t> </a:t>
            </a:r>
            <a:r>
              <a:rPr lang="da-DK" sz="1200" dirty="0" err="1" smtClean="0"/>
              <a:t>changes</a:t>
            </a:r>
            <a:r>
              <a:rPr lang="da-DK" sz="1200" dirty="0" smtClean="0"/>
              <a:t> – </a:t>
            </a:r>
            <a:r>
              <a:rPr lang="da-DK" sz="1200" dirty="0" err="1" smtClean="0"/>
              <a:t>Transverse</a:t>
            </a:r>
            <a:r>
              <a:rPr lang="da-DK" sz="1200" dirty="0" smtClean="0"/>
              <a:t> </a:t>
            </a:r>
            <a:r>
              <a:rPr lang="da-DK" sz="1200" dirty="0" err="1" smtClean="0"/>
              <a:t>structures</a:t>
            </a:r>
            <a:endParaRPr lang="en-GB" sz="1200" dirty="0" smtClean="0"/>
          </a:p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BA7F-B65D-4407-BA09-9417880EA05C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79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8C27-51C5-4F9C-9012-CC088879AC0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445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 smtClean="0"/>
          </a:p>
          <a:p>
            <a:r>
              <a:rPr lang="en-GB" sz="1200" dirty="0" smtClean="0"/>
              <a:t>During 2016 and 2017 the main activity on the 2017 State of Water assessment is happening: </a:t>
            </a:r>
          </a:p>
          <a:p>
            <a:pPr lvl="0"/>
            <a:r>
              <a:rPr lang="en-GB" sz="1200" dirty="0" smtClean="0"/>
              <a:t>A draft outline of the 2017 State of Water assessment will be available as outcome of the above WFD assessment framework. </a:t>
            </a:r>
          </a:p>
          <a:p>
            <a:pPr lvl="0"/>
            <a:r>
              <a:rPr lang="en-GB" sz="1200" dirty="0" smtClean="0"/>
              <a:t>This activity will also result in some preparatory activities, for example, testing different methods for presenting change between 1</a:t>
            </a:r>
            <a:r>
              <a:rPr lang="en-GB" sz="1200" baseline="30000" dirty="0" smtClean="0"/>
              <a:t>st</a:t>
            </a:r>
            <a:r>
              <a:rPr lang="en-GB" sz="1200" dirty="0" smtClean="0"/>
              <a:t> and 2</a:t>
            </a:r>
            <a:r>
              <a:rPr lang="en-GB" sz="1200" baseline="30000" dirty="0" smtClean="0"/>
              <a:t>nd</a:t>
            </a:r>
            <a:r>
              <a:rPr lang="en-GB" sz="1200" dirty="0" smtClean="0"/>
              <a:t> RBMP period, inventories of additional information, and analytic methods. </a:t>
            </a:r>
          </a:p>
          <a:p>
            <a:pPr lvl="0"/>
            <a:r>
              <a:rPr lang="en-GB" sz="1200" dirty="0" smtClean="0"/>
              <a:t>The main activity on analysing, producing results and assessments are concentrated in a three month period in the autumn 2016. </a:t>
            </a:r>
          </a:p>
          <a:p>
            <a:pPr lvl="0"/>
            <a:r>
              <a:rPr lang="en-GB" sz="1200" dirty="0" smtClean="0"/>
              <a:t>Thereafter there are a CIS and </a:t>
            </a:r>
            <a:r>
              <a:rPr lang="en-GB" sz="1200" dirty="0" err="1" smtClean="0"/>
              <a:t>Eionet</a:t>
            </a:r>
            <a:r>
              <a:rPr lang="en-GB" sz="1200" dirty="0" smtClean="0"/>
              <a:t> consultation period (first half of 2017). </a:t>
            </a:r>
          </a:p>
          <a:p>
            <a:pPr lvl="0"/>
            <a:r>
              <a:rPr lang="en-GB" sz="1200" dirty="0" smtClean="0"/>
              <a:t>During the summer 2017 the draft results and assessment are updated including late data deliveries and taking into account comments received on the draft.</a:t>
            </a:r>
          </a:p>
          <a:p>
            <a:pPr lvl="0"/>
            <a:r>
              <a:rPr lang="en-GB" sz="1200" dirty="0" smtClean="0"/>
              <a:t>The final 2017 State of Water assessment report and portal will be ready ultimo 2017.</a:t>
            </a:r>
          </a:p>
          <a:p>
            <a:r>
              <a:rPr lang="en-GB" sz="1200" dirty="0" smtClean="0"/>
              <a:t>The </a:t>
            </a:r>
            <a:r>
              <a:rPr lang="en-GB" sz="1200" dirty="0" err="1" smtClean="0"/>
              <a:t>Eionet</a:t>
            </a:r>
            <a:r>
              <a:rPr lang="en-GB" sz="1200" dirty="0" smtClean="0"/>
              <a:t> Freshwater NRCs and the relevant Common Implementation Strategy (CIS) Working Groups will during the process be consulted on structure of the assessment, on draft results and on the draft assessment.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C1AFA-DB65-4D00-95D8-48C7C5DD298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976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531271"/>
            <a:ext cx="5767069" cy="5004048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812F5-4E9D-4A9C-BED5-E1C681DB6CA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12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7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9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3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0F2082-192A-454A-9B0F-CA2C27BBB23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219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F927F1-D49E-4039-91D3-D8DDAA9B7D8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5708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7FDD91-4CEA-4398-AC92-06C94E53455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344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117294-EE9B-4495-86D2-628D1B90F07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3544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70C67A-1FC5-4BB1-A3B1-9210B706F2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099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D5B27D-04C9-4A0D-84B1-ED54CCAD03A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9101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C52393-D1E0-498F-90D6-CCE21BEC57C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2774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A32455-9587-47CF-8CAE-BFC423F12BE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811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67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5E756F-6A7C-4E3E-BD7F-67AF2F87A7D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1864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F5478B-1A21-44F9-80D3-371661D4A5B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6321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61400" y="228600"/>
            <a:ext cx="2616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28600"/>
            <a:ext cx="7645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F8614E-442F-4726-BE6B-52D81B2729F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549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5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5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4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1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3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7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F58EF-F857-4492-956B-305079687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AE251-4CF7-4C79-A366-F68608A3D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2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Picture 64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691" y="6249988"/>
            <a:ext cx="3583516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</a:t>
            </a:r>
          </a:p>
          <a:p>
            <a:pPr lvl="2"/>
            <a:r>
              <a:rPr lang="en-GB" smtClean="0"/>
              <a:t>GA	FGA</a:t>
            </a:r>
          </a:p>
          <a:p>
            <a:pPr lvl="2"/>
            <a:endParaRPr lang="en-GB" smtClean="0"/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304800" y="6400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3CC2BF-564E-4924-9EB3-3F2EDC81C676}" type="slidenum">
              <a:rPr lang="en-GB" b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b="1" smtClean="0">
              <a:solidFill>
                <a:srgbClr val="000000"/>
              </a:solidFill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0" y="6172200"/>
            <a:ext cx="1219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000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3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rgbClr val="00007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533387" indent="-533387" algn="l" rtl="0" fontAlgn="base">
        <a:spcBef>
          <a:spcPct val="20000"/>
        </a:spcBef>
        <a:spcAft>
          <a:spcPct val="0"/>
        </a:spcAft>
        <a:buClr>
          <a:srgbClr val="00007E"/>
        </a:buClr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914377" indent="-457189" algn="l" rtl="0" fontAlgn="base">
        <a:spcBef>
          <a:spcPct val="20000"/>
        </a:spcBef>
        <a:spcAft>
          <a:spcPct val="0"/>
        </a:spcAft>
        <a:buClr>
          <a:srgbClr val="00007E"/>
        </a:buClr>
        <a:buChar char="•"/>
        <a:defRPr sz="2400">
          <a:solidFill>
            <a:schemeClr val="tx2"/>
          </a:solidFill>
          <a:latin typeface="+mn-lt"/>
        </a:defRPr>
      </a:lvl2pPr>
      <a:lvl3pPr marL="1371566" indent="-457189" algn="l" rtl="0" fontAlgn="base">
        <a:spcBef>
          <a:spcPct val="20000"/>
        </a:spcBef>
        <a:spcAft>
          <a:spcPct val="0"/>
        </a:spcAft>
        <a:buClr>
          <a:srgbClr val="00007E"/>
        </a:buClr>
        <a:buChar char="•"/>
        <a:defRPr sz="2400">
          <a:solidFill>
            <a:schemeClr val="tx1"/>
          </a:solidFill>
          <a:latin typeface="+mn-lt"/>
        </a:defRPr>
      </a:lvl3pPr>
      <a:lvl4pPr marL="1752556" indent="-38099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09745" indent="-3809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66933" indent="-3809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24122" indent="-3809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81310" indent="-3809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38499" indent="-3809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isa.bmlfuw.gv.at/fachinformation/ngp/ngp-2015/text/textdokument_ngp2015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compendiumvoordeleefomgeving.nl/" TargetMode="External"/><Relationship Id="rId5" Type="http://schemas.openxmlformats.org/officeDocument/2006/relationships/hyperlink" Target="http://www.compendiumvoordeleefomgeving.nl/indicatoren/nl1567-Kwaliteit-overig-relevante-verontreinigende-stoffen-in-oppervlaktewater-KRW.html?i=26-208" TargetMode="External"/><Relationship Id="rId4" Type="http://schemas.openxmlformats.org/officeDocument/2006/relationships/hyperlink" Target="http://www.compendiumvoordeleefomgeving.nl/indicatoren/nl1566-Chemische-kwaliteit-oppervlaktewater-KRW.html?i=26-20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ea.europa.eu/" TargetMode="Externa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eea.europa.eu/" TargetMode="Externa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ww.vattenmyndigheterna.se/SiteCollectionDocuments/gemensamt/vattendelegationerna/Nationella%20delegationsm&#246;tet%202014-05-22%20presentationer/lisa-lundstedt-140522-status-delegation.pdf" TargetMode="External"/><Relationship Id="rId4" Type="http://schemas.openxmlformats.org/officeDocument/2006/relationships/hyperlink" Target="http://www.integraalwaterbeleid.be/nl/stroomgebiedbeheerplannen/stroomgebiedbeheerplannen-2016-2021/documenten/Vlaams_deel_stroomgebied_Scheld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256" y="6336326"/>
            <a:ext cx="2016224" cy="405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880" y="2276874"/>
            <a:ext cx="4495712" cy="41078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12931" y="0"/>
            <a:ext cx="9155071" cy="836712"/>
          </a:xfrm>
          <a:prstGeom prst="rect">
            <a:avLst/>
          </a:prstGeom>
          <a:solidFill>
            <a:srgbClr val="6F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0473" y="1196756"/>
            <a:ext cx="8636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The 2015-18 EEAs assessment of the status of Europe’s waters</a:t>
            </a:r>
            <a:endParaRPr lang="en-GB" sz="36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7808" y="4797154"/>
            <a:ext cx="649000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Peter Kristensen</a:t>
            </a:r>
          </a:p>
          <a:p>
            <a:r>
              <a:rPr lang="en-GB" sz="20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Project manager Integrated Water Assessment,  </a:t>
            </a:r>
          </a:p>
          <a:p>
            <a:r>
              <a:rPr lang="en-GB" sz="20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European Environment Agency (EEA)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7808" y="2706320"/>
            <a:ext cx="86586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>
                <a:solidFill>
                  <a:srgbClr val="005384"/>
                </a:solidFill>
              </a:rPr>
              <a:t>Session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80471" y="6382538"/>
            <a:ext cx="3163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Eionet</a:t>
            </a:r>
            <a:r>
              <a:rPr lang="en-GB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NRC Freshwater meeting, 18-19 June 2015</a:t>
            </a:r>
          </a:p>
        </p:txBody>
      </p:sp>
    </p:spTree>
    <p:extLst>
      <p:ext uri="{BB962C8B-B14F-4D97-AF65-F5344CB8AC3E}">
        <p14:creationId xmlns:p14="http://schemas.microsoft.com/office/powerpoint/2010/main" val="9596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2"/>
            <a:ext cx="10363200" cy="732453"/>
          </a:xfrm>
        </p:spPr>
        <p:txBody>
          <a:bodyPr/>
          <a:lstStyle/>
          <a:p>
            <a:r>
              <a:rPr lang="da-DK" dirty="0" smtClean="0"/>
              <a:t>Change in status by quality elements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4" y="1056139"/>
            <a:ext cx="6847225" cy="50659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8032" y="4787226"/>
            <a:ext cx="134111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000" dirty="0"/>
              <a:t>Phytoplankton</a:t>
            </a:r>
            <a:endParaRPr lang="en-GB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766464" y="4787226"/>
            <a:ext cx="125651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100" dirty="0"/>
              <a:t>Phytobenthos</a:t>
            </a:r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4884892" y="4787226"/>
            <a:ext cx="12565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100" dirty="0"/>
              <a:t>Macrophytes</a:t>
            </a: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5987768" y="4779842"/>
            <a:ext cx="134111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100" dirty="0"/>
              <a:t>Macroinverte- brates</a:t>
            </a:r>
            <a:endParaRPr lang="en-GB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175242" y="4779842"/>
            <a:ext cx="69979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100" dirty="0"/>
              <a:t>Fish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1988800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Baseline – overview </a:t>
            </a:r>
            <a:r>
              <a:rPr lang="da-DK" dirty="0" smtClean="0"/>
              <a:t>of chemical status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Chemical status (</a:t>
            </a:r>
            <a:r>
              <a:rPr lang="en-GB" sz="1800" dirty="0">
                <a:solidFill>
                  <a:srgbClr val="FF0000"/>
                </a:solidFill>
              </a:rPr>
              <a:t>with</a:t>
            </a:r>
            <a:r>
              <a:rPr lang="en-GB" sz="1800" dirty="0"/>
              <a:t> and </a:t>
            </a:r>
            <a:r>
              <a:rPr lang="en-GB" sz="1800" dirty="0">
                <a:solidFill>
                  <a:srgbClr val="00B0F0"/>
                </a:solidFill>
              </a:rPr>
              <a:t>without ubiquitous substances</a:t>
            </a:r>
            <a:r>
              <a:rPr lang="en-GB" sz="1800" dirty="0"/>
              <a:t>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35742" y="2188095"/>
            <a:ext cx="2934109" cy="392484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535115"/>
            <a:ext cx="5388708" cy="639763"/>
          </a:xfrm>
        </p:spPr>
        <p:txBody>
          <a:bodyPr/>
          <a:lstStyle/>
          <a:p>
            <a:r>
              <a:rPr lang="da-DK" sz="1800" dirty="0"/>
              <a:t>Sweden SE5 – with or without mercury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1" y="6227806"/>
            <a:ext cx="4530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0000"/>
                </a:solidFill>
              </a:rPr>
              <a:t>Source: Hessia (Germany) - chemical pressures</a:t>
            </a:r>
            <a:endParaRPr lang="en-GB" sz="1100" dirty="0">
              <a:solidFill>
                <a:srgbClr val="000000"/>
              </a:solidFill>
            </a:endParaRPr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40545" y="2174875"/>
            <a:ext cx="3095739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322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Which pollutant is causing poor chemical status?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476375"/>
            <a:ext cx="5386755" cy="639763"/>
          </a:xfrm>
        </p:spPr>
        <p:txBody>
          <a:bodyPr/>
          <a:lstStyle/>
          <a:p>
            <a:r>
              <a:rPr lang="da-DK" sz="1400" dirty="0"/>
              <a:t>More than one substance causing poor chemical status (The Netherlands – 2009)</a:t>
            </a:r>
            <a:endParaRPr lang="en-GB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1400" dirty="0"/>
              <a:t>Substance (priority or River Basin Specific) exceeding Environmental Quality Standards (Austria 2014)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679655" y="2363128"/>
            <a:ext cx="6635740" cy="2652421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4913" y="2174876"/>
            <a:ext cx="5291407" cy="36967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250" y="6335486"/>
            <a:ext cx="662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Source: NL (see next slide) &amp; Austria 2nd dRBMP </a:t>
            </a:r>
            <a:r>
              <a:rPr lang="da-DK" dirty="0">
                <a:hlinkClick r:id="rId4"/>
              </a:rPr>
              <a:t>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99156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441960"/>
          </a:xfrm>
        </p:spPr>
        <p:txBody>
          <a:bodyPr/>
          <a:lstStyle/>
          <a:p>
            <a:r>
              <a:rPr lang="da-DK" sz="2800" dirty="0"/>
              <a:t>Change in chemical status due to stricter standards and more monitoring</a:t>
            </a:r>
            <a:endParaRPr lang="en-GB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356837"/>
            <a:ext cx="4309096" cy="4739163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49146" y="1324912"/>
            <a:ext cx="4354285" cy="4788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6320" y="1105990"/>
            <a:ext cx="472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C000"/>
                </a:solidFill>
              </a:rPr>
              <a:t>Chemical status – The Netherlands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6995" y="1105990"/>
            <a:ext cx="597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C000"/>
                </a:solidFill>
              </a:rPr>
              <a:t>River Basin Specific Pollutants– The Netherlands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133" y="6244045"/>
            <a:ext cx="8029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CBS, PBL, </a:t>
            </a:r>
            <a:r>
              <a:rPr lang="en-GB" sz="1000" dirty="0" err="1"/>
              <a:t>Wageningen</a:t>
            </a:r>
            <a:r>
              <a:rPr lang="en-GB" sz="1000" dirty="0"/>
              <a:t> UR (2014). </a:t>
            </a:r>
            <a:r>
              <a:rPr lang="en-GB" sz="1000" dirty="0" err="1">
                <a:hlinkClick r:id="rId4"/>
              </a:rPr>
              <a:t>Chemische</a:t>
            </a:r>
            <a:r>
              <a:rPr lang="en-GB" sz="1000" dirty="0">
                <a:hlinkClick r:id="rId4"/>
              </a:rPr>
              <a:t> </a:t>
            </a:r>
            <a:r>
              <a:rPr lang="en-GB" sz="1000" dirty="0" err="1">
                <a:hlinkClick r:id="rId4"/>
              </a:rPr>
              <a:t>kwaliteit</a:t>
            </a:r>
            <a:r>
              <a:rPr lang="en-GB" sz="1000" dirty="0">
                <a:hlinkClick r:id="rId4"/>
              </a:rPr>
              <a:t> </a:t>
            </a:r>
            <a:r>
              <a:rPr lang="en-GB" sz="1000" dirty="0" err="1">
                <a:hlinkClick r:id="rId4"/>
              </a:rPr>
              <a:t>volgens</a:t>
            </a:r>
            <a:r>
              <a:rPr lang="en-GB" sz="1000" dirty="0">
                <a:hlinkClick r:id="rId4"/>
              </a:rPr>
              <a:t> KRW</a:t>
            </a:r>
            <a:r>
              <a:rPr lang="en-GB" sz="1000" dirty="0"/>
              <a:t>, 2013 (indicator 1566, </a:t>
            </a:r>
            <a:r>
              <a:rPr lang="en-GB" sz="1000" dirty="0" err="1"/>
              <a:t>versie</a:t>
            </a:r>
            <a:r>
              <a:rPr lang="en-GB" sz="1000" dirty="0"/>
              <a:t> 02, 9 </a:t>
            </a:r>
            <a:r>
              <a:rPr lang="en-GB" sz="1000" dirty="0" err="1"/>
              <a:t>september</a:t>
            </a:r>
            <a:r>
              <a:rPr lang="en-GB" sz="1000" dirty="0"/>
              <a:t> 2014) &amp; </a:t>
            </a:r>
            <a:r>
              <a:rPr lang="nl-NL" sz="1000" dirty="0"/>
              <a:t>2014). </a:t>
            </a:r>
            <a:r>
              <a:rPr lang="nl-NL" sz="1000" dirty="0">
                <a:hlinkClick r:id="rId5"/>
              </a:rPr>
              <a:t>Kwaliteit overig relevante verontreinigende stoffen volgens KRW</a:t>
            </a:r>
            <a:r>
              <a:rPr lang="nl-NL" sz="1000" dirty="0"/>
              <a:t>, 2013 (indicator 1567) </a:t>
            </a:r>
            <a:r>
              <a:rPr lang="en-GB" sz="1000" dirty="0">
                <a:hlinkClick r:id="rId6"/>
              </a:rPr>
              <a:t>www.compendiumvoordeleefomgeving.nl</a:t>
            </a:r>
            <a:r>
              <a:rPr lang="en-GB" sz="1000" dirty="0"/>
              <a:t> . CBS, Den Haag; </a:t>
            </a:r>
            <a:r>
              <a:rPr lang="en-GB" sz="1000" dirty="0" err="1"/>
              <a:t>Planbureau</a:t>
            </a:r>
            <a:r>
              <a:rPr lang="en-GB" sz="1000" dirty="0"/>
              <a:t> </a:t>
            </a:r>
            <a:r>
              <a:rPr lang="en-GB" sz="1000" dirty="0" err="1"/>
              <a:t>voor</a:t>
            </a:r>
            <a:r>
              <a:rPr lang="en-GB" sz="1000" dirty="0"/>
              <a:t> de </a:t>
            </a:r>
            <a:r>
              <a:rPr lang="en-GB" sz="1000" dirty="0" err="1"/>
              <a:t>Leefomgeving</a:t>
            </a:r>
            <a:r>
              <a:rPr lang="en-GB" sz="1000" dirty="0"/>
              <a:t>, Den Haag/</a:t>
            </a:r>
            <a:r>
              <a:rPr lang="en-GB" sz="1000" dirty="0" err="1"/>
              <a:t>Bilthoven</a:t>
            </a:r>
            <a:r>
              <a:rPr lang="en-GB" sz="1000" dirty="0"/>
              <a:t> </a:t>
            </a:r>
            <a:r>
              <a:rPr lang="en-GB" sz="1000" dirty="0" err="1"/>
              <a:t>en</a:t>
            </a:r>
            <a:r>
              <a:rPr lang="en-GB" sz="1000" dirty="0"/>
              <a:t> </a:t>
            </a:r>
            <a:r>
              <a:rPr lang="en-GB" sz="1000" dirty="0" err="1"/>
              <a:t>Wageningen</a:t>
            </a:r>
            <a:r>
              <a:rPr lang="en-GB" sz="1000" dirty="0"/>
              <a:t> UR, </a:t>
            </a:r>
            <a:r>
              <a:rPr lang="en-GB" sz="1000" dirty="0" err="1"/>
              <a:t>Wageningen</a:t>
            </a:r>
            <a:r>
              <a:rPr lang="en-GB" sz="10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2333898"/>
            <a:ext cx="8011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2009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192474"/>
            <a:ext cx="8011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058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4" y="240600"/>
            <a:ext cx="8899625" cy="536104"/>
          </a:xfrm>
        </p:spPr>
        <p:txBody>
          <a:bodyPr/>
          <a:lstStyle/>
          <a:p>
            <a:r>
              <a:rPr lang="en-GB" sz="2600" dirty="0"/>
              <a:t>Austria – </a:t>
            </a:r>
            <a:r>
              <a:rPr lang="en-GB" sz="2600" dirty="0" err="1"/>
              <a:t>Hydromorpholgical</a:t>
            </a:r>
            <a:r>
              <a:rPr lang="en-GB" sz="2600" dirty="0"/>
              <a:t> pressures 2009/2013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78" y="836713"/>
            <a:ext cx="7185973" cy="466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0591" y="5441395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9253416" y="1750575"/>
            <a:ext cx="1706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0000"/>
                </a:solidFill>
              </a:rPr>
              <a:t>Not at </a:t>
            </a:r>
            <a:r>
              <a:rPr lang="da-DK" dirty="0" err="1">
                <a:solidFill>
                  <a:srgbClr val="000000"/>
                </a:solidFill>
              </a:rPr>
              <a:t>risk</a:t>
            </a:r>
            <a:endParaRPr lang="da-DK" dirty="0">
              <a:solidFill>
                <a:srgbClr val="000000"/>
              </a:solidFill>
            </a:endParaRPr>
          </a:p>
          <a:p>
            <a:r>
              <a:rPr lang="da-DK" dirty="0" err="1">
                <a:solidFill>
                  <a:srgbClr val="000000"/>
                </a:solidFill>
              </a:rPr>
              <a:t>Possible</a:t>
            </a:r>
            <a:r>
              <a:rPr lang="da-DK" dirty="0">
                <a:solidFill>
                  <a:srgbClr val="000000"/>
                </a:solidFill>
              </a:rPr>
              <a:t> </a:t>
            </a:r>
          </a:p>
          <a:p>
            <a:r>
              <a:rPr lang="da-DK" dirty="0">
                <a:solidFill>
                  <a:srgbClr val="000000"/>
                </a:solidFill>
              </a:rPr>
              <a:t>at </a:t>
            </a:r>
            <a:r>
              <a:rPr lang="da-DK" dirty="0" err="1">
                <a:solidFill>
                  <a:srgbClr val="000000"/>
                </a:solidFill>
              </a:rPr>
              <a:t>risk</a:t>
            </a:r>
            <a:endParaRPr lang="da-DK" dirty="0">
              <a:solidFill>
                <a:srgbClr val="000000"/>
              </a:solidFill>
            </a:endParaRPr>
          </a:p>
          <a:p>
            <a:r>
              <a:rPr lang="da-DK" dirty="0">
                <a:solidFill>
                  <a:srgbClr val="000000"/>
                </a:solidFill>
              </a:rPr>
              <a:t>At </a:t>
            </a:r>
            <a:r>
              <a:rPr lang="da-DK" dirty="0" err="1">
                <a:solidFill>
                  <a:srgbClr val="000000"/>
                </a:solidFill>
              </a:rPr>
              <a:t>risk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9090751" y="5320840"/>
            <a:ext cx="162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7000 river water bodies</a:t>
            </a:r>
            <a:endParaRPr lang="da-DK" sz="1400" dirty="0">
              <a:solidFill>
                <a:srgbClr val="000000"/>
              </a:solidFill>
            </a:endParaRPr>
          </a:p>
        </p:txBody>
      </p:sp>
      <p:sp>
        <p:nvSpPr>
          <p:cNvPr id="6" name="Rektangel 5"/>
          <p:cNvSpPr/>
          <p:nvPr/>
        </p:nvSpPr>
        <p:spPr bwMode="auto">
          <a:xfrm>
            <a:off x="9026357" y="1700811"/>
            <a:ext cx="237996" cy="46166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sz="2400">
              <a:solidFill>
                <a:srgbClr val="00007E"/>
              </a:solidFill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9026357" y="2564907"/>
            <a:ext cx="237996" cy="46166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sz="2400">
              <a:solidFill>
                <a:srgbClr val="00007E"/>
              </a:solidFill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9026357" y="2060851"/>
            <a:ext cx="237996" cy="46166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sz="2400">
              <a:solidFill>
                <a:srgbClr val="00007E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1768379" y="6272395"/>
            <a:ext cx="889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>
                <a:solidFill>
                  <a:srgbClr val="000000"/>
                </a:solidFill>
              </a:rPr>
              <a:t>Source:Bundesministerium</a:t>
            </a:r>
            <a:r>
              <a:rPr lang="da-DK" sz="1200" dirty="0">
                <a:solidFill>
                  <a:srgbClr val="000000"/>
                </a:solidFill>
              </a:rPr>
              <a:t> </a:t>
            </a:r>
            <a:r>
              <a:rPr lang="da-DK" sz="1200" dirty="0" err="1">
                <a:solidFill>
                  <a:srgbClr val="000000"/>
                </a:solidFill>
              </a:rPr>
              <a:t>Für</a:t>
            </a:r>
            <a:r>
              <a:rPr lang="da-DK" sz="1200" dirty="0">
                <a:solidFill>
                  <a:srgbClr val="000000"/>
                </a:solidFill>
              </a:rPr>
              <a:t> Land- Und </a:t>
            </a:r>
            <a:r>
              <a:rPr lang="da-DK" sz="1200" dirty="0" err="1">
                <a:solidFill>
                  <a:srgbClr val="000000"/>
                </a:solidFill>
              </a:rPr>
              <a:t>Forstwirtschaft</a:t>
            </a:r>
            <a:r>
              <a:rPr lang="da-DK" sz="1200" dirty="0">
                <a:solidFill>
                  <a:srgbClr val="000000"/>
                </a:solidFill>
              </a:rPr>
              <a:t>, </a:t>
            </a:r>
            <a:r>
              <a:rPr lang="da-DK" sz="1200" dirty="0" err="1">
                <a:solidFill>
                  <a:srgbClr val="000000"/>
                </a:solidFill>
              </a:rPr>
              <a:t>Umwelt</a:t>
            </a:r>
            <a:r>
              <a:rPr lang="da-DK" sz="1200" dirty="0">
                <a:solidFill>
                  <a:srgbClr val="000000"/>
                </a:solidFill>
              </a:rPr>
              <a:t> Und </a:t>
            </a:r>
            <a:r>
              <a:rPr lang="da-DK" sz="1200" dirty="0" err="1">
                <a:solidFill>
                  <a:srgbClr val="000000"/>
                </a:solidFill>
              </a:rPr>
              <a:t>Wasserwirtschaft</a:t>
            </a:r>
            <a:r>
              <a:rPr lang="da-DK" sz="1200" dirty="0">
                <a:solidFill>
                  <a:srgbClr val="000000"/>
                </a:solidFill>
              </a:rPr>
              <a:t> 2014: EU </a:t>
            </a:r>
            <a:r>
              <a:rPr lang="da-DK" sz="1200" dirty="0" err="1">
                <a:solidFill>
                  <a:srgbClr val="000000"/>
                </a:solidFill>
              </a:rPr>
              <a:t>Wasserrahmenrichtlinie</a:t>
            </a:r>
            <a:r>
              <a:rPr lang="da-DK" sz="1200" dirty="0">
                <a:solidFill>
                  <a:srgbClr val="000000"/>
                </a:solidFill>
              </a:rPr>
              <a:t> 2000/60/EG </a:t>
            </a:r>
            <a:r>
              <a:rPr lang="da-DK" sz="1200" dirty="0" err="1">
                <a:solidFill>
                  <a:srgbClr val="000000"/>
                </a:solidFill>
              </a:rPr>
              <a:t>Österreichischer</a:t>
            </a:r>
            <a:r>
              <a:rPr lang="da-DK" sz="1200" dirty="0">
                <a:solidFill>
                  <a:srgbClr val="000000"/>
                </a:solidFill>
              </a:rPr>
              <a:t> </a:t>
            </a:r>
            <a:r>
              <a:rPr lang="da-DK" sz="1200" dirty="0" err="1">
                <a:solidFill>
                  <a:srgbClr val="000000"/>
                </a:solidFill>
              </a:rPr>
              <a:t>Bericht</a:t>
            </a:r>
            <a:r>
              <a:rPr lang="da-DK" sz="1200" dirty="0">
                <a:solidFill>
                  <a:srgbClr val="000000"/>
                </a:solidFill>
              </a:rPr>
              <a:t> der </a:t>
            </a:r>
            <a:r>
              <a:rPr lang="da-DK" sz="1200" dirty="0" err="1">
                <a:solidFill>
                  <a:srgbClr val="000000"/>
                </a:solidFill>
              </a:rPr>
              <a:t>Ist</a:t>
            </a:r>
            <a:r>
              <a:rPr lang="da-DK" sz="1200" dirty="0">
                <a:solidFill>
                  <a:srgbClr val="000000"/>
                </a:solidFill>
              </a:rPr>
              <a:t>-Bestandsanalyse 2013</a:t>
            </a:r>
          </a:p>
        </p:txBody>
      </p:sp>
      <p:sp>
        <p:nvSpPr>
          <p:cNvPr id="10" name="Rektangel 9"/>
          <p:cNvSpPr/>
          <p:nvPr/>
        </p:nvSpPr>
        <p:spPr>
          <a:xfrm>
            <a:off x="2423103" y="5003888"/>
            <a:ext cx="151265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a-DK" sz="1400" dirty="0">
                <a:solidFill>
                  <a:srgbClr val="000000"/>
                </a:solidFill>
              </a:rPr>
              <a:t>Hydro-</a:t>
            </a:r>
            <a:r>
              <a:rPr lang="da-DK" sz="1400" dirty="0" err="1">
                <a:solidFill>
                  <a:srgbClr val="000000"/>
                </a:solidFill>
              </a:rPr>
              <a:t>peaking</a:t>
            </a:r>
            <a:endParaRPr lang="da-DK" sz="1400" dirty="0">
              <a:solidFill>
                <a:srgbClr val="00000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3473456" y="5224292"/>
            <a:ext cx="1933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>
                <a:solidFill>
                  <a:srgbClr val="000000"/>
                </a:solidFill>
              </a:rPr>
              <a:t>Dry river </a:t>
            </a:r>
            <a:r>
              <a:rPr lang="da-DK" sz="1400" dirty="0" err="1">
                <a:solidFill>
                  <a:srgbClr val="000000"/>
                </a:solidFill>
              </a:rPr>
              <a:t>stretches</a:t>
            </a:r>
            <a:r>
              <a:rPr lang="da-DK" sz="1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Rektangel 11"/>
          <p:cNvSpPr/>
          <p:nvPr/>
        </p:nvSpPr>
        <p:spPr>
          <a:xfrm>
            <a:off x="4828511" y="5004554"/>
            <a:ext cx="190795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a-DK" sz="1400" dirty="0">
                <a:solidFill>
                  <a:srgbClr val="000000"/>
                </a:solidFill>
              </a:rPr>
              <a:t>Storage reservoirs </a:t>
            </a:r>
          </a:p>
        </p:txBody>
      </p:sp>
      <p:sp>
        <p:nvSpPr>
          <p:cNvPr id="13" name="Rektangel 12"/>
          <p:cNvSpPr/>
          <p:nvPr/>
        </p:nvSpPr>
        <p:spPr>
          <a:xfrm>
            <a:off x="6095258" y="5222643"/>
            <a:ext cx="194322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a-DK" sz="1400" dirty="0" err="1">
                <a:solidFill>
                  <a:srgbClr val="000000"/>
                </a:solidFill>
              </a:rPr>
              <a:t>Structural</a:t>
            </a:r>
            <a:r>
              <a:rPr lang="da-DK" sz="1400" dirty="0">
                <a:solidFill>
                  <a:srgbClr val="000000"/>
                </a:solidFill>
              </a:rPr>
              <a:t> </a:t>
            </a:r>
            <a:r>
              <a:rPr lang="da-DK" sz="1400" dirty="0" err="1">
                <a:solidFill>
                  <a:srgbClr val="000000"/>
                </a:solidFill>
              </a:rPr>
              <a:t>changes</a:t>
            </a:r>
            <a:r>
              <a:rPr lang="da-DK" sz="1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" name="Rektangel 13"/>
          <p:cNvSpPr/>
          <p:nvPr/>
        </p:nvSpPr>
        <p:spPr>
          <a:xfrm>
            <a:off x="7329608" y="4949730"/>
            <a:ext cx="212609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a-DK" sz="1400" dirty="0" err="1">
                <a:solidFill>
                  <a:srgbClr val="000000"/>
                </a:solidFill>
              </a:rPr>
              <a:t>Transverse</a:t>
            </a:r>
            <a:r>
              <a:rPr lang="da-DK" sz="1400" dirty="0">
                <a:solidFill>
                  <a:srgbClr val="000000"/>
                </a:solidFill>
              </a:rPr>
              <a:t> </a:t>
            </a:r>
            <a:r>
              <a:rPr lang="da-DK" sz="1400" dirty="0" err="1">
                <a:solidFill>
                  <a:srgbClr val="000000"/>
                </a:solidFill>
              </a:rPr>
              <a:t>structures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6" name="Tekstfelt 15"/>
          <p:cNvSpPr txBox="1"/>
          <p:nvPr/>
        </p:nvSpPr>
        <p:spPr>
          <a:xfrm>
            <a:off x="4151788" y="5003888"/>
            <a:ext cx="6767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sz="1000" dirty="0">
              <a:solidFill>
                <a:srgbClr val="000000"/>
              </a:solidFill>
            </a:endParaRPr>
          </a:p>
        </p:txBody>
      </p:sp>
      <p:sp>
        <p:nvSpPr>
          <p:cNvPr id="18" name="Tekstfelt 17"/>
          <p:cNvSpPr txBox="1"/>
          <p:nvPr/>
        </p:nvSpPr>
        <p:spPr>
          <a:xfrm>
            <a:off x="6694677" y="5003888"/>
            <a:ext cx="6767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sz="1000" dirty="0">
              <a:solidFill>
                <a:srgbClr val="000000"/>
              </a:solidFill>
            </a:endParaRPr>
          </a:p>
        </p:txBody>
      </p:sp>
      <p:sp>
        <p:nvSpPr>
          <p:cNvPr id="17" name="Tekstfelt 16"/>
          <p:cNvSpPr txBox="1"/>
          <p:nvPr/>
        </p:nvSpPr>
        <p:spPr>
          <a:xfrm rot="16200000">
            <a:off x="2611794" y="2808759"/>
            <a:ext cx="76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solidFill>
                  <a:srgbClr val="000000"/>
                </a:solidFill>
              </a:rPr>
              <a:t>2009</a:t>
            </a:r>
          </a:p>
        </p:txBody>
      </p:sp>
      <p:sp>
        <p:nvSpPr>
          <p:cNvPr id="20" name="Tekstfelt 19"/>
          <p:cNvSpPr txBox="1"/>
          <p:nvPr/>
        </p:nvSpPr>
        <p:spPr>
          <a:xfrm rot="16200000">
            <a:off x="3198890" y="2808759"/>
            <a:ext cx="76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solidFill>
                  <a:srgbClr val="000000"/>
                </a:solidFill>
              </a:rPr>
              <a:t>2013</a:t>
            </a:r>
          </a:p>
        </p:txBody>
      </p:sp>
      <p:sp>
        <p:nvSpPr>
          <p:cNvPr id="21" name="Tekstfelt 20"/>
          <p:cNvSpPr txBox="1"/>
          <p:nvPr/>
        </p:nvSpPr>
        <p:spPr>
          <a:xfrm rot="16200000">
            <a:off x="7951417" y="2088679"/>
            <a:ext cx="76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solidFill>
                  <a:srgbClr val="000000"/>
                </a:solidFill>
              </a:rPr>
              <a:t>2013</a:t>
            </a:r>
          </a:p>
        </p:txBody>
      </p:sp>
      <p:sp>
        <p:nvSpPr>
          <p:cNvPr id="22" name="Tekstfelt 21"/>
          <p:cNvSpPr txBox="1"/>
          <p:nvPr/>
        </p:nvSpPr>
        <p:spPr>
          <a:xfrm rot="16200000">
            <a:off x="7375353" y="2088679"/>
            <a:ext cx="76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solidFill>
                  <a:srgbClr val="000000"/>
                </a:solidFill>
              </a:rPr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3938172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/>
              <a:t>Blue high degree of waste water treatment, </a:t>
            </a:r>
            <a:r>
              <a:rPr lang="da-DK" sz="2400" dirty="0">
                <a:solidFill>
                  <a:srgbClr val="92D050"/>
                </a:solidFill>
              </a:rPr>
              <a:t>Green biological treatment, </a:t>
            </a:r>
            <a:r>
              <a:rPr lang="da-DK" sz="2400" dirty="0">
                <a:solidFill>
                  <a:srgbClr val="FF0000"/>
                </a:solidFill>
              </a:rPr>
              <a:t>Red wastewater discharged without treatment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8713" y="126876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2005/2006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0" y="1638092"/>
            <a:ext cx="6104344" cy="411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6" y="1638095"/>
            <a:ext cx="6116027" cy="411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21149" y="1189739"/>
            <a:ext cx="411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0070C0"/>
                </a:solidFill>
              </a:rPr>
              <a:t>UWWT baseline scenario 2015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6334898"/>
            <a:ext cx="771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rgbClr val="0070C0"/>
                </a:solidFill>
              </a:rPr>
              <a:t>What is the effect on ecological status, quality elements etc. ?</a:t>
            </a:r>
            <a:endParaRPr lang="en-GB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27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809368"/>
          </a:xfrm>
        </p:spPr>
        <p:txBody>
          <a:bodyPr/>
          <a:lstStyle/>
          <a:p>
            <a:r>
              <a:rPr lang="da-DK" sz="2800" dirty="0"/>
              <a:t>Can we achieve good status with the current measures?</a:t>
            </a:r>
            <a:endParaRPr lang="en-GB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79431" y="844599"/>
            <a:ext cx="6483177" cy="525619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148047" y="4522145"/>
            <a:ext cx="2987040" cy="101650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a-DK" sz="1400" i="1" dirty="0"/>
              <a:t>Business as usual</a:t>
            </a:r>
            <a:endParaRPr lang="en-GB" sz="1400" i="1" dirty="0"/>
          </a:p>
          <a:p>
            <a:r>
              <a:rPr lang="en-GB" sz="1400" dirty="0"/>
              <a:t>‘what is in place and/or in the pipeline already’ and </a:t>
            </a:r>
          </a:p>
          <a:p>
            <a:r>
              <a:rPr lang="en-GB" sz="1400" dirty="0"/>
              <a:t>‘what is feasible</a:t>
            </a:r>
            <a:endParaRPr lang="en-GB" sz="1400" b="1" dirty="0">
              <a:solidFill>
                <a:srgbClr val="00007E"/>
              </a:solidFill>
              <a:latin typeface="Verdana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9805853" y="3814357"/>
            <a:ext cx="2246812" cy="92310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a-DK" sz="1400" b="1" dirty="0">
                <a:solidFill>
                  <a:srgbClr val="00007E"/>
                </a:solidFill>
                <a:latin typeface="Verdana" pitchFamily="34" charset="0"/>
              </a:rPr>
              <a:t>GAP to achive good status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a-DK" sz="1400" b="1" dirty="0">
                <a:solidFill>
                  <a:srgbClr val="00007E"/>
                </a:solidFill>
                <a:latin typeface="Verdana" pitchFamily="34" charset="0"/>
              </a:rPr>
              <a:t>Supplementary measures </a:t>
            </a:r>
            <a:endParaRPr lang="en-GB" sz="1400" b="1" dirty="0">
              <a:solidFill>
                <a:srgbClr val="00007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49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Linking WISE-</a:t>
            </a:r>
            <a:r>
              <a:rPr lang="en-GB" dirty="0" err="1"/>
              <a:t>SoE</a:t>
            </a:r>
            <a:r>
              <a:rPr lang="en-GB" dirty="0"/>
              <a:t> data to </a:t>
            </a:r>
            <a:r>
              <a:rPr lang="en-GB" dirty="0" smtClean="0"/>
              <a:t>WISE-WFD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17294-EE9B-4495-86D2-628D1B90F07C}" type="slidenum">
              <a:rPr lang="en-GB" smtClean="0">
                <a:solidFill>
                  <a:srgbClr val="000000"/>
                </a:solidFill>
              </a:rPr>
              <a:pPr/>
              <a:t>17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2" y="1215085"/>
            <a:ext cx="3853543" cy="238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1" y="3480319"/>
            <a:ext cx="3853543" cy="265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1715" y="1467011"/>
            <a:ext cx="6120883" cy="36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30129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Tentative planning and time table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2455" y="1040677"/>
            <a:ext cx="7575976" cy="48944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927F1-D49E-4039-91D3-D8DDAA9B7D8C}" type="slidenum">
              <a:rPr lang="en-GB" smtClean="0">
                <a:solidFill>
                  <a:srgbClr val="000000"/>
                </a:solidFill>
              </a:rPr>
              <a:pPr/>
              <a:t>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32457" y="2351317"/>
            <a:ext cx="1503523" cy="37446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00007E"/>
              </a:solidFill>
              <a:latin typeface="Verdana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232457" y="3879670"/>
            <a:ext cx="1503523" cy="55237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00007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904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256" y="6336326"/>
            <a:ext cx="2016224" cy="405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923" y="1544095"/>
            <a:ext cx="5297673" cy="48406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1345" y="2159084"/>
            <a:ext cx="6099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you, </a:t>
            </a:r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da-DK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 looking </a:t>
            </a:r>
            <a:r>
              <a:rPr lang="da-DK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forward co-operating </a:t>
            </a:r>
            <a:r>
              <a:rPr lang="da-DK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    you </a:t>
            </a:r>
            <a:r>
              <a:rPr lang="da-DK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next state of water assessment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512931" y="0"/>
            <a:ext cx="9155071" cy="836712"/>
          </a:xfrm>
          <a:prstGeom prst="rect">
            <a:avLst/>
          </a:prstGeom>
          <a:solidFill>
            <a:srgbClr val="6F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60329" y="6321078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GB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eea.europa.eu</a:t>
            </a:r>
            <a:endParaRPr lang="en-GB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2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333399"/>
                </a:solidFill>
              </a:rPr>
              <a:t>Water Framework Directive</a:t>
            </a:r>
            <a:endParaRPr lang="en-US" dirty="0"/>
          </a:p>
        </p:txBody>
      </p:sp>
      <p:sp>
        <p:nvSpPr>
          <p:cNvPr id="15363" name="Pladsholder til indhold 2"/>
          <p:cNvSpPr>
            <a:spLocks noGrp="1"/>
          </p:cNvSpPr>
          <p:nvPr>
            <p:ph idx="1"/>
          </p:nvPr>
        </p:nvSpPr>
        <p:spPr>
          <a:xfrm>
            <a:off x="1885951" y="1371602"/>
            <a:ext cx="8420100" cy="4754563"/>
          </a:xfrm>
        </p:spPr>
        <p:txBody>
          <a:bodyPr/>
          <a:lstStyle/>
          <a:p>
            <a:pPr>
              <a:buNone/>
            </a:pPr>
            <a:r>
              <a:rPr lang="de-DE" sz="2000" b="1" dirty="0">
                <a:solidFill>
                  <a:srgbClr val="333399"/>
                </a:solidFill>
              </a:rPr>
              <a:t>… </a:t>
            </a:r>
            <a:r>
              <a:rPr lang="de-DE" sz="2000" b="1" dirty="0" err="1">
                <a:solidFill>
                  <a:srgbClr val="333399"/>
                </a:solidFill>
              </a:rPr>
              <a:t>obligations</a:t>
            </a:r>
            <a:r>
              <a:rPr lang="de-DE" sz="2000" b="1" dirty="0">
                <a:solidFill>
                  <a:srgbClr val="333399"/>
                </a:solidFill>
              </a:rPr>
              <a:t> </a:t>
            </a:r>
            <a:r>
              <a:rPr lang="de-DE" sz="2000" b="1" dirty="0" err="1">
                <a:solidFill>
                  <a:srgbClr val="333399"/>
                </a:solidFill>
              </a:rPr>
              <a:t>for</a:t>
            </a:r>
            <a:r>
              <a:rPr lang="de-DE" sz="2000" b="1" dirty="0">
                <a:solidFill>
                  <a:srgbClr val="333399"/>
                </a:solidFill>
              </a:rPr>
              <a:t> MS, COM </a:t>
            </a:r>
            <a:r>
              <a:rPr lang="de-DE" sz="2000" b="1" dirty="0" err="1">
                <a:solidFill>
                  <a:srgbClr val="333399"/>
                </a:solidFill>
              </a:rPr>
              <a:t>and</a:t>
            </a:r>
            <a:r>
              <a:rPr lang="de-DE" sz="2000" b="1" dirty="0">
                <a:solidFill>
                  <a:srgbClr val="333399"/>
                </a:solidFill>
              </a:rPr>
              <a:t> EEA</a:t>
            </a:r>
            <a:endParaRPr lang="de-DE" sz="2000" dirty="0"/>
          </a:p>
          <a:p>
            <a:pPr>
              <a:lnSpc>
                <a:spcPct val="150000"/>
              </a:lnSpc>
              <a:buNone/>
            </a:pPr>
            <a:r>
              <a:rPr lang="en-US" sz="1600" b="1" dirty="0">
                <a:solidFill>
                  <a:schemeClr val="tx1"/>
                </a:solidFill>
              </a:rPr>
              <a:t>Article 18  Commission report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</a:rPr>
              <a:t>1. The Commission shall publish a report on the implementation of this Directive at the latest 12 years after the date of entry into force of this Directive and every six years thereafter (</a:t>
            </a:r>
            <a:r>
              <a:rPr lang="en-US" sz="1600" dirty="0">
                <a:solidFill>
                  <a:srgbClr val="FF0000"/>
                </a:solidFill>
              </a:rPr>
              <a:t>2018</a:t>
            </a:r>
            <a:r>
              <a:rPr lang="en-US" sz="1600" dirty="0">
                <a:solidFill>
                  <a:schemeClr val="tx1"/>
                </a:solidFill>
              </a:rPr>
              <a:t>), and shall submit it to the European Parliament and to the Council.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</a:rPr>
              <a:t>2. The report shall include the following:</a:t>
            </a:r>
          </a:p>
          <a:p>
            <a:pPr lvl="1">
              <a:buNone/>
            </a:pPr>
            <a:r>
              <a:rPr lang="en-US" sz="1600" dirty="0">
                <a:solidFill>
                  <a:schemeClr val="tx1"/>
                </a:solidFill>
              </a:rPr>
              <a:t>(a) a review of progress in the implementation of the Directive;</a:t>
            </a:r>
          </a:p>
          <a:p>
            <a:pPr lvl="1">
              <a:buNone/>
            </a:pPr>
            <a:r>
              <a:rPr lang="en-US" sz="1600" dirty="0">
                <a:solidFill>
                  <a:schemeClr val="tx1"/>
                </a:solidFill>
              </a:rPr>
              <a:t>(b) a review of the status of surface water and groundwater in the Community undertaken </a:t>
            </a:r>
            <a:r>
              <a:rPr lang="en-US" sz="1600" u="sng" dirty="0">
                <a:solidFill>
                  <a:srgbClr val="009999"/>
                </a:solidFill>
              </a:rPr>
              <a:t>in coordination with the European Environment Agency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 lvl="1">
              <a:buNone/>
            </a:pPr>
            <a:r>
              <a:rPr lang="en-US" sz="1600" dirty="0">
                <a:solidFill>
                  <a:schemeClr val="tx1"/>
                </a:solidFill>
              </a:rPr>
              <a:t>(c) a survey of the river basin management plans submitted in accordance with Article 15, including suggestions for the improvement of future plans;</a:t>
            </a:r>
          </a:p>
        </p:txBody>
      </p:sp>
    </p:spTree>
    <p:extLst>
      <p:ext uri="{BB962C8B-B14F-4D97-AF65-F5344CB8AC3E}">
        <p14:creationId xmlns:p14="http://schemas.microsoft.com/office/powerpoint/2010/main" val="11097190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256" y="6336324"/>
            <a:ext cx="2016224" cy="405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880" y="2276872"/>
            <a:ext cx="4495712" cy="41078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12930" y="0"/>
            <a:ext cx="9155071" cy="836712"/>
          </a:xfrm>
          <a:prstGeom prst="rect">
            <a:avLst/>
          </a:prstGeom>
          <a:solidFill>
            <a:srgbClr val="6F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0471" y="1196753"/>
            <a:ext cx="8636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The 2015-18 EEAs assessment </a:t>
            </a:r>
            <a:r>
              <a:rPr lang="en-US" sz="3600" b="1" dirty="0">
                <a:solidFill>
                  <a:prstClr val="black"/>
                </a:solidFill>
              </a:rPr>
              <a:t>of the status of </a:t>
            </a:r>
            <a:r>
              <a:rPr lang="en-US" sz="3600" b="1" dirty="0" smtClean="0">
                <a:solidFill>
                  <a:prstClr val="black"/>
                </a:solidFill>
              </a:rPr>
              <a:t>Europe’s waters – Floods Directive</a:t>
            </a:r>
            <a:endParaRPr lang="en-GB" sz="36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7805" y="4797152"/>
            <a:ext cx="649000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Wouter Vanneuville</a:t>
            </a:r>
            <a:endParaRPr lang="en-GB" sz="2800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GB" sz="20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Project manager </a:t>
            </a:r>
            <a:r>
              <a:rPr lang="en-GB" sz="2000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Water and Vulnerability,  </a:t>
            </a:r>
            <a:endParaRPr lang="en-GB" sz="2000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GB" sz="20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European Environment Agency (EEA)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7805" y="3195206"/>
            <a:ext cx="86586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>
                <a:solidFill>
                  <a:srgbClr val="005384"/>
                </a:solidFill>
              </a:rPr>
              <a:t>Session </a:t>
            </a:r>
            <a:r>
              <a:rPr lang="en-GB" sz="3000" b="1" dirty="0" smtClean="0">
                <a:solidFill>
                  <a:srgbClr val="005384"/>
                </a:solidFill>
              </a:rPr>
              <a:t>4</a:t>
            </a:r>
            <a:endParaRPr lang="en-GB" sz="3000" b="1" dirty="0">
              <a:solidFill>
                <a:srgbClr val="00538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0470" y="6382537"/>
            <a:ext cx="3163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Eionet</a:t>
            </a:r>
            <a:r>
              <a:rPr lang="en-GB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NRC Freshwater meeting, 18-19 June 2015</a:t>
            </a:r>
          </a:p>
        </p:txBody>
      </p:sp>
    </p:spTree>
    <p:extLst>
      <p:ext uri="{BB962C8B-B14F-4D97-AF65-F5344CB8AC3E}">
        <p14:creationId xmlns:p14="http://schemas.microsoft.com/office/powerpoint/2010/main" val="3574763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182" y="-1"/>
            <a:ext cx="3001818" cy="41854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333399"/>
                </a:solidFill>
              </a:rPr>
              <a:t>Floods Directive</a:t>
            </a:r>
            <a:endParaRPr lang="en-US" dirty="0"/>
          </a:p>
        </p:txBody>
      </p:sp>
      <p:sp>
        <p:nvSpPr>
          <p:cNvPr id="15363" name="Pladsholder til indhold 2"/>
          <p:cNvSpPr>
            <a:spLocks noGrp="1"/>
          </p:cNvSpPr>
          <p:nvPr>
            <p:ph sz="half" idx="1"/>
          </p:nvPr>
        </p:nvSpPr>
        <p:spPr>
          <a:xfrm>
            <a:off x="914400" y="1113576"/>
            <a:ext cx="6210676" cy="4982424"/>
          </a:xfrm>
        </p:spPr>
        <p:txBody>
          <a:bodyPr/>
          <a:lstStyle/>
          <a:p>
            <a:pPr>
              <a:buNone/>
            </a:pPr>
            <a:r>
              <a:rPr lang="de-DE" sz="2000" b="1" dirty="0" err="1" smtClean="0">
                <a:solidFill>
                  <a:srgbClr val="333399"/>
                </a:solidFill>
              </a:rPr>
              <a:t>Flood</a:t>
            </a:r>
            <a:r>
              <a:rPr lang="de-DE" sz="2000" b="1" dirty="0" smtClean="0">
                <a:solidFill>
                  <a:srgbClr val="333399"/>
                </a:solidFill>
              </a:rPr>
              <a:t> Risk Management Plans (FRMPs) </a:t>
            </a:r>
            <a:r>
              <a:rPr lang="de-DE" sz="2000" b="1" dirty="0" err="1" smtClean="0">
                <a:solidFill>
                  <a:srgbClr val="333399"/>
                </a:solidFill>
              </a:rPr>
              <a:t>shall</a:t>
            </a:r>
            <a:r>
              <a:rPr lang="de-DE" sz="2000" b="1" dirty="0" smtClean="0">
                <a:solidFill>
                  <a:srgbClr val="333399"/>
                </a:solidFill>
              </a:rPr>
              <a:t> </a:t>
            </a:r>
            <a:r>
              <a:rPr lang="de-DE" sz="2000" b="1" dirty="0" err="1" smtClean="0">
                <a:solidFill>
                  <a:srgbClr val="333399"/>
                </a:solidFill>
              </a:rPr>
              <a:t>include</a:t>
            </a:r>
            <a:r>
              <a:rPr lang="de-DE" sz="2000" b="1" dirty="0" smtClean="0">
                <a:solidFill>
                  <a:srgbClr val="333399"/>
                </a:solidFill>
              </a:rPr>
              <a:t>: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Conclusions of the PFRA […] delineating the APSFR;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FHRMs;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Description of the objectives;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Summary of the measures (and prioritization), </a:t>
            </a:r>
            <a:r>
              <a:rPr lang="en-US" sz="1600" u="sng" dirty="0" smtClean="0">
                <a:solidFill>
                  <a:schemeClr val="tx1"/>
                </a:solidFill>
              </a:rPr>
              <a:t>including those taken under other community acts </a:t>
            </a:r>
            <a:r>
              <a:rPr lang="en-US" sz="1600" dirty="0" smtClean="0">
                <a:solidFill>
                  <a:schemeClr val="tx1"/>
                </a:solidFill>
              </a:rPr>
              <a:t>[…];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How the implementation will be monitored;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Summary of public information and consultation;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List of CA;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The coordination process in international RBDs / other </a:t>
            </a:r>
            <a:r>
              <a:rPr lang="en-US" sz="1600" dirty="0" err="1" smtClean="0">
                <a:solidFill>
                  <a:schemeClr val="tx1"/>
                </a:solidFill>
              </a:rPr>
              <a:t>UoMs</a:t>
            </a:r>
            <a:r>
              <a:rPr lang="en-US" sz="1600" dirty="0" smtClean="0">
                <a:solidFill>
                  <a:schemeClr val="tx1"/>
                </a:solidFill>
              </a:rPr>
              <a:t>; and</a:t>
            </a:r>
          </a:p>
          <a:p>
            <a:r>
              <a:rPr lang="en-US" sz="1600" u="sng" dirty="0" smtClean="0">
                <a:solidFill>
                  <a:schemeClr val="tx1"/>
                </a:solidFill>
              </a:rPr>
              <a:t>The coordination process with the WFD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93649" y="1981200"/>
            <a:ext cx="2884701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364410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87004" y="3897745"/>
            <a:ext cx="3361440" cy="296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FRMPs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154545"/>
            <a:ext cx="5080000" cy="4941455"/>
          </a:xfrm>
        </p:spPr>
        <p:txBody>
          <a:bodyPr/>
          <a:lstStyle/>
          <a:p>
            <a:r>
              <a:rPr lang="fr-FR" sz="2400" dirty="0" smtClean="0"/>
              <a:t>Are the last </a:t>
            </a:r>
            <a:r>
              <a:rPr lang="fr-FR" sz="2400" dirty="0" err="1" smtClean="0"/>
              <a:t>step</a:t>
            </a:r>
            <a:r>
              <a:rPr lang="fr-FR" sz="2400" dirty="0" smtClean="0"/>
              <a:t> in the first cycle of the </a:t>
            </a:r>
            <a:r>
              <a:rPr lang="fr-FR" sz="2400" dirty="0" err="1" smtClean="0"/>
              <a:t>implementation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floods</a:t>
            </a:r>
            <a:r>
              <a:rPr lang="fr-FR" sz="2400" dirty="0" smtClean="0"/>
              <a:t> directive</a:t>
            </a:r>
          </a:p>
          <a:p>
            <a:r>
              <a:rPr lang="fr-FR" sz="2400" dirty="0" err="1" smtClean="0"/>
              <a:t>Schema</a:t>
            </a:r>
            <a:r>
              <a:rPr lang="fr-FR" sz="2400" dirty="0" smtClean="0"/>
              <a:t> for </a:t>
            </a:r>
            <a:r>
              <a:rPr lang="fr-FR" sz="2400" dirty="0" err="1" smtClean="0"/>
              <a:t>FRMPs</a:t>
            </a:r>
            <a:r>
              <a:rPr lang="fr-FR" sz="2400" dirty="0" smtClean="0"/>
              <a:t> are </a:t>
            </a:r>
            <a:r>
              <a:rPr lang="fr-FR" sz="2400" dirty="0" err="1" smtClean="0"/>
              <a:t>only</a:t>
            </a:r>
            <a:r>
              <a:rPr lang="fr-FR" sz="2400" dirty="0" smtClean="0"/>
              <a:t> </a:t>
            </a:r>
            <a:r>
              <a:rPr lang="fr-FR" sz="2400" dirty="0" err="1" smtClean="0"/>
              <a:t>text</a:t>
            </a:r>
            <a:r>
              <a:rPr lang="fr-FR" sz="2400" dirty="0" smtClean="0"/>
              <a:t> </a:t>
            </a:r>
            <a:r>
              <a:rPr lang="fr-FR" sz="2400" dirty="0" err="1" smtClean="0"/>
              <a:t>fields</a:t>
            </a:r>
            <a:endParaRPr lang="fr-FR" sz="2400" dirty="0"/>
          </a:p>
          <a:p>
            <a:pPr lvl="1"/>
            <a:r>
              <a:rPr lang="fr-FR" sz="2000" dirty="0" err="1" smtClean="0"/>
              <a:t>Structured</a:t>
            </a:r>
            <a:r>
              <a:rPr lang="fr-FR" sz="2000" dirty="0" smtClean="0"/>
              <a:t> information </a:t>
            </a:r>
            <a:r>
              <a:rPr lang="fr-FR" sz="2000" dirty="0" err="1" smtClean="0"/>
              <a:t>is</a:t>
            </a:r>
            <a:r>
              <a:rPr lang="fr-FR" sz="2000" dirty="0" smtClean="0"/>
              <a:t> in </a:t>
            </a:r>
            <a:r>
              <a:rPr lang="fr-FR" sz="2000" dirty="0" err="1" smtClean="0"/>
              <a:t>PFRAs</a:t>
            </a:r>
            <a:r>
              <a:rPr lang="fr-FR" sz="2000" dirty="0" smtClean="0"/>
              <a:t> (</a:t>
            </a:r>
            <a:r>
              <a:rPr lang="fr-FR" sz="2000" dirty="0" err="1" smtClean="0"/>
              <a:t>reported</a:t>
            </a:r>
            <a:r>
              <a:rPr lang="fr-FR" sz="2000" dirty="0" smtClean="0"/>
              <a:t> 22/03/2012)and </a:t>
            </a:r>
            <a:r>
              <a:rPr lang="fr-FR" sz="2000" dirty="0" err="1" smtClean="0"/>
              <a:t>FHRMs</a:t>
            </a:r>
            <a:r>
              <a:rPr lang="fr-FR" sz="2000" dirty="0" smtClean="0"/>
              <a:t> (</a:t>
            </a:r>
            <a:r>
              <a:rPr lang="fr-FR" sz="2000" dirty="0" err="1" smtClean="0"/>
              <a:t>reported</a:t>
            </a:r>
            <a:r>
              <a:rPr lang="fr-FR" sz="2000" dirty="0" smtClean="0"/>
              <a:t> 22/03/2014)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154545"/>
            <a:ext cx="5080000" cy="4941455"/>
          </a:xfrm>
        </p:spPr>
        <p:txBody>
          <a:bodyPr/>
          <a:lstStyle/>
          <a:p>
            <a:r>
              <a:rPr lang="fr-FR" dirty="0" smtClean="0"/>
              <a:t>Synergies </a:t>
            </a:r>
            <a:r>
              <a:rPr lang="fr-FR" dirty="0" err="1" smtClean="0"/>
              <a:t>with</a:t>
            </a:r>
            <a:r>
              <a:rPr lang="fr-FR" dirty="0" smtClean="0"/>
              <a:t> WFD:</a:t>
            </a:r>
          </a:p>
          <a:p>
            <a:pPr lvl="1"/>
            <a:r>
              <a:rPr lang="fr-FR" sz="2000" dirty="0" smtClean="0"/>
              <a:t>Monitoring (HYMO, WQ)</a:t>
            </a:r>
          </a:p>
          <a:p>
            <a:pPr lvl="1"/>
            <a:r>
              <a:rPr lang="fr-FR" sz="2000" dirty="0" err="1" smtClean="0"/>
              <a:t>Measures</a:t>
            </a:r>
            <a:r>
              <a:rPr lang="fr-FR" sz="2000" dirty="0" smtClean="0"/>
              <a:t> (NWRM and </a:t>
            </a:r>
            <a:r>
              <a:rPr lang="fr-FR" sz="2000" dirty="0" err="1" smtClean="0"/>
              <a:t>beyond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smtClean="0"/>
              <a:t>(Objectives)</a:t>
            </a:r>
          </a:p>
          <a:p>
            <a:pPr lvl="1"/>
            <a:r>
              <a:rPr lang="fr-FR" sz="2000" dirty="0" smtClean="0"/>
              <a:t>…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17294-EE9B-4495-86D2-628D1B90F07C}" type="slidenum">
              <a:rPr lang="en-GB" smtClean="0">
                <a:solidFill>
                  <a:srgbClr val="000000"/>
                </a:solidFill>
              </a:rPr>
              <a:pPr/>
              <a:t>22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965" y="3020448"/>
            <a:ext cx="3870036" cy="300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4642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PFRA –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floods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04"/>
          <a:stretch/>
        </p:blipFill>
        <p:spPr>
          <a:xfrm>
            <a:off x="110831" y="1371600"/>
            <a:ext cx="2701291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927F1-D49E-4039-91D3-D8DDAA9B7D8C}" type="slidenum">
              <a:rPr lang="en-GB" smtClean="0">
                <a:solidFill>
                  <a:srgbClr val="000000"/>
                </a:solidFill>
              </a:rPr>
              <a:pPr/>
              <a:t>23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061" r="5347"/>
          <a:stretch/>
        </p:blipFill>
        <p:spPr>
          <a:xfrm>
            <a:off x="2909458" y="1371600"/>
            <a:ext cx="2678545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386" r="5441" b="14366"/>
          <a:stretch/>
        </p:blipFill>
        <p:spPr>
          <a:xfrm>
            <a:off x="5708091" y="1371600"/>
            <a:ext cx="2847463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8949" y="1371600"/>
            <a:ext cx="3322220" cy="1551206"/>
          </a:xfrm>
          <a:prstGeom prst="rect">
            <a:avLst/>
          </a:prstGeom>
        </p:spPr>
      </p:pic>
      <p:pic>
        <p:nvPicPr>
          <p:cNvPr id="1026" name="Picture 2" descr="http://www.eea.europa.eu/data-and-maps/figures/natural-disasters-in-eea-member-1/cci131_fig2-4.eps/CC-vulnerability_Fig_5-3_DC01-02-03.eps.75dpi.png/at_download/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41" y="3352800"/>
            <a:ext cx="3322428" cy="50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2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of Europe’s water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3745" y="1371600"/>
            <a:ext cx="4627419" cy="4724400"/>
          </a:xfrm>
        </p:spPr>
        <p:txBody>
          <a:bodyPr/>
          <a:lstStyle/>
          <a:p>
            <a:r>
              <a:rPr lang="en-GB" sz="2400" dirty="0" smtClean="0"/>
              <a:t>Focus on aspects linking FD and WFD </a:t>
            </a:r>
          </a:p>
          <a:p>
            <a:pPr lvl="1"/>
            <a:r>
              <a:rPr lang="en-GB" sz="2000" dirty="0" smtClean="0"/>
              <a:t>So more on environment than e.g. cultural heritage</a:t>
            </a:r>
          </a:p>
          <a:p>
            <a:r>
              <a:rPr lang="fr-FR" sz="2400" dirty="0" smtClean="0"/>
              <a:t>DPSIR</a:t>
            </a:r>
          </a:p>
          <a:p>
            <a:r>
              <a:rPr lang="fr-FR" sz="2400" dirty="0" smtClean="0"/>
              <a:t>Link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other</a:t>
            </a:r>
            <a:r>
              <a:rPr lang="fr-FR" sz="2400" dirty="0" smtClean="0"/>
              <a:t> </a:t>
            </a:r>
            <a:r>
              <a:rPr lang="fr-FR" sz="2400" dirty="0" err="1" smtClean="0"/>
              <a:t>policy</a:t>
            </a:r>
            <a:r>
              <a:rPr lang="fr-FR" sz="2400" dirty="0" smtClean="0"/>
              <a:t> </a:t>
            </a:r>
            <a:r>
              <a:rPr lang="fr-FR" sz="2400" dirty="0" err="1" smtClean="0"/>
              <a:t>domains</a:t>
            </a:r>
            <a:r>
              <a:rPr lang="fr-FR" sz="2400" dirty="0" smtClean="0"/>
              <a:t> (</a:t>
            </a:r>
            <a:r>
              <a:rPr lang="fr-FR" sz="2400" dirty="0" err="1" smtClean="0"/>
              <a:t>thematic</a:t>
            </a:r>
            <a:r>
              <a:rPr lang="fr-FR" sz="2400" dirty="0" smtClean="0"/>
              <a:t> aspects</a:t>
            </a:r>
          </a:p>
          <a:p>
            <a:pPr lvl="1"/>
            <a:r>
              <a:rPr lang="fr-FR" sz="2000" dirty="0" smtClean="0"/>
              <a:t>LU of </a:t>
            </a:r>
            <a:r>
              <a:rPr lang="fr-FR" sz="2000" dirty="0" err="1" smtClean="0"/>
              <a:t>floodplains</a:t>
            </a:r>
            <a:endParaRPr lang="fr-FR" sz="2000" dirty="0" smtClean="0"/>
          </a:p>
          <a:p>
            <a:pPr lvl="1"/>
            <a:r>
              <a:rPr lang="fr-FR" sz="2000" dirty="0" smtClean="0"/>
              <a:t>Water </a:t>
            </a:r>
            <a:r>
              <a:rPr lang="fr-FR" sz="2000" dirty="0" err="1" smtClean="0"/>
              <a:t>level</a:t>
            </a:r>
            <a:r>
              <a:rPr lang="fr-FR" sz="2000" dirty="0" smtClean="0"/>
              <a:t> variations</a:t>
            </a:r>
            <a:endParaRPr lang="fr-FR" sz="2000" dirty="0"/>
          </a:p>
          <a:p>
            <a:pPr lvl="1"/>
            <a:r>
              <a:rPr lang="fr-FR" sz="2000" dirty="0" err="1" smtClean="0"/>
              <a:t>Connectivity</a:t>
            </a:r>
            <a:endParaRPr lang="fr-FR" sz="2000" dirty="0" smtClean="0"/>
          </a:p>
          <a:p>
            <a:pPr lvl="1"/>
            <a:r>
              <a:rPr lang="fr-FR" sz="2000" dirty="0" smtClean="0"/>
              <a:t>Water </a:t>
            </a:r>
            <a:r>
              <a:rPr lang="fr-FR" sz="2000" dirty="0" err="1" smtClean="0"/>
              <a:t>quality</a:t>
            </a:r>
            <a:endParaRPr lang="fr-F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927F1-D49E-4039-91D3-D8DDAA9B7D8C}" type="slidenum">
              <a:rPr lang="en-GB" smtClean="0">
                <a:solidFill>
                  <a:srgbClr val="000000"/>
                </a:solidFill>
              </a:rPr>
              <a:pPr/>
              <a:t>24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8502" y="1981199"/>
            <a:ext cx="6915626" cy="4114801"/>
            <a:chOff x="1045029" y="1981199"/>
            <a:chExt cx="6915626" cy="4114801"/>
          </a:xfrm>
        </p:grpSpPr>
        <p:pic>
          <p:nvPicPr>
            <p:cNvPr id="5" name="Content Placeholder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045029" y="1981200"/>
              <a:ext cx="2939142" cy="4114800"/>
            </a:xfrm>
            <a:prstGeom prst="rect">
              <a:avLst/>
            </a:prstGeom>
            <a:noFill/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Content Placeholder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914" y="1981200"/>
              <a:ext cx="2918171" cy="411480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6071996" y="1981200"/>
              <a:ext cx="1888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2016-2018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5030" y="2967335"/>
              <a:ext cx="2939142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EEA report on </a:t>
              </a:r>
              <a:r>
                <a:rPr lang="fr-FR" dirty="0" err="1" smtClean="0"/>
                <a:t>floods</a:t>
              </a:r>
              <a:r>
                <a:rPr lang="fr-FR" dirty="0" smtClean="0"/>
                <a:t>, </a:t>
              </a:r>
              <a:r>
                <a:rPr lang="fr-FR" dirty="0" err="1" smtClean="0"/>
                <a:t>floodplains</a:t>
              </a:r>
              <a:r>
                <a:rPr lang="fr-FR" dirty="0" smtClean="0"/>
                <a:t>, </a:t>
              </a:r>
              <a:r>
                <a:rPr lang="fr-FR" dirty="0" err="1" smtClean="0"/>
                <a:t>vulnerability</a:t>
              </a:r>
              <a:r>
                <a:rPr lang="fr-FR" dirty="0" smtClean="0"/>
                <a:t> and flood </a:t>
              </a:r>
              <a:r>
                <a:rPr lang="fr-FR" dirty="0" err="1" smtClean="0"/>
                <a:t>risk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7240" y="1981199"/>
              <a:ext cx="966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2015</a:t>
              </a:r>
              <a:endParaRPr lang="en-GB" dirty="0"/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3707904" y="3717032"/>
              <a:ext cx="1656184" cy="50405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rgbClr val="00007E"/>
                </a:solidFill>
                <a:effectLst/>
                <a:latin typeface="Verdana" panose="020B0604030504040204" pitchFamily="34" charset="0"/>
              </a:endParaRP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453745" y="1371600"/>
            <a:ext cx="4627419" cy="472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l" rtl="0" fontAlgn="base">
              <a:spcBef>
                <a:spcPct val="20000"/>
              </a:spcBef>
              <a:spcAft>
                <a:spcPct val="0"/>
              </a:spcAft>
              <a:buClr>
                <a:srgbClr val="00007E"/>
              </a:buClr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00007E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00007E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752600" indent="-3810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2098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smtClean="0"/>
              <a:t>Consultation foreseen September-October</a:t>
            </a:r>
          </a:p>
          <a:p>
            <a:pPr lvl="1"/>
            <a:r>
              <a:rPr lang="en-GB" sz="2000" kern="0" smtClean="0"/>
              <a:t>Eionet Water NRC </a:t>
            </a:r>
          </a:p>
          <a:p>
            <a:pPr lvl="1"/>
            <a:r>
              <a:rPr lang="en-GB" sz="2000" kern="0" smtClean="0"/>
              <a:t>CIS WFD-FD WG (F)</a:t>
            </a:r>
          </a:p>
          <a:p>
            <a:pPr lvl="1"/>
            <a:r>
              <a:rPr lang="en-GB" sz="2000" kern="0" smtClean="0"/>
              <a:t>Experts</a:t>
            </a:r>
          </a:p>
          <a:p>
            <a:pPr lvl="1"/>
            <a:r>
              <a:rPr lang="en-GB" sz="2000" kern="0" smtClean="0"/>
              <a:t>…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453214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920" y="1544094"/>
            <a:ext cx="5297673" cy="48406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1345" y="2159084"/>
            <a:ext cx="6099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</a:t>
            </a:r>
            <a:r>
              <a:rPr lang="en-GB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you, </a:t>
            </a:r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da-DK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 looking forward </a:t>
            </a:r>
            <a:r>
              <a:rPr lang="da-DK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da-DK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-operating with     you on the </a:t>
            </a:r>
            <a:r>
              <a:rPr lang="da-DK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</a:t>
            </a:r>
            <a:r>
              <a:rPr lang="da-DK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</a:t>
            </a:r>
            <a:r>
              <a:rPr lang="da-DK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da-DK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</a:t>
            </a:r>
            <a:r>
              <a:rPr lang="da-DK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</a:t>
            </a:r>
            <a:r>
              <a:rPr lang="da-DK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(s)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512930" y="0"/>
            <a:ext cx="9155071" cy="836712"/>
          </a:xfrm>
          <a:prstGeom prst="rect">
            <a:avLst/>
          </a:prstGeom>
          <a:solidFill>
            <a:srgbClr val="6F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60329" y="6321078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GB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eea.europa.eu</a:t>
            </a:r>
            <a:endParaRPr lang="en-GB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20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The </a:t>
            </a:r>
            <a:r>
              <a:rPr lang="en-GB" u="sng" dirty="0"/>
              <a:t>2017 State of Water Assessment (report/portal)</a:t>
            </a:r>
            <a:r>
              <a:rPr lang="en-GB" dirty="0"/>
              <a:t> should </a:t>
            </a:r>
            <a:r>
              <a:rPr lang="en-GB" dirty="0" smtClean="0"/>
              <a:t>cover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96891" y="1736501"/>
            <a:ext cx="10363200" cy="4114800"/>
          </a:xfrm>
        </p:spPr>
        <p:txBody>
          <a:bodyPr/>
          <a:lstStyle/>
          <a:p>
            <a:r>
              <a:rPr lang="en-GB" sz="2000" dirty="0"/>
              <a:t>Overview of status, pressures and impacts (update of baseline – state 2012-2015) </a:t>
            </a:r>
          </a:p>
          <a:p>
            <a:r>
              <a:rPr lang="en-GB" sz="2000" dirty="0"/>
              <a:t>Change in status and pressures from 1</a:t>
            </a:r>
            <a:r>
              <a:rPr lang="en-GB" sz="2000" baseline="30000" dirty="0"/>
              <a:t>st</a:t>
            </a:r>
            <a:r>
              <a:rPr lang="en-GB" sz="2000" dirty="0"/>
              <a:t> to 2</a:t>
            </a:r>
            <a:r>
              <a:rPr lang="en-GB" sz="2000" baseline="30000" dirty="0"/>
              <a:t>nd</a:t>
            </a:r>
            <a:r>
              <a:rPr lang="en-GB" sz="2000" dirty="0"/>
              <a:t> RBMPs</a:t>
            </a:r>
          </a:p>
          <a:p>
            <a:r>
              <a:rPr lang="en-GB" sz="2000" dirty="0"/>
              <a:t>Relationship between pressure and status (what is causing less than good status) –pressures-driving force relationship.</a:t>
            </a:r>
          </a:p>
          <a:p>
            <a:r>
              <a:rPr lang="en-GB" sz="2000" dirty="0"/>
              <a:t>Effect of measures (focused on measures implemented during the first RBMP planning period).</a:t>
            </a:r>
          </a:p>
          <a:p>
            <a:r>
              <a:rPr lang="da-DK" sz="2000" dirty="0"/>
              <a:t>Policy relevanse 7</a:t>
            </a:r>
            <a:r>
              <a:rPr lang="da-DK" sz="2000" baseline="30000" dirty="0"/>
              <a:t>th</a:t>
            </a:r>
            <a:r>
              <a:rPr lang="da-DK" sz="2000" dirty="0"/>
              <a:t> Environmental action Program, Natural Capital, Blue Print etc.</a:t>
            </a:r>
            <a:endParaRPr lang="en-GB" sz="2000" dirty="0"/>
          </a:p>
          <a:p>
            <a:r>
              <a:rPr lang="en-GB" sz="1400" dirty="0"/>
              <a:t>“</a:t>
            </a:r>
            <a:r>
              <a:rPr lang="en-GB" sz="1400" u="sng" dirty="0"/>
              <a:t>Most of the general analyses and diagrams of the 2012 assessment can be repeated in the 2017 assessment</a:t>
            </a:r>
            <a:r>
              <a:rPr lang="en-GB" sz="1400" dirty="0"/>
              <a:t>, i.e. updated with the 2016 reported data. </a:t>
            </a:r>
          </a:p>
          <a:p>
            <a:r>
              <a:rPr lang="en-GB" sz="1400" dirty="0"/>
              <a:t>However, there is a range of possible additional analyses. </a:t>
            </a:r>
          </a:p>
          <a:p>
            <a:r>
              <a:rPr lang="en-GB" sz="1400" u="sng" dirty="0"/>
              <a:t>A major task will thus be to select focus and prioritise</a:t>
            </a:r>
            <a:r>
              <a:rPr lang="en-GB" sz="1400" dirty="0"/>
              <a:t>. </a:t>
            </a:r>
          </a:p>
          <a:p>
            <a:r>
              <a:rPr lang="en-GB" sz="1400" dirty="0"/>
              <a:t>Generally, the number of potential analyses and diagrams is higher in the 2017 assessment.”</a:t>
            </a:r>
            <a:r>
              <a:rPr lang="en-GB" sz="2000" dirty="0"/>
              <a:t>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09065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Tentative planning and time table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2455" y="1040677"/>
            <a:ext cx="7575976" cy="48944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927F1-D49E-4039-91D3-D8DDAA9B7D8C}" type="slidenum">
              <a:rPr lang="en-GB" smtClean="0">
                <a:solidFill>
                  <a:srgbClr val="000000"/>
                </a:solidFill>
              </a:rPr>
              <a:pPr/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32457" y="2351317"/>
            <a:ext cx="1503523" cy="37446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00007E"/>
              </a:solidFill>
              <a:latin typeface="Verdana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232457" y="3879670"/>
            <a:ext cx="1503523" cy="55237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00007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004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How to include countries not covered by WFD?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25" y="1201784"/>
            <a:ext cx="5875383" cy="4902925"/>
          </a:xfrm>
        </p:spPr>
        <p:txBody>
          <a:bodyPr/>
          <a:lstStyle/>
          <a:p>
            <a:r>
              <a:rPr lang="en-GB" dirty="0"/>
              <a:t>It is important that the next State of Water report also include results from the EEA member countries and collaborating </a:t>
            </a:r>
            <a:r>
              <a:rPr lang="en-GB" u="sng" dirty="0"/>
              <a:t>countries not implementing the WFD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EEA </a:t>
            </a:r>
            <a:r>
              <a:rPr lang="en-GB" dirty="0"/>
              <a:t>will together with the relevant NRCs explore the different </a:t>
            </a:r>
            <a:r>
              <a:rPr lang="en-GB" dirty="0" smtClean="0"/>
              <a:t>options</a:t>
            </a:r>
            <a:r>
              <a:rPr lang="en-GB" dirty="0"/>
              <a:t> </a:t>
            </a:r>
            <a:r>
              <a:rPr lang="en-GB" dirty="0" smtClean="0"/>
              <a:t>to include results from these countries.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927F1-D49E-4039-91D3-D8DDAA9B7D8C}" type="slidenum">
              <a:rPr lang="en-GB" smtClean="0">
                <a:solidFill>
                  <a:srgbClr val="000000"/>
                </a:solidFill>
              </a:rPr>
              <a:pPr/>
              <a:t>5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129" y="1211471"/>
            <a:ext cx="4673099" cy="48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078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Strukturen der Fliessgewässer in der Schweiz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927F1-D49E-4039-91D3-D8DDAA9B7D8C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486" y="1679157"/>
            <a:ext cx="9875519" cy="430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6461762"/>
            <a:ext cx="9788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http://www.bafu.admin.ch/publikationen/publikation/01075/index.html?lang=de</a:t>
            </a:r>
          </a:p>
        </p:txBody>
      </p:sp>
    </p:spTree>
    <p:extLst>
      <p:ext uri="{BB962C8B-B14F-4D97-AF65-F5344CB8AC3E}">
        <p14:creationId xmlns:p14="http://schemas.microsoft.com/office/powerpoint/2010/main" val="38029699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en-US" dirty="0" smtClean="0">
                <a:effectLst/>
              </a:rPr>
              <a:t>Challenges</a:t>
            </a:r>
            <a:endParaRPr lang="en-GB" altLang="en-US" dirty="0" smtClean="0">
              <a:effectLst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Overview of status, pressures and impacts </a:t>
            </a:r>
            <a:r>
              <a:rPr lang="en-GB" sz="2400" dirty="0"/>
              <a:t>(update of baseline – state 2012-2015) </a:t>
            </a:r>
          </a:p>
          <a:p>
            <a:r>
              <a:rPr lang="en-GB" sz="2400" b="1" dirty="0"/>
              <a:t>Change in status and pressures from 1</a:t>
            </a:r>
            <a:r>
              <a:rPr lang="en-GB" sz="2400" b="1" baseline="30000" dirty="0"/>
              <a:t>st</a:t>
            </a:r>
            <a:r>
              <a:rPr lang="en-GB" sz="2400" b="1" dirty="0"/>
              <a:t> to 2</a:t>
            </a:r>
            <a:r>
              <a:rPr lang="en-GB" sz="2400" b="1" baseline="30000" dirty="0"/>
              <a:t>nd</a:t>
            </a:r>
            <a:r>
              <a:rPr lang="en-GB" sz="2400" b="1" dirty="0"/>
              <a:t> RBMPs</a:t>
            </a:r>
          </a:p>
          <a:p>
            <a:r>
              <a:rPr lang="en-GB" sz="2400" b="1" dirty="0"/>
              <a:t>Relationship between pressure and status </a:t>
            </a:r>
            <a:r>
              <a:rPr lang="en-GB" sz="2400" dirty="0"/>
              <a:t>(what is causing less than good status) –pressures-driving force relationship.</a:t>
            </a:r>
          </a:p>
          <a:p>
            <a:r>
              <a:rPr lang="en-GB" sz="2400" b="1" dirty="0"/>
              <a:t>Effect of measures </a:t>
            </a:r>
            <a:r>
              <a:rPr lang="en-GB" sz="2400" dirty="0"/>
              <a:t>(focused on measures implemented during the first RBMP planning period).</a:t>
            </a:r>
          </a:p>
        </p:txBody>
      </p:sp>
    </p:spTree>
    <p:extLst>
      <p:ext uri="{BB962C8B-B14F-4D97-AF65-F5344CB8AC3E}">
        <p14:creationId xmlns:p14="http://schemas.microsoft.com/office/powerpoint/2010/main" val="28110533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33068"/>
          </a:xfrm>
        </p:spPr>
        <p:txBody>
          <a:bodyPr/>
          <a:lstStyle/>
          <a:p>
            <a:r>
              <a:rPr lang="en-GB" sz="2400" dirty="0"/>
              <a:t>Overview of status (update of baseline = status 2012-2015)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641173"/>
            <a:ext cx="8946524" cy="562800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9863876" y="1679514"/>
            <a:ext cx="2244151" cy="822305"/>
          </a:xfrm>
          <a:prstGeom prst="wedgeEllipseCallout">
            <a:avLst>
              <a:gd name="adj1" fmla="val -50934"/>
              <a:gd name="adj2" fmla="val 19300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srgbClr val="00007E"/>
                </a:solidFill>
                <a:latin typeface="Verdana" pitchFamily="34" charset="0"/>
              </a:rPr>
              <a:t>Is the status good or bad?</a:t>
            </a:r>
            <a:endParaRPr lang="en-GB" sz="1600" dirty="0">
              <a:solidFill>
                <a:srgbClr val="00007E"/>
              </a:solidFill>
              <a:latin typeface="Verdana" pitchFamily="34" charset="0"/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5009883" y="4739428"/>
            <a:ext cx="95303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sz="1200" dirty="0" err="1"/>
              <a:t>Biological</a:t>
            </a:r>
            <a:endParaRPr lang="da-DK" sz="1200" dirty="0"/>
          </a:p>
        </p:txBody>
      </p:sp>
      <p:sp>
        <p:nvSpPr>
          <p:cNvPr id="7" name="Tekstfelt 6"/>
          <p:cNvSpPr txBox="1"/>
          <p:nvPr/>
        </p:nvSpPr>
        <p:spPr>
          <a:xfrm>
            <a:off x="6806486" y="4600928"/>
            <a:ext cx="95303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sz="1200" dirty="0" err="1"/>
              <a:t>Physico-chemical</a:t>
            </a:r>
            <a:endParaRPr lang="da-DK" sz="1200" dirty="0"/>
          </a:p>
        </p:txBody>
      </p:sp>
      <p:sp>
        <p:nvSpPr>
          <p:cNvPr id="8" name="Tekstfelt 7"/>
          <p:cNvSpPr txBox="1"/>
          <p:nvPr/>
        </p:nvSpPr>
        <p:spPr>
          <a:xfrm>
            <a:off x="8548355" y="4782426"/>
            <a:ext cx="95303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sz="1200" dirty="0"/>
              <a:t>Chemical</a:t>
            </a:r>
          </a:p>
        </p:txBody>
      </p:sp>
    </p:spTree>
    <p:extLst>
      <p:ext uri="{BB962C8B-B14F-4D97-AF65-F5344CB8AC3E}">
        <p14:creationId xmlns:p14="http://schemas.microsoft.com/office/powerpoint/2010/main" val="39049461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405" y="2"/>
            <a:ext cx="10363200" cy="656399"/>
          </a:xfrm>
        </p:spPr>
        <p:txBody>
          <a:bodyPr/>
          <a:lstStyle/>
          <a:p>
            <a:r>
              <a:rPr lang="da-DK" sz="2400" dirty="0"/>
              <a:t>Change in status</a:t>
            </a: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1405" y="771377"/>
            <a:ext cx="5087939" cy="282741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6670" y="1004059"/>
            <a:ext cx="5804629" cy="4273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088" y="4178107"/>
            <a:ext cx="50580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river basin district of the Scheldt none of the 177 water bodies achieves good ecological status or ecological potential, based on the 'one-out-all-out' principle.</a:t>
            </a:r>
          </a:p>
          <a:p>
            <a:r>
              <a:rPr lang="en-US" sz="1200" dirty="0"/>
              <a:t>There is little evolution of the final assessment based on the one-out-all-out principle for all water bodies in the river basin district of the Scheldt (see Figure 86). </a:t>
            </a:r>
          </a:p>
          <a:p>
            <a:r>
              <a:rPr lang="da-DK" sz="1200" dirty="0" smtClean="0"/>
              <a:t>&lt;</a:t>
            </a:r>
            <a:r>
              <a:rPr lang="da-DK" sz="1200" dirty="0"/>
              <a:t>google translation&gt;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42597" y="6279502"/>
            <a:ext cx="66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Source Scheldt dRBMP </a:t>
            </a:r>
            <a:r>
              <a:rPr lang="da-DK" dirty="0">
                <a:hlinkClick r:id="rId4"/>
              </a:rPr>
              <a:t>Link</a:t>
            </a:r>
            <a:r>
              <a:rPr lang="da-DK" dirty="0"/>
              <a:t> and Sweden </a:t>
            </a:r>
            <a:r>
              <a:rPr lang="da-DK" dirty="0">
                <a:hlinkClick r:id="rId5"/>
              </a:rPr>
              <a:t>Link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" y="1658163"/>
            <a:ext cx="830425" cy="254044"/>
          </a:xfrm>
          <a:prstGeom prst="rect">
            <a:avLst/>
          </a:prstGeom>
          <a:solidFill>
            <a:schemeClr val="bg1"/>
          </a:solidFill>
        </p:spPr>
        <p:txBody>
          <a:bodyPr wrap="square" rIns="36000" rtlCol="0">
            <a:spAutoFit/>
          </a:bodyPr>
          <a:lstStyle/>
          <a:p>
            <a:r>
              <a:rPr lang="da-DK" sz="1051" dirty="0"/>
              <a:t>2</a:t>
            </a:r>
            <a:r>
              <a:rPr lang="da-DK" sz="1051" baseline="30000" dirty="0"/>
              <a:t>nd</a:t>
            </a:r>
            <a:r>
              <a:rPr lang="da-DK" sz="1051" dirty="0"/>
              <a:t> RBMP</a:t>
            </a:r>
            <a:endParaRPr lang="en-GB" sz="1051" dirty="0"/>
          </a:p>
        </p:txBody>
      </p:sp>
      <p:sp>
        <p:nvSpPr>
          <p:cNvPr id="8" name="TextBox 7"/>
          <p:cNvSpPr txBox="1"/>
          <p:nvPr/>
        </p:nvSpPr>
        <p:spPr>
          <a:xfrm>
            <a:off x="1" y="2374563"/>
            <a:ext cx="830425" cy="254044"/>
          </a:xfrm>
          <a:prstGeom prst="rect">
            <a:avLst/>
          </a:prstGeom>
          <a:solidFill>
            <a:schemeClr val="bg1"/>
          </a:solidFill>
        </p:spPr>
        <p:txBody>
          <a:bodyPr wrap="square" rIns="36000" rtlCol="0">
            <a:spAutoFit/>
          </a:bodyPr>
          <a:lstStyle/>
          <a:p>
            <a:r>
              <a:rPr lang="da-DK" sz="1051" dirty="0"/>
              <a:t>1</a:t>
            </a:r>
            <a:r>
              <a:rPr lang="da-DK" sz="1051" baseline="30000" dirty="0"/>
              <a:t>st</a:t>
            </a:r>
            <a:r>
              <a:rPr lang="da-DK" sz="1051" dirty="0"/>
              <a:t> RBMP</a:t>
            </a:r>
            <a:endParaRPr lang="en-GB" sz="1051" dirty="0"/>
          </a:p>
        </p:txBody>
      </p:sp>
      <p:sp>
        <p:nvSpPr>
          <p:cNvPr id="9" name="TextBox 8"/>
          <p:cNvSpPr txBox="1"/>
          <p:nvPr/>
        </p:nvSpPr>
        <p:spPr>
          <a:xfrm>
            <a:off x="6670766" y="5277742"/>
            <a:ext cx="141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More high</a:t>
            </a:r>
          </a:p>
          <a:p>
            <a:r>
              <a:rPr lang="da-DK" dirty="0" smtClean="0"/>
              <a:t>Less good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638903" y="527774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Less good, poor or bad</a:t>
            </a:r>
          </a:p>
          <a:p>
            <a:r>
              <a:rPr lang="da-DK" dirty="0" smtClean="0"/>
              <a:t>More moderate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9131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on-report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A_PP_template" id="{6242FC99-075A-470D-ADCE-12178588319F}" vid="{453E4571-12CC-4224-AAB3-F2007AFA5665}"/>
    </a:ext>
  </a:extLst>
</a:theme>
</file>

<file path=ppt/theme/theme2.xml><?xml version="1.0" encoding="utf-8"?>
<a:theme xmlns:a="http://schemas.openxmlformats.org/drawingml/2006/main" name="EEA1-WhiteBackground">
  <a:themeElements>
    <a:clrScheme name="EEA1-WhiteBackgrou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EA1-WhiteBackgroun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007E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007E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EA1-White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A1-White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1-White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1-White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1-White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1-White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1-White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EA85F91-5500-4143-A435-EFF43983A6ED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F14974C3-AAA9-487C-AAA3-4E9AE38759E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D8E2D56-5C55-4F7F-9520-D6DD5996EC0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5080A7D-3EA0-4B7B-8862-EFC04D7520B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CEDE6F9B-E805-42AC-AFA5-E28B3C24BAB4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98008428-AD10-4AF6-AA1D-26C6D95BBF5C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B547D413-D4ED-485D-ADA9-751AD51F838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A27E2F1B-B42D-4948-AE24-4D74BB24BEF2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47BF7F19-14D0-4E8C-8E1F-CB6B41C2569E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2104C557-B87B-45D8-A336-051D14ABF60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1612</Words>
  <Application>Microsoft Office PowerPoint</Application>
  <PresentationFormat>Widescreen</PresentationFormat>
  <Paragraphs>202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Verdana</vt:lpstr>
      <vt:lpstr>Non-report ppt template</vt:lpstr>
      <vt:lpstr>EEA1-WhiteBackground</vt:lpstr>
      <vt:lpstr>PowerPoint Presentation</vt:lpstr>
      <vt:lpstr>Water Framework Directive</vt:lpstr>
      <vt:lpstr>The 2017 State of Water Assessment (report/portal) should cover</vt:lpstr>
      <vt:lpstr>Tentative planning and time table</vt:lpstr>
      <vt:lpstr>How to include countries not covered by WFD?</vt:lpstr>
      <vt:lpstr>Strukturen der Fliessgewässer in der Schweiz</vt:lpstr>
      <vt:lpstr>Challenges</vt:lpstr>
      <vt:lpstr>Overview of status (update of baseline = status 2012-2015)</vt:lpstr>
      <vt:lpstr>Change in status</vt:lpstr>
      <vt:lpstr>Change in status by quality elements</vt:lpstr>
      <vt:lpstr>Baseline – overview of chemical status</vt:lpstr>
      <vt:lpstr>Which pollutant is causing poor chemical status?</vt:lpstr>
      <vt:lpstr>Change in chemical status due to stricter standards and more monitoring</vt:lpstr>
      <vt:lpstr>Austria – Hydromorpholgical pressures 2009/2013</vt:lpstr>
      <vt:lpstr>Blue high degree of waste water treatment, Green biological treatment, Red wastewater discharged without treatment </vt:lpstr>
      <vt:lpstr>Can we achieve good status with the current measures?</vt:lpstr>
      <vt:lpstr>Linking WISE-SoE data to WISE-WFD</vt:lpstr>
      <vt:lpstr>Tentative planning and time table</vt:lpstr>
      <vt:lpstr>PowerPoint Presentation</vt:lpstr>
      <vt:lpstr>PowerPoint Presentation</vt:lpstr>
      <vt:lpstr>Floods Directive</vt:lpstr>
      <vt:lpstr>FRMPs</vt:lpstr>
      <vt:lpstr>PFRA – past floods</vt:lpstr>
      <vt:lpstr>State of Europe’s water assessment</vt:lpstr>
      <vt:lpstr>PowerPoint Presentation</vt:lpstr>
    </vt:vector>
  </TitlesOfParts>
  <Company>European Environment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Kristensen</dc:creator>
  <cp:lastModifiedBy>Wouter Vanneuville</cp:lastModifiedBy>
  <cp:revision>23</cp:revision>
  <cp:lastPrinted>2015-06-17T13:50:17Z</cp:lastPrinted>
  <dcterms:created xsi:type="dcterms:W3CDTF">2015-06-10T12:19:55Z</dcterms:created>
  <dcterms:modified xsi:type="dcterms:W3CDTF">2015-06-19T11:17:50Z</dcterms:modified>
</cp:coreProperties>
</file>