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60" r:id="rId4"/>
    <p:sldId id="265" r:id="rId5"/>
    <p:sldId id="266" r:id="rId6"/>
    <p:sldId id="261" r:id="rId7"/>
    <p:sldId id="268" r:id="rId8"/>
    <p:sldId id="267" r:id="rId9"/>
    <p:sldId id="263" r:id="rId1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32E0947-A715-4FCB-8DDE-95BDE9A77013}" type="slidenum">
              <a:rPr lang="cs-CZ" altLang="en-US"/>
              <a:pPr>
                <a:defRPr/>
              </a:pPr>
              <a:t>‹N°›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02139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noProof="0" smtClean="0"/>
              <a:t>Klepnutím lze upravit styly předlohy textu.</a:t>
            </a:r>
          </a:p>
          <a:p>
            <a:pPr lvl="1"/>
            <a:r>
              <a:rPr lang="cs-CZ" altLang="en-US" noProof="0" smtClean="0"/>
              <a:t>Druhá úroveň</a:t>
            </a:r>
          </a:p>
          <a:p>
            <a:pPr lvl="2"/>
            <a:r>
              <a:rPr lang="cs-CZ" altLang="en-US" noProof="0" smtClean="0"/>
              <a:t>Třetí úroveň</a:t>
            </a:r>
          </a:p>
          <a:p>
            <a:pPr lvl="3"/>
            <a:r>
              <a:rPr lang="cs-CZ" altLang="en-US" noProof="0" smtClean="0"/>
              <a:t>Čtvrtá úroveň</a:t>
            </a:r>
          </a:p>
          <a:p>
            <a:pPr lvl="4"/>
            <a:r>
              <a:rPr lang="cs-CZ" altLang="en-US" noProof="0" smtClean="0"/>
              <a:t>Pátá úroveň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8323AEF-9603-4D0E-AB51-2C1D95CCD13F}" type="slidenum">
              <a:rPr lang="cs-CZ" altLang="en-US"/>
              <a:pPr>
                <a:defRPr/>
              </a:pPr>
              <a:t>‹N°›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355847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1376406"/>
            <a:ext cx="8316912" cy="4349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ZoneTexte 3"/>
          <p:cNvSpPr txBox="1"/>
          <p:nvPr userDrawn="1"/>
        </p:nvSpPr>
        <p:spPr>
          <a:xfrm>
            <a:off x="755576" y="6381328"/>
            <a:ext cx="4921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200" b="1" dirty="0" smtClean="0">
                <a:solidFill>
                  <a:srgbClr val="002060"/>
                </a:solidFill>
              </a:rPr>
              <a:t>Freshwater </a:t>
            </a:r>
            <a:r>
              <a:rPr lang="en-US" altLang="en-US" sz="1200" b="1" dirty="0" err="1" smtClean="0">
                <a:solidFill>
                  <a:srgbClr val="002060"/>
                </a:solidFill>
              </a:rPr>
              <a:t>Eionet</a:t>
            </a:r>
            <a:r>
              <a:rPr lang="en-US" altLang="en-US" sz="1200" b="1" dirty="0" smtClean="0">
                <a:solidFill>
                  <a:srgbClr val="002060"/>
                </a:solidFill>
              </a:rPr>
              <a:t> Workshop, 18-19.6.2015, Copenhagen</a:t>
            </a:r>
            <a:endParaRPr lang="cs-CZ" altLang="en-US" sz="1200" b="1" dirty="0" smtClean="0">
              <a:solidFill>
                <a:srgbClr val="002060"/>
              </a:solidFill>
            </a:endParaRPr>
          </a:p>
          <a:p>
            <a:r>
              <a:rPr lang="fr-FR" altLang="en-US" sz="1200" b="1" dirty="0" smtClean="0">
                <a:solidFill>
                  <a:srgbClr val="002060"/>
                </a:solidFill>
              </a:rPr>
              <a:t>B. </a:t>
            </a:r>
            <a:r>
              <a:rPr lang="fr-FR" altLang="en-US" sz="1200" b="1" dirty="0" err="1" smtClean="0">
                <a:solidFill>
                  <a:srgbClr val="002060"/>
                </a:solidFill>
              </a:rPr>
              <a:t>Fribourg-Blanc</a:t>
            </a:r>
            <a:r>
              <a:rPr lang="fr-FR" altLang="en-US" sz="1200" b="1" dirty="0" smtClean="0">
                <a:solidFill>
                  <a:srgbClr val="002060"/>
                </a:solidFill>
              </a:rPr>
              <a:t>, Office International de l’Eau, Limoges, France</a:t>
            </a:r>
            <a:endParaRPr lang="cs-CZ" altLang="en-US" sz="12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88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260350"/>
            <a:ext cx="8316912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600200"/>
            <a:ext cx="8316912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6870" y="6408738"/>
            <a:ext cx="477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4CC2FD62-C135-490E-9606-CA6B0D0EFA89}" type="slidenum">
              <a:rPr lang="cs-CZ" altLang="en-US" sz="1400" smtClean="0"/>
              <a:pPr algn="r" eaLnBrk="1" hangingPunct="1">
                <a:defRPr/>
              </a:pPr>
              <a:t>‹N°›</a:t>
            </a:fld>
            <a:endParaRPr lang="cs-CZ" altLang="en-US" sz="14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088" y="260350"/>
            <a:ext cx="8316912" cy="2448570"/>
          </a:xfrm>
        </p:spPr>
        <p:txBody>
          <a:bodyPr/>
          <a:lstStyle/>
          <a:p>
            <a:r>
              <a:rPr lang="en-US" altLang="en-US" sz="4400" dirty="0" smtClean="0"/>
              <a:t>Session 2: SoE content review</a:t>
            </a:r>
            <a:br>
              <a:rPr lang="en-US" altLang="en-US" sz="4400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088" y="2780928"/>
            <a:ext cx="8316912" cy="324036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dirty="0" smtClean="0"/>
              <a:t>* Content </a:t>
            </a:r>
            <a:r>
              <a:rPr lang="en-GB" dirty="0"/>
              <a:t>review of the WISE SoE data </a:t>
            </a:r>
            <a:r>
              <a:rPr lang="en-GB" dirty="0" smtClean="0"/>
              <a:t>flows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GB" sz="1200" dirty="0" smtClean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GB" sz="1200" dirty="0" smtClean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dirty="0"/>
              <a:t> - Determinants for describing </a:t>
            </a:r>
            <a:r>
              <a:rPr lang="en-GB" dirty="0"/>
              <a:t>pollution from </a:t>
            </a:r>
            <a:r>
              <a:rPr lang="en-GB" b="1" dirty="0"/>
              <a:t>hazardous substances and emerging chemicals </a:t>
            </a:r>
          </a:p>
          <a:p>
            <a:pPr marL="0" indent="0" algn="ctr">
              <a:buNone/>
            </a:pPr>
            <a:endParaRPr lang="en-US" altLang="en-US" dirty="0"/>
          </a:p>
          <a:p>
            <a:pPr marL="0" indent="0" algn="ctr">
              <a:buNone/>
            </a:pPr>
            <a:endParaRPr lang="en-US" altLang="en-US" dirty="0"/>
          </a:p>
          <a:p>
            <a:pPr marL="0" indent="0" algn="ctr">
              <a:buNone/>
            </a:pPr>
            <a:r>
              <a:rPr lang="en-US" altLang="en-US" sz="1600" b="1" dirty="0" smtClean="0">
                <a:solidFill>
                  <a:schemeClr val="accent6"/>
                </a:solidFill>
              </a:rPr>
              <a:t>Freshwater </a:t>
            </a:r>
            <a:r>
              <a:rPr lang="en-US" altLang="en-US" sz="1600" b="1" dirty="0" err="1" smtClean="0">
                <a:solidFill>
                  <a:schemeClr val="accent6"/>
                </a:solidFill>
              </a:rPr>
              <a:t>Eionet</a:t>
            </a:r>
            <a:r>
              <a:rPr lang="en-US" altLang="en-US" sz="1600" b="1" dirty="0" smtClean="0">
                <a:solidFill>
                  <a:schemeClr val="accent6"/>
                </a:solidFill>
              </a:rPr>
              <a:t> Workshop, 18-19 June 2015</a:t>
            </a:r>
          </a:p>
          <a:p>
            <a:pPr marL="0" indent="0" algn="ctr">
              <a:buNone/>
            </a:pPr>
            <a:r>
              <a:rPr lang="en-GB" sz="1600" b="1" dirty="0" err="1" smtClean="0">
                <a:solidFill>
                  <a:schemeClr val="accent6"/>
                </a:solidFill>
              </a:rPr>
              <a:t>Benoît</a:t>
            </a:r>
            <a:r>
              <a:rPr lang="en-GB" sz="1600" b="1" dirty="0" smtClean="0">
                <a:solidFill>
                  <a:schemeClr val="accent6"/>
                </a:solidFill>
              </a:rPr>
              <a:t> </a:t>
            </a:r>
            <a:r>
              <a:rPr lang="en-GB" sz="1600" b="1" dirty="0" err="1" smtClean="0">
                <a:solidFill>
                  <a:schemeClr val="accent6"/>
                </a:solidFill>
              </a:rPr>
              <a:t>Fribourg-blanc</a:t>
            </a:r>
            <a:r>
              <a:rPr lang="en-GB" sz="1600" b="1" dirty="0" smtClean="0">
                <a:solidFill>
                  <a:schemeClr val="accent6"/>
                </a:solidFill>
              </a:rPr>
              <a:t>, </a:t>
            </a:r>
            <a:r>
              <a:rPr lang="fr-FR" altLang="en-US" sz="1600" b="1" dirty="0" smtClean="0">
                <a:solidFill>
                  <a:schemeClr val="accent2"/>
                </a:solidFill>
              </a:rPr>
              <a:t>Office </a:t>
            </a:r>
            <a:r>
              <a:rPr lang="fr-FR" altLang="en-US" sz="1600" b="1" dirty="0">
                <a:solidFill>
                  <a:schemeClr val="accent2"/>
                </a:solidFill>
              </a:rPr>
              <a:t>International de l’Eau, Limoges, </a:t>
            </a:r>
            <a:r>
              <a:rPr lang="fr-FR" altLang="en-US" sz="1600" b="1" dirty="0" smtClean="0">
                <a:solidFill>
                  <a:schemeClr val="accent2"/>
                </a:solidFill>
              </a:rPr>
              <a:t>France</a:t>
            </a:r>
            <a:endParaRPr lang="cs-CZ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11560" y="6264696"/>
            <a:ext cx="5256584" cy="5486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42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Goals of the review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Tx/>
              <a:buAutoNum type="arabicPeriod"/>
            </a:pPr>
            <a:r>
              <a:rPr lang="en-GB" altLang="de-DE" dirty="0" smtClean="0">
                <a:solidFill>
                  <a:srgbClr val="009999"/>
                </a:solidFill>
              </a:rPr>
              <a:t> </a:t>
            </a:r>
            <a:r>
              <a:rPr lang="en-US" altLang="de-DE" dirty="0" smtClean="0">
                <a:solidFill>
                  <a:srgbClr val="009999"/>
                </a:solidFill>
              </a:rPr>
              <a:t>M</a:t>
            </a:r>
            <a:r>
              <a:rPr lang="en-US" altLang="de-DE" dirty="0" smtClean="0">
                <a:solidFill>
                  <a:srgbClr val="009999"/>
                </a:solidFill>
              </a:rPr>
              <a:t>erging </a:t>
            </a:r>
            <a:r>
              <a:rPr lang="en-US" altLang="de-DE" dirty="0">
                <a:solidFill>
                  <a:srgbClr val="009999"/>
                </a:solidFill>
              </a:rPr>
              <a:t>reporting of all water </a:t>
            </a:r>
            <a:r>
              <a:rPr lang="en-US" altLang="de-DE" dirty="0" smtClean="0">
                <a:solidFill>
                  <a:srgbClr val="009999"/>
                </a:solidFill>
              </a:rPr>
              <a:t>categories (RW, LW, GW, TCM)</a:t>
            </a:r>
          </a:p>
          <a:p>
            <a:pPr marL="0" indent="0" algn="just">
              <a:buFontTx/>
              <a:buAutoNum type="arabicPeriod"/>
            </a:pPr>
            <a:endParaRPr lang="en-GB" altLang="de-DE" sz="1200" dirty="0" smtClean="0">
              <a:solidFill>
                <a:srgbClr val="009999"/>
              </a:solidFill>
            </a:endParaRPr>
          </a:p>
          <a:p>
            <a:pPr marL="0" indent="0" algn="just">
              <a:buFontTx/>
              <a:buAutoNum type="arabicPeriod"/>
            </a:pPr>
            <a:r>
              <a:rPr lang="en-GB" altLang="de-DE" dirty="0" smtClean="0">
                <a:solidFill>
                  <a:srgbClr val="009999"/>
                </a:solidFill>
              </a:rPr>
              <a:t> Structure the knowledge</a:t>
            </a:r>
          </a:p>
          <a:p>
            <a:pPr marL="0" indent="0" algn="just">
              <a:buFontTx/>
              <a:buAutoNum type="arabicPeriod"/>
            </a:pPr>
            <a:endParaRPr lang="en-GB" altLang="de-DE" sz="1200" dirty="0">
              <a:solidFill>
                <a:srgbClr val="009999"/>
              </a:solidFill>
            </a:endParaRPr>
          </a:p>
          <a:p>
            <a:pPr marL="0" indent="0" algn="just">
              <a:buFontTx/>
              <a:buAutoNum type="arabicPeriod"/>
            </a:pPr>
            <a:r>
              <a:rPr lang="en-GB" altLang="de-DE" dirty="0" smtClean="0">
                <a:solidFill>
                  <a:srgbClr val="009999"/>
                </a:solidFill>
              </a:rPr>
              <a:t>Remove </a:t>
            </a:r>
            <a:r>
              <a:rPr lang="en-GB" altLang="de-DE" dirty="0">
                <a:solidFill>
                  <a:srgbClr val="009999"/>
                </a:solidFill>
              </a:rPr>
              <a:t>redundant parameters and clarify priorities to reduce reporting burden</a:t>
            </a:r>
          </a:p>
          <a:p>
            <a:pPr marL="0" indent="0" algn="just">
              <a:buFontTx/>
              <a:buAutoNum type="arabicPeriod"/>
            </a:pPr>
            <a:endParaRPr lang="en-GB" altLang="de-DE" sz="1200" dirty="0" smtClean="0">
              <a:solidFill>
                <a:srgbClr val="009999"/>
              </a:solidFill>
            </a:endParaRPr>
          </a:p>
          <a:p>
            <a:pPr marL="0" indent="0" algn="just">
              <a:buFontTx/>
              <a:buAutoNum type="arabicPeriod"/>
            </a:pPr>
            <a:r>
              <a:rPr lang="en-GB" altLang="de-DE" dirty="0" smtClean="0">
                <a:solidFill>
                  <a:srgbClr val="009999"/>
                </a:solidFill>
              </a:rPr>
              <a:t> Support planned EEA’s environmental assessments for the 2016-2018 period</a:t>
            </a:r>
          </a:p>
          <a:p>
            <a:pPr marL="0" indent="0" algn="just">
              <a:buFontTx/>
              <a:buAutoNum type="arabicPeriod"/>
            </a:pPr>
            <a:endParaRPr lang="en-GB" altLang="de-DE" sz="1200" dirty="0" smtClean="0">
              <a:solidFill>
                <a:srgbClr val="009999"/>
              </a:solidFill>
            </a:endParaRPr>
          </a:p>
          <a:p>
            <a:pPr marL="0" indent="0" algn="just">
              <a:buFontTx/>
              <a:buAutoNum type="arabicPeriod"/>
            </a:pPr>
            <a:r>
              <a:rPr lang="en-GB" altLang="de-DE" dirty="0" smtClean="0">
                <a:solidFill>
                  <a:srgbClr val="009999"/>
                </a:solidFill>
              </a:rPr>
              <a:t> Prefill Eurostat/OECD JQ IWA (rivers, lakes) </a:t>
            </a:r>
          </a:p>
        </p:txBody>
      </p:sp>
    </p:spTree>
    <p:extLst>
      <p:ext uri="{BB962C8B-B14F-4D97-AF65-F5344CB8AC3E}">
        <p14:creationId xmlns:p14="http://schemas.microsoft.com/office/powerpoint/2010/main" val="2275837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de-DE" dirty="0"/>
              <a:t>Current status</a:t>
            </a:r>
            <a:r>
              <a:rPr lang="en-US" altLang="de-DE" sz="3600" dirty="0"/>
              <a:t/>
            </a:r>
            <a:br>
              <a:rPr lang="en-US" altLang="de-DE" sz="3600" dirty="0"/>
            </a:br>
            <a:r>
              <a:rPr lang="en-US" sz="2000" b="0" dirty="0">
                <a:solidFill>
                  <a:srgbClr val="009999"/>
                </a:solidFill>
              </a:rPr>
              <a:t>SoE reporting temporal scales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 increase in reported data: more substances, more analyses, more quantified values (&gt;50% of all analyses in most recent years)</a:t>
            </a:r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3501008"/>
            <a:ext cx="4516227" cy="2692475"/>
          </a:xfrm>
          <a:prstGeom prst="rect">
            <a:avLst/>
          </a:prstGeom>
          <a:noFill/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515" y="3573017"/>
            <a:ext cx="4455485" cy="253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60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de-DE" dirty="0" smtClean="0"/>
              <a:t>Current status</a:t>
            </a:r>
            <a:r>
              <a:rPr lang="en-GB" altLang="de-DE" sz="3600" dirty="0" smtClean="0"/>
              <a:t/>
            </a:r>
            <a:br>
              <a:rPr lang="en-GB" altLang="de-DE" sz="3600" dirty="0" smtClean="0"/>
            </a:br>
            <a:r>
              <a:rPr lang="en-GB" sz="2000" b="0" dirty="0" smtClean="0">
                <a:solidFill>
                  <a:srgbClr val="009999"/>
                </a:solidFill>
              </a:rPr>
              <a:t>SoE reporting spatial scales</a:t>
            </a:r>
            <a:endParaRPr lang="en-GB" sz="2000" b="0" dirty="0">
              <a:solidFill>
                <a:srgbClr val="00999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But: uneven spatial distribution</a:t>
            </a:r>
            <a:endParaRPr lang="en-GB" dirty="0"/>
          </a:p>
        </p:txBody>
      </p:sp>
      <p:pic>
        <p:nvPicPr>
          <p:cNvPr id="4" name="Image 3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99" t="2782" r="4742" b="10439"/>
          <a:stretch/>
        </p:blipFill>
        <p:spPr>
          <a:xfrm>
            <a:off x="-36512" y="2492896"/>
            <a:ext cx="4702368" cy="436510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-36512" y="2492896"/>
            <a:ext cx="394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1,1,2,2-tetrachloroethene in rivers </a:t>
            </a:r>
            <a:endParaRPr lang="en-GB" dirty="0"/>
          </a:p>
        </p:txBody>
      </p:sp>
      <p:pic>
        <p:nvPicPr>
          <p:cNvPr id="6" name="Image 5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86" t="1276" r="4456" b="10670"/>
          <a:stretch/>
        </p:blipFill>
        <p:spPr>
          <a:xfrm>
            <a:off x="4716016" y="2492896"/>
            <a:ext cx="4403940" cy="435994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716016" y="2645276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/>
              <a:t>diuron</a:t>
            </a:r>
            <a:r>
              <a:rPr lang="en-GB" b="1" dirty="0" smtClean="0"/>
              <a:t> in lakes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908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de-DE" dirty="0" smtClean="0"/>
              <a:t>Current status</a:t>
            </a:r>
            <a:r>
              <a:rPr lang="en-GB" altLang="de-DE" sz="3600" dirty="0" smtClean="0"/>
              <a:t/>
            </a:r>
            <a:br>
              <a:rPr lang="en-GB" altLang="de-DE" sz="3600" dirty="0" smtClean="0"/>
            </a:br>
            <a:r>
              <a:rPr lang="en-GB" sz="2000" b="0" dirty="0" smtClean="0">
                <a:solidFill>
                  <a:srgbClr val="009999"/>
                </a:solidFill>
              </a:rPr>
              <a:t>SoE reporting waterbody categories</a:t>
            </a:r>
            <a:endParaRPr lang="en-GB" sz="2000" b="0" dirty="0">
              <a:solidFill>
                <a:srgbClr val="00999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uneven waterbody categories distribution</a:t>
            </a:r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833244" y="226758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in rivers </a:t>
            </a:r>
            <a:endParaRPr lang="en-GB" dirty="0"/>
          </a:p>
        </p:txBody>
      </p:sp>
      <p:sp>
        <p:nvSpPr>
          <p:cNvPr id="7" name="ZoneTexte 6"/>
          <p:cNvSpPr txBox="1"/>
          <p:nvPr/>
        </p:nvSpPr>
        <p:spPr>
          <a:xfrm>
            <a:off x="1420270" y="1846637"/>
            <a:ext cx="6506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Number of stations for some substances (HS report 2015)</a:t>
            </a:r>
            <a:endParaRPr lang="en-GB" dirty="0"/>
          </a:p>
        </p:txBody>
      </p:sp>
      <p:pic>
        <p:nvPicPr>
          <p:cNvPr id="8" name="Image 7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152" b="12069"/>
          <a:stretch/>
        </p:blipFill>
        <p:spPr bwMode="auto">
          <a:xfrm>
            <a:off x="2987824" y="2700082"/>
            <a:ext cx="3036909" cy="4174437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4437958" y="231423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in lakes </a:t>
            </a:r>
            <a:endParaRPr lang="en-GB" dirty="0"/>
          </a:p>
        </p:txBody>
      </p:sp>
      <p:sp>
        <p:nvSpPr>
          <p:cNvPr id="10" name="ZoneTexte 9"/>
          <p:cNvSpPr txBox="1"/>
          <p:nvPr/>
        </p:nvSpPr>
        <p:spPr>
          <a:xfrm>
            <a:off x="6732240" y="2330750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in groundwater </a:t>
            </a:r>
            <a:endParaRPr lang="en-GB" dirty="0"/>
          </a:p>
        </p:txBody>
      </p:sp>
      <p:pic>
        <p:nvPicPr>
          <p:cNvPr id="11" name="Image 10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687" b="21915"/>
          <a:stretch/>
        </p:blipFill>
        <p:spPr bwMode="auto">
          <a:xfrm>
            <a:off x="28026" y="2636912"/>
            <a:ext cx="2957345" cy="4213192"/>
          </a:xfrm>
          <a:prstGeom prst="rect">
            <a:avLst/>
          </a:prstGeom>
          <a:noFill/>
        </p:spPr>
      </p:pic>
      <p:pic>
        <p:nvPicPr>
          <p:cNvPr id="12" name="Obrázek 963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8500" r="81150" b="14725"/>
          <a:stretch/>
        </p:blipFill>
        <p:spPr bwMode="auto">
          <a:xfrm>
            <a:off x="6300192" y="2757470"/>
            <a:ext cx="2489819" cy="41279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9827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Proposed changes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chemical substances, a specific case: </a:t>
            </a:r>
          </a:p>
          <a:p>
            <a:pPr lvl="1"/>
            <a:r>
              <a:rPr lang="en-GB" dirty="0"/>
              <a:t>20,000 to 70,000 different chemicals on the market</a:t>
            </a:r>
          </a:p>
          <a:p>
            <a:pPr lvl="1"/>
            <a:r>
              <a:rPr lang="en-GB" dirty="0"/>
              <a:t>Not all substances are dangerous or relevant for water</a:t>
            </a:r>
          </a:p>
          <a:p>
            <a:pPr lvl="1"/>
            <a:r>
              <a:rPr lang="en-GB" dirty="0"/>
              <a:t>Assessments can be made on </a:t>
            </a:r>
            <a:r>
              <a:rPr lang="en-GB" dirty="0" smtClean="0"/>
              <a:t>groups</a:t>
            </a:r>
          </a:p>
          <a:p>
            <a:pPr lvl="1"/>
            <a:r>
              <a:rPr lang="en-GB" dirty="0" smtClean="0"/>
              <a:t>Collected data can be used by others (JRC for prioritisation, </a:t>
            </a:r>
            <a:r>
              <a:rPr lang="en-GB" dirty="0" err="1" smtClean="0"/>
              <a:t>IPChem</a:t>
            </a:r>
            <a:r>
              <a:rPr lang="en-GB" dirty="0" smtClean="0"/>
              <a:t>, EU projects…)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A unique list of relevant chemical substances with</a:t>
            </a:r>
          </a:p>
          <a:p>
            <a:pPr lvl="1"/>
            <a:r>
              <a:rPr lang="en-GB" dirty="0" smtClean="0"/>
              <a:t>Single code per </a:t>
            </a:r>
            <a:r>
              <a:rPr lang="en-GB" dirty="0" err="1" smtClean="0"/>
              <a:t>determinand</a:t>
            </a:r>
            <a:endParaRPr lang="en-GB" dirty="0" smtClean="0"/>
          </a:p>
          <a:p>
            <a:pPr lvl="1"/>
            <a:r>
              <a:rPr lang="en-GB" dirty="0"/>
              <a:t>4</a:t>
            </a:r>
            <a:r>
              <a:rPr lang="en-GB" dirty="0" smtClean="0"/>
              <a:t> grouping criteria applied</a:t>
            </a:r>
          </a:p>
          <a:p>
            <a:pPr lvl="1"/>
            <a:r>
              <a:rPr lang="en-GB" dirty="0" smtClean="0"/>
              <a:t>For each substance identification of groups it belongs to</a:t>
            </a:r>
          </a:p>
        </p:txBody>
      </p:sp>
    </p:spTree>
    <p:extLst>
      <p:ext uri="{BB962C8B-B14F-4D97-AF65-F5344CB8AC3E}">
        <p14:creationId xmlns:p14="http://schemas.microsoft.com/office/powerpoint/2010/main" val="2220522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Proposed changes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088" y="1124744"/>
            <a:ext cx="8316912" cy="4601412"/>
          </a:xfrm>
        </p:spPr>
        <p:txBody>
          <a:bodyPr/>
          <a:lstStyle/>
          <a:p>
            <a:r>
              <a:rPr lang="en-GB" dirty="0" smtClean="0"/>
              <a:t>4 grouping criteria:</a:t>
            </a:r>
          </a:p>
          <a:p>
            <a:pPr lvl="1"/>
            <a:r>
              <a:rPr lang="en-US" sz="1600" dirty="0"/>
              <a:t>chemical families, </a:t>
            </a:r>
          </a:p>
          <a:p>
            <a:pPr lvl="1"/>
            <a:r>
              <a:rPr lang="en-US" sz="1600" dirty="0"/>
              <a:t>uses, </a:t>
            </a:r>
          </a:p>
          <a:p>
            <a:pPr lvl="1"/>
            <a:r>
              <a:rPr lang="en-US" sz="1600" dirty="0"/>
              <a:t>European legislation </a:t>
            </a:r>
          </a:p>
          <a:p>
            <a:pPr lvl="1"/>
            <a:r>
              <a:rPr lang="en-US" sz="1600" dirty="0"/>
              <a:t>properties</a:t>
            </a:r>
            <a:endParaRPr lang="en-GB" sz="1600" dirty="0"/>
          </a:p>
          <a:p>
            <a:r>
              <a:rPr lang="en-GB" dirty="0" smtClean="0"/>
              <a:t>6 groups of substances defined </a:t>
            </a:r>
            <a:r>
              <a:rPr lang="en-GB" sz="1600" dirty="0" smtClean="0"/>
              <a:t>(criteria combination)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0854"/>
            <a:ext cx="9073008" cy="362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59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9999"/>
                </a:solidFill>
              </a:rPr>
              <a:t>Increasing trend in reporting </a:t>
            </a:r>
            <a:r>
              <a:rPr lang="en-US" dirty="0" smtClean="0">
                <a:solidFill>
                  <a:srgbClr val="009999"/>
                </a:solidFill>
              </a:rPr>
              <a:t>participation</a:t>
            </a:r>
            <a:endParaRPr lang="en-US" dirty="0">
              <a:solidFill>
                <a:srgbClr val="0099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9999"/>
                </a:solidFill>
              </a:rPr>
              <a:t>Grouping allow clarification on objectives for data collection: each substance identified </a:t>
            </a:r>
            <a:r>
              <a:rPr lang="en-US" smtClean="0">
                <a:solidFill>
                  <a:srgbClr val="009999"/>
                </a:solidFill>
              </a:rPr>
              <a:t>with its priority</a:t>
            </a:r>
            <a:endParaRPr lang="en-US" sz="2000" dirty="0">
              <a:solidFill>
                <a:srgbClr val="009999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99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en-US" sz="2800" dirty="0">
              <a:solidFill>
                <a:srgbClr val="009999"/>
              </a:solidFill>
            </a:endParaRPr>
          </a:p>
          <a:p>
            <a:endParaRPr lang="fr-FR" dirty="0">
              <a:solidFill>
                <a:srgbClr val="009999"/>
              </a:solidFill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581275" y="468313"/>
            <a:ext cx="439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l-GR" sz="2800" b="1" dirty="0">
                <a:solidFill>
                  <a:schemeClr val="accent2"/>
                </a:solidFill>
              </a:rPr>
              <a:t>Conclusions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044" y="2924944"/>
            <a:ext cx="5769778" cy="247103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222" y="4005064"/>
            <a:ext cx="5769778" cy="302032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ZoneTexte 12"/>
          <p:cNvSpPr txBox="1"/>
          <p:nvPr/>
        </p:nvSpPr>
        <p:spPr>
          <a:xfrm>
            <a:off x="797674" y="2771636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in rivers and lakes </a:t>
            </a:r>
            <a:endParaRPr lang="en-GB" dirty="0"/>
          </a:p>
        </p:txBody>
      </p:sp>
      <p:sp>
        <p:nvSpPr>
          <p:cNvPr id="14" name="ZoneTexte 13"/>
          <p:cNvSpPr txBox="1"/>
          <p:nvPr/>
        </p:nvSpPr>
        <p:spPr>
          <a:xfrm>
            <a:off x="4644008" y="3923764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in groundwater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6903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827088" y="260350"/>
            <a:ext cx="8316912" cy="720725"/>
          </a:xfrm>
        </p:spPr>
        <p:txBody>
          <a:bodyPr/>
          <a:lstStyle/>
          <a:p>
            <a:pPr algn="l">
              <a:lnSpc>
                <a:spcPct val="90000"/>
              </a:lnSpc>
              <a:spcBef>
                <a:spcPts val="1000"/>
              </a:spcBef>
              <a:defRPr/>
            </a:pPr>
            <a:r>
              <a:rPr lang="en-GB" sz="2600" b="0" kern="1200" dirty="0" smtClean="0">
                <a:solidFill>
                  <a:schemeClr val="tx1"/>
                </a:solidFill>
                <a:ea typeface="+mn-ea"/>
                <a:cs typeface="+mn-cs"/>
              </a:rPr>
              <a:t>Determinants for pollution from other pressures</a:t>
            </a:r>
            <a:endParaRPr lang="de-DE" sz="2600" b="0" kern="1200" dirty="0" smtClean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827088" y="1600200"/>
            <a:ext cx="8316912" cy="4349750"/>
          </a:xfrm>
        </p:spPr>
        <p:txBody>
          <a:bodyPr/>
          <a:lstStyle/>
          <a:p>
            <a:pPr>
              <a:buFontTx/>
              <a:buNone/>
            </a:pPr>
            <a:endParaRPr lang="de-DE" altLang="fr-FR" b="1" dirty="0" smtClean="0"/>
          </a:p>
          <a:p>
            <a:pPr>
              <a:buFontTx/>
              <a:buNone/>
            </a:pPr>
            <a:endParaRPr lang="de-DE" altLang="fr-FR" b="1" dirty="0" smtClean="0"/>
          </a:p>
          <a:p>
            <a:pPr>
              <a:buFontTx/>
              <a:buNone/>
            </a:pPr>
            <a:r>
              <a:rPr lang="de-DE" altLang="fr-FR" i="1" dirty="0" smtClean="0"/>
              <a:t>-&gt; </a:t>
            </a:r>
            <a:r>
              <a:rPr lang="de-DE" altLang="fr-FR" i="1" dirty="0" err="1" smtClean="0"/>
              <a:t>see</a:t>
            </a:r>
            <a:r>
              <a:rPr lang="de-DE" altLang="fr-FR" i="1" dirty="0" smtClean="0"/>
              <a:t> </a:t>
            </a:r>
            <a:r>
              <a:rPr lang="de-DE" altLang="fr-FR" i="1" dirty="0" err="1" smtClean="0"/>
              <a:t>presentation</a:t>
            </a:r>
            <a:r>
              <a:rPr lang="de-DE" altLang="fr-FR" i="1" dirty="0" smtClean="0"/>
              <a:t> on </a:t>
            </a:r>
            <a:r>
              <a:rPr lang="de-DE" altLang="fr-FR" i="1" dirty="0" err="1" smtClean="0"/>
              <a:t>pollution</a:t>
            </a:r>
            <a:r>
              <a:rPr lang="de-DE" altLang="fr-FR" i="1" dirty="0" smtClean="0"/>
              <a:t> </a:t>
            </a:r>
            <a:r>
              <a:rPr lang="de-DE" altLang="fr-FR" i="1" dirty="0" err="1" smtClean="0"/>
              <a:t>from</a:t>
            </a:r>
            <a:r>
              <a:rPr lang="de-DE" altLang="fr-FR" i="1" dirty="0" smtClean="0"/>
              <a:t> </a:t>
            </a:r>
            <a:r>
              <a:rPr lang="de-DE" altLang="fr-FR" i="1" dirty="0" err="1" smtClean="0"/>
              <a:t>other</a:t>
            </a:r>
            <a:r>
              <a:rPr lang="de-DE" altLang="fr-FR" i="1" dirty="0" smtClean="0"/>
              <a:t> </a:t>
            </a:r>
            <a:r>
              <a:rPr lang="de-DE" altLang="fr-FR" i="1" dirty="0" err="1" smtClean="0"/>
              <a:t>pressures</a:t>
            </a:r>
            <a:endParaRPr lang="de-DE" altLang="fr-FR" i="1" dirty="0" smtClean="0"/>
          </a:p>
        </p:txBody>
      </p:sp>
    </p:spTree>
    <p:extLst>
      <p:ext uri="{BB962C8B-B14F-4D97-AF65-F5344CB8AC3E}">
        <p14:creationId xmlns:p14="http://schemas.microsoft.com/office/powerpoint/2010/main" val="2897717634"/>
      </p:ext>
    </p:extLst>
  </p:cSld>
  <p:clrMapOvr>
    <a:masterClrMapping/>
  </p:clrMapOvr>
</p:sld>
</file>

<file path=ppt/theme/theme1.xml><?xml version="1.0" encoding="utf-8"?>
<a:theme xmlns:a="http://schemas.openxmlformats.org/drawingml/2006/main" name="sablona final">
  <a:themeElements>
    <a:clrScheme name="sablona fin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ablona fi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blona 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a 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a 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a 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a 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a 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 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 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 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 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 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 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3616</TotalTime>
  <Words>301</Words>
  <Application>Microsoft Office PowerPoint</Application>
  <PresentationFormat>Affichage à l'écran (4:3)</PresentationFormat>
  <Paragraphs>59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Arial</vt:lpstr>
      <vt:lpstr>Wingdings</vt:lpstr>
      <vt:lpstr>sablona final</vt:lpstr>
      <vt:lpstr>Session 2: SoE content review </vt:lpstr>
      <vt:lpstr>Goals of the review</vt:lpstr>
      <vt:lpstr>Current status SoE reporting temporal scales</vt:lpstr>
      <vt:lpstr>Current status SoE reporting spatial scales</vt:lpstr>
      <vt:lpstr>Current status SoE reporting waterbody categories</vt:lpstr>
      <vt:lpstr>Proposed changes</vt:lpstr>
      <vt:lpstr>Proposed changes</vt:lpstr>
      <vt:lpstr>Présentation PowerPoint</vt:lpstr>
      <vt:lpstr>Determinants for pollution from other pressures</vt:lpstr>
    </vt:vector>
  </TitlesOfParts>
  <Company>Cenia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hana.spevakova</dc:creator>
  <cp:lastModifiedBy>Benoit FRIBOURG-BLANC</cp:lastModifiedBy>
  <cp:revision>37</cp:revision>
  <dcterms:created xsi:type="dcterms:W3CDTF">2011-01-12T09:29:46Z</dcterms:created>
  <dcterms:modified xsi:type="dcterms:W3CDTF">2015-06-17T21:49:29Z</dcterms:modified>
</cp:coreProperties>
</file>