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9BA14-58B5-4C51-9A11-F4343407D5C2}" type="datetimeFigureOut">
              <a:rPr lang="fr-FR" smtClean="0"/>
              <a:pPr/>
              <a:t>17/06/2011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411FC-FB97-4200-AA07-754DE9ADB0C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0040" y="2924944"/>
            <a:ext cx="7772400" cy="1470025"/>
          </a:xfrm>
        </p:spPr>
        <p:txBody>
          <a:bodyPr/>
          <a:lstStyle/>
          <a:p>
            <a:r>
              <a:rPr lang="fr-FR" dirty="0" err="1" smtClean="0"/>
              <a:t>What</a:t>
            </a:r>
            <a:r>
              <a:rPr lang="fr-FR" dirty="0" smtClean="0"/>
              <a:t> </a:t>
            </a:r>
            <a:r>
              <a:rPr lang="fr-FR" dirty="0" err="1" smtClean="0"/>
              <a:t>did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learn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yesterday’s</a:t>
            </a:r>
            <a:r>
              <a:rPr lang="fr-FR" dirty="0" smtClean="0"/>
              <a:t> discussions?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5576" y="668288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Water Resource Efficiency Workshop</a:t>
            </a:r>
          </a:p>
          <a:p>
            <a:r>
              <a:rPr lang="en-US" sz="2000" dirty="0" smtClean="0"/>
              <a:t>Thursday 16th and Friday 17th June, 2011</a:t>
            </a:r>
          </a:p>
          <a:p>
            <a:r>
              <a:rPr lang="en-US" sz="2000" dirty="0" smtClean="0"/>
              <a:t>European Environment Agency, Copenhagen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err="1" smtClean="0"/>
              <a:t>Agreed</a:t>
            </a:r>
            <a:r>
              <a:rPr lang="fr-FR" dirty="0" smtClean="0"/>
              <a:t>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1268760"/>
            <a:ext cx="9010328" cy="5400600"/>
          </a:xfrm>
        </p:spPr>
        <p:txBody>
          <a:bodyPr>
            <a:normAutofit fontScale="92500"/>
          </a:bodyPr>
          <a:lstStyle/>
          <a:p>
            <a:r>
              <a:rPr lang="fr-FR" dirty="0" err="1" smtClean="0"/>
              <a:t>Terminology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clarified</a:t>
            </a:r>
            <a:r>
              <a:rPr lang="fr-FR" dirty="0" smtClean="0"/>
              <a:t> (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technological</a:t>
            </a:r>
            <a:r>
              <a:rPr lang="fr-FR" dirty="0" smtClean="0"/>
              <a:t> and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, </a:t>
            </a:r>
            <a:r>
              <a:rPr lang="fr-FR" dirty="0" err="1" smtClean="0"/>
              <a:t>difference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« </a:t>
            </a:r>
            <a:r>
              <a:rPr lang="fr-FR" dirty="0" err="1" smtClean="0"/>
              <a:t>private</a:t>
            </a:r>
            <a:r>
              <a:rPr lang="fr-FR" dirty="0" smtClean="0"/>
              <a:t> » and « social » </a:t>
            </a:r>
            <a:r>
              <a:rPr lang="fr-FR" dirty="0" err="1" smtClean="0"/>
              <a:t>efficiency</a:t>
            </a:r>
            <a:r>
              <a:rPr lang="fr-FR" dirty="0" smtClean="0"/>
              <a:t>  </a:t>
            </a:r>
            <a:r>
              <a:rPr lang="fr-FR" dirty="0" err="1" smtClean="0"/>
              <a:t>e.g</a:t>
            </a:r>
            <a:r>
              <a:rPr lang="fr-FR" dirty="0" smtClean="0"/>
              <a:t>.)</a:t>
            </a:r>
          </a:p>
          <a:p>
            <a:r>
              <a:rPr lang="fr-FR" dirty="0" smtClean="0"/>
              <a:t>There </a:t>
            </a:r>
            <a:r>
              <a:rPr lang="fr-FR" dirty="0" err="1" smtClean="0"/>
              <a:t>is</a:t>
            </a:r>
            <a:r>
              <a:rPr lang="fr-FR" dirty="0" smtClean="0"/>
              <a:t> no relevance to </a:t>
            </a:r>
            <a:r>
              <a:rPr lang="fr-FR" dirty="0" err="1" smtClean="0"/>
              <a:t>estimate</a:t>
            </a:r>
            <a:r>
              <a:rPr lang="fr-FR" dirty="0" smtClean="0"/>
              <a:t> an « EU </a:t>
            </a:r>
            <a:r>
              <a:rPr lang="fr-FR" dirty="0" err="1" smtClean="0"/>
              <a:t>wide</a:t>
            </a:r>
            <a:r>
              <a:rPr lang="fr-FR" dirty="0" smtClean="0"/>
              <a:t> » </a:t>
            </a:r>
            <a:r>
              <a:rPr lang="fr-FR" dirty="0" err="1" smtClean="0"/>
              <a:t>target</a:t>
            </a:r>
            <a:r>
              <a:rPr lang="fr-FR" dirty="0" smtClean="0"/>
              <a:t> as water </a:t>
            </a:r>
            <a:r>
              <a:rPr lang="fr-FR" dirty="0" err="1" smtClean="0"/>
              <a:t>efficiency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« </a:t>
            </a:r>
            <a:r>
              <a:rPr lang="fr-FR" dirty="0" err="1" smtClean="0"/>
              <a:t>context</a:t>
            </a:r>
            <a:r>
              <a:rPr lang="fr-FR" dirty="0" smtClean="0"/>
              <a:t> relevant » (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account</a:t>
            </a:r>
            <a:r>
              <a:rPr lang="fr-FR" dirty="0" smtClean="0"/>
              <a:t> for the </a:t>
            </a:r>
            <a:r>
              <a:rPr lang="fr-FR" dirty="0" err="1" smtClean="0"/>
              <a:t>specificities</a:t>
            </a:r>
            <a:r>
              <a:rPr lang="fr-FR" dirty="0" smtClean="0"/>
              <a:t> of the « </a:t>
            </a:r>
            <a:r>
              <a:rPr lang="fr-FR" dirty="0" err="1" smtClean="0"/>
              <a:t>human</a:t>
            </a:r>
            <a:r>
              <a:rPr lang="fr-FR" dirty="0" smtClean="0"/>
              <a:t>-</a:t>
            </a:r>
            <a:r>
              <a:rPr lang="fr-FR" dirty="0" err="1" smtClean="0"/>
              <a:t>ecosystem</a:t>
            </a:r>
            <a:r>
              <a:rPr lang="fr-FR" dirty="0" smtClean="0"/>
              <a:t> »)</a:t>
            </a:r>
          </a:p>
          <a:p>
            <a:r>
              <a:rPr lang="fr-FR" dirty="0" smtClean="0"/>
              <a:t>Distance to </a:t>
            </a:r>
            <a:r>
              <a:rPr lang="fr-FR" dirty="0" err="1" smtClean="0"/>
              <a:t>target</a:t>
            </a:r>
            <a:r>
              <a:rPr lang="fr-FR" dirty="0" smtClean="0"/>
              <a:t> – not for « water </a:t>
            </a:r>
            <a:r>
              <a:rPr lang="fr-FR" dirty="0" err="1" smtClean="0"/>
              <a:t>resource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 » (</a:t>
            </a:r>
            <a:r>
              <a:rPr lang="fr-FR" dirty="0" err="1" smtClean="0"/>
              <a:t>unlike</a:t>
            </a:r>
            <a:r>
              <a:rPr lang="fr-FR" dirty="0" smtClean="0"/>
              <a:t> </a:t>
            </a:r>
            <a:r>
              <a:rPr lang="fr-FR" dirty="0" err="1" smtClean="0"/>
              <a:t>energy</a:t>
            </a:r>
            <a:r>
              <a:rPr lang="fr-FR" dirty="0" smtClean="0"/>
              <a:t>) but for the « </a:t>
            </a:r>
            <a:r>
              <a:rPr lang="fr-FR" dirty="0" err="1" smtClean="0"/>
              <a:t>status</a:t>
            </a:r>
            <a:r>
              <a:rPr lang="fr-FR" dirty="0" smtClean="0"/>
              <a:t> » of water (« water balance », GES, </a:t>
            </a:r>
            <a:r>
              <a:rPr lang="fr-FR" dirty="0" err="1" smtClean="0"/>
              <a:t>ecosystem</a:t>
            </a:r>
            <a:r>
              <a:rPr lang="fr-FR" dirty="0" smtClean="0"/>
              <a:t> </a:t>
            </a:r>
            <a:r>
              <a:rPr lang="fr-FR" dirty="0" err="1" smtClean="0"/>
              <a:t>resilience</a:t>
            </a:r>
            <a:r>
              <a:rPr lang="fr-FR" dirty="0" smtClean="0"/>
              <a:t>…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fr-FR" dirty="0" err="1" smtClean="0"/>
              <a:t>Agreed</a:t>
            </a:r>
            <a:r>
              <a:rPr lang="fr-FR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672" y="1268760"/>
            <a:ext cx="9010328" cy="5400600"/>
          </a:xfrm>
        </p:spPr>
        <p:txBody>
          <a:bodyPr>
            <a:normAutofit/>
          </a:bodyPr>
          <a:lstStyle/>
          <a:p>
            <a:r>
              <a:rPr lang="fr-FR" dirty="0" smtClean="0"/>
              <a:t>Data </a:t>
            </a:r>
            <a:r>
              <a:rPr lang="fr-FR" dirty="0" err="1" smtClean="0"/>
              <a:t>availability</a:t>
            </a:r>
            <a:r>
              <a:rPr lang="fr-FR" dirty="0" smtClean="0"/>
              <a:t> (and </a:t>
            </a:r>
            <a:r>
              <a:rPr lang="fr-FR" dirty="0" err="1" smtClean="0"/>
              <a:t>acceptance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MS….)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driving</a:t>
            </a:r>
            <a:r>
              <a:rPr lang="fr-FR" dirty="0" smtClean="0"/>
              <a:t> factor for </a:t>
            </a:r>
            <a:r>
              <a:rPr lang="fr-FR" dirty="0" err="1" smtClean="0"/>
              <a:t>defining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monitored</a:t>
            </a:r>
            <a:r>
              <a:rPr lang="fr-FR" dirty="0" smtClean="0"/>
              <a:t> in a « </a:t>
            </a:r>
            <a:r>
              <a:rPr lang="fr-FR" dirty="0" err="1" smtClean="0"/>
              <a:t>sustainable</a:t>
            </a:r>
            <a:r>
              <a:rPr lang="fr-FR" dirty="0" smtClean="0"/>
              <a:t> </a:t>
            </a:r>
            <a:r>
              <a:rPr lang="fr-FR" dirty="0" err="1" smtClean="0"/>
              <a:t>manner</a:t>
            </a:r>
            <a:r>
              <a:rPr lang="fr-FR" dirty="0" smtClean="0"/>
              <a:t> »</a:t>
            </a:r>
          </a:p>
          <a:p>
            <a:r>
              <a:rPr lang="fr-FR" dirty="0" smtClean="0"/>
              <a:t>There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logicical</a:t>
            </a:r>
            <a:r>
              <a:rPr lang="fr-FR" dirty="0" smtClean="0"/>
              <a:t> </a:t>
            </a:r>
            <a:r>
              <a:rPr lang="fr-FR" dirty="0" err="1" smtClean="0"/>
              <a:t>steps</a:t>
            </a:r>
            <a:r>
              <a:rPr lang="fr-FR" dirty="0" smtClean="0"/>
              <a:t> for EU </a:t>
            </a:r>
            <a:r>
              <a:rPr lang="fr-FR" dirty="0" err="1" smtClean="0"/>
              <a:t>wide</a:t>
            </a:r>
            <a:r>
              <a:rPr lang="fr-FR" dirty="0" smtClean="0"/>
              <a:t> (EEA) </a:t>
            </a:r>
            <a:r>
              <a:rPr lang="fr-FR" dirty="0" err="1" smtClean="0"/>
              <a:t>assessments</a:t>
            </a:r>
            <a:r>
              <a:rPr lang="fr-FR" dirty="0" smtClean="0"/>
              <a:t>:</a:t>
            </a:r>
          </a:p>
          <a:p>
            <a:pPr lvl="1"/>
            <a:r>
              <a:rPr lang="fr-FR" dirty="0" err="1" smtClean="0"/>
              <a:t>Step</a:t>
            </a:r>
            <a:r>
              <a:rPr lang="fr-FR" dirty="0" smtClean="0"/>
              <a:t> 1 – water </a:t>
            </a:r>
            <a:r>
              <a:rPr lang="fr-FR" dirty="0" err="1" smtClean="0"/>
              <a:t>scarcity</a:t>
            </a:r>
            <a:r>
              <a:rPr lang="fr-FR" dirty="0" smtClean="0"/>
              <a:t> index (</a:t>
            </a:r>
            <a:r>
              <a:rPr lang="fr-FR" dirty="0" err="1" smtClean="0"/>
              <a:t>seasonal</a:t>
            </a:r>
            <a:r>
              <a:rPr lang="fr-FR" dirty="0" smtClean="0"/>
              <a:t>, </a:t>
            </a:r>
            <a:r>
              <a:rPr lang="fr-FR" dirty="0" err="1" smtClean="0"/>
              <a:t>monthly</a:t>
            </a:r>
            <a:r>
              <a:rPr lang="fr-FR" dirty="0" smtClean="0"/>
              <a:t>?), WFD </a:t>
            </a:r>
            <a:r>
              <a:rPr lang="fr-FR" dirty="0" err="1" smtClean="0"/>
              <a:t>status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 smtClean="0"/>
              <a:t> (basin, water body)</a:t>
            </a:r>
          </a:p>
          <a:p>
            <a:pPr lvl="1"/>
            <a:r>
              <a:rPr lang="fr-FR" dirty="0" err="1" smtClean="0"/>
              <a:t>Step</a:t>
            </a:r>
            <a:r>
              <a:rPr lang="fr-FR" dirty="0" smtClean="0"/>
              <a:t> 2 – for hot spot, « </a:t>
            </a:r>
            <a:r>
              <a:rPr lang="fr-FR" dirty="0" err="1" smtClean="0"/>
              <a:t>demonstrate</a:t>
            </a:r>
            <a:r>
              <a:rPr lang="fr-FR" dirty="0" smtClean="0"/>
              <a:t> » </a:t>
            </a:r>
            <a:r>
              <a:rPr lang="fr-FR" dirty="0" err="1" smtClean="0"/>
              <a:t>with</a:t>
            </a:r>
            <a:r>
              <a:rPr lang="fr-FR" dirty="0" smtClean="0"/>
              <a:t> case </a:t>
            </a:r>
            <a:r>
              <a:rPr lang="fr-FR" dirty="0" err="1" smtClean="0"/>
              <a:t>studies</a:t>
            </a:r>
            <a:r>
              <a:rPr lang="fr-FR" dirty="0" smtClean="0"/>
              <a:t> the </a:t>
            </a:r>
            <a:r>
              <a:rPr lang="fr-FR" dirty="0" err="1" smtClean="0"/>
              <a:t>logics</a:t>
            </a:r>
            <a:r>
              <a:rPr lang="fr-FR" dirty="0" smtClean="0"/>
              <a:t> </a:t>
            </a:r>
            <a:r>
              <a:rPr lang="fr-FR" dirty="0" err="1" smtClean="0"/>
              <a:t>behind</a:t>
            </a:r>
            <a:r>
              <a:rPr lang="fr-FR" dirty="0" smtClean="0"/>
              <a:t> « water </a:t>
            </a:r>
            <a:r>
              <a:rPr lang="fr-FR" dirty="0" err="1" smtClean="0"/>
              <a:t>resource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 » (</a:t>
            </a:r>
            <a:r>
              <a:rPr lang="fr-FR" dirty="0" err="1" smtClean="0"/>
              <a:t>with</a:t>
            </a:r>
            <a:r>
              <a:rPr lang="fr-FR" dirty="0" smtClean="0"/>
              <a:t> water </a:t>
            </a:r>
            <a:r>
              <a:rPr lang="fr-FR" dirty="0" err="1" smtClean="0"/>
              <a:t>productivity</a:t>
            </a:r>
            <a:r>
              <a:rPr lang="fr-FR" dirty="0" smtClean="0"/>
              <a:t> and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 as relevant </a:t>
            </a:r>
            <a:r>
              <a:rPr lang="fr-FR" dirty="0" err="1" smtClean="0"/>
              <a:t>indicator</a:t>
            </a:r>
            <a:r>
              <a:rPr lang="fr-FR" dirty="0" smtClean="0"/>
              <a:t> in </a:t>
            </a:r>
            <a:r>
              <a:rPr lang="fr-FR" dirty="0" err="1" smtClean="0"/>
              <a:t>their</a:t>
            </a:r>
            <a:r>
              <a:rPr lang="fr-FR" dirty="0" smtClean="0"/>
              <a:t> « </a:t>
            </a:r>
            <a:r>
              <a:rPr lang="fr-FR" dirty="0" err="1" smtClean="0"/>
              <a:t>system’s</a:t>
            </a:r>
            <a:r>
              <a:rPr lang="fr-FR" dirty="0" smtClean="0"/>
              <a:t> </a:t>
            </a:r>
            <a:r>
              <a:rPr lang="fr-FR" dirty="0" err="1" smtClean="0"/>
              <a:t>context</a:t>
            </a:r>
            <a:r>
              <a:rPr lang="fr-FR" dirty="0" smtClean="0"/>
              <a:t> 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More </a:t>
            </a:r>
            <a:r>
              <a:rPr lang="fr-FR" dirty="0" err="1" smtClean="0"/>
              <a:t>work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« </a:t>
            </a:r>
            <a:r>
              <a:rPr lang="fr-FR" dirty="0" err="1" smtClean="0"/>
              <a:t>purpose</a:t>
            </a:r>
            <a:r>
              <a:rPr lang="fr-FR" dirty="0" smtClean="0"/>
              <a:t> »/goal of </a:t>
            </a:r>
            <a:r>
              <a:rPr lang="fr-FR" dirty="0" err="1" smtClean="0"/>
              <a:t>investigating</a:t>
            </a:r>
            <a:r>
              <a:rPr lang="fr-FR" dirty="0" smtClean="0"/>
              <a:t> water </a:t>
            </a:r>
            <a:r>
              <a:rPr lang="fr-FR" dirty="0" err="1" smtClean="0"/>
              <a:t>resource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clarified</a:t>
            </a:r>
            <a:endParaRPr lang="fr-FR" dirty="0" smtClean="0"/>
          </a:p>
          <a:p>
            <a:r>
              <a:rPr lang="fr-FR" dirty="0" err="1" smtClean="0"/>
              <a:t>Linking</a:t>
            </a:r>
            <a:r>
              <a:rPr lang="fr-FR" dirty="0" smtClean="0"/>
              <a:t> water and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resources</a:t>
            </a:r>
            <a:r>
              <a:rPr lang="fr-FR" dirty="0" smtClean="0"/>
              <a:t> (</a:t>
            </a:r>
            <a:r>
              <a:rPr lang="fr-FR" dirty="0" err="1" smtClean="0"/>
              <a:t>e.g</a:t>
            </a:r>
            <a:r>
              <a:rPr lang="fr-FR" dirty="0" smtClean="0"/>
              <a:t>. water + </a:t>
            </a:r>
            <a:r>
              <a:rPr lang="fr-FR" dirty="0" err="1" smtClean="0"/>
              <a:t>energy</a:t>
            </a:r>
            <a:r>
              <a:rPr lang="fr-FR" dirty="0" smtClean="0"/>
              <a:t> + … </a:t>
            </a:r>
            <a:r>
              <a:rPr lang="fr-FR" dirty="0" err="1" smtClean="0"/>
              <a:t>jointly</a:t>
            </a:r>
            <a:r>
              <a:rPr lang="fr-FR" dirty="0" smtClean="0"/>
              <a:t> « </a:t>
            </a:r>
            <a:r>
              <a:rPr lang="fr-FR" dirty="0" err="1" smtClean="0"/>
              <a:t>captured</a:t>
            </a:r>
            <a:r>
              <a:rPr lang="fr-FR" dirty="0" smtClean="0"/>
              <a:t> » in </a:t>
            </a:r>
            <a:r>
              <a:rPr lang="fr-FR" dirty="0" err="1" smtClean="0"/>
              <a:t>indicators</a:t>
            </a:r>
            <a:r>
              <a:rPr lang="fr-FR" dirty="0" smtClean="0"/>
              <a:t>/</a:t>
            </a:r>
            <a:r>
              <a:rPr lang="fr-FR" dirty="0" err="1" smtClean="0"/>
              <a:t>assessments</a:t>
            </a:r>
            <a:r>
              <a:rPr lang="fr-FR" dirty="0" smtClean="0"/>
              <a:t>)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potential</a:t>
            </a:r>
            <a:r>
              <a:rPr lang="fr-FR" dirty="0" smtClean="0"/>
              <a:t> for water </a:t>
            </a:r>
            <a:r>
              <a:rPr lang="fr-FR" dirty="0" err="1" smtClean="0"/>
              <a:t>trading</a:t>
            </a:r>
            <a:r>
              <a:rPr lang="fr-FR" dirty="0" smtClean="0"/>
              <a:t>  and </a:t>
            </a:r>
            <a:r>
              <a:rPr lang="fr-FR" dirty="0" err="1" smtClean="0"/>
              <a:t>adequate</a:t>
            </a:r>
            <a:r>
              <a:rPr lang="fr-FR" dirty="0" smtClean="0"/>
              <a:t> </a:t>
            </a:r>
            <a:r>
              <a:rPr lang="fr-FR" dirty="0" err="1" smtClean="0"/>
              <a:t>pricing</a:t>
            </a:r>
            <a:r>
              <a:rPr lang="fr-FR" dirty="0" smtClean="0"/>
              <a:t> as </a:t>
            </a:r>
            <a:r>
              <a:rPr lang="fr-FR" dirty="0" err="1" smtClean="0"/>
              <a:t>mechanisms</a:t>
            </a:r>
            <a:r>
              <a:rPr lang="fr-FR" dirty="0" smtClean="0"/>
              <a:t> for </a:t>
            </a:r>
            <a:r>
              <a:rPr lang="fr-FR" dirty="0" err="1" smtClean="0"/>
              <a:t>improving</a:t>
            </a:r>
            <a:r>
              <a:rPr lang="fr-FR" dirty="0" smtClean="0"/>
              <a:t> « water </a:t>
            </a:r>
            <a:r>
              <a:rPr lang="fr-FR" dirty="0" err="1" smtClean="0"/>
              <a:t>resource</a:t>
            </a:r>
            <a:r>
              <a:rPr lang="fr-FR" dirty="0" smtClean="0"/>
              <a:t> </a:t>
            </a:r>
            <a:r>
              <a:rPr lang="fr-FR" dirty="0" err="1" smtClean="0"/>
              <a:t>efficiency</a:t>
            </a:r>
            <a:r>
              <a:rPr lang="fr-FR" dirty="0" smtClean="0"/>
              <a:t>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More </a:t>
            </a:r>
            <a:r>
              <a:rPr lang="fr-FR" dirty="0" err="1" smtClean="0"/>
              <a:t>work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err="1" smtClean="0"/>
              <a:t>Scales</a:t>
            </a:r>
            <a:endParaRPr lang="fr-FR" dirty="0" smtClean="0"/>
          </a:p>
          <a:p>
            <a:pPr lvl="1"/>
            <a:r>
              <a:rPr lang="fr-FR" dirty="0" smtClean="0"/>
              <a:t>Country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=&gt; trend </a:t>
            </a:r>
            <a:r>
              <a:rPr lang="fr-FR" dirty="0" err="1" smtClean="0"/>
              <a:t>analysis</a:t>
            </a:r>
            <a:r>
              <a:rPr lang="fr-FR" dirty="0" smtClean="0"/>
              <a:t> (as </a:t>
            </a:r>
            <a:r>
              <a:rPr lang="fr-FR" dirty="0" err="1" smtClean="0"/>
              <a:t>compared</a:t>
            </a:r>
            <a:r>
              <a:rPr lang="fr-FR" dirty="0" smtClean="0"/>
              <a:t> to country-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smtClean="0"/>
              <a:t>and </a:t>
            </a:r>
            <a:r>
              <a:rPr lang="fr-FR" dirty="0" err="1" smtClean="0"/>
              <a:t>sector-based</a:t>
            </a:r>
            <a:r>
              <a:rPr lang="fr-FR" dirty="0" smtClean="0"/>
              <a:t> (GDP-</a:t>
            </a:r>
            <a:r>
              <a:rPr lang="fr-FR" dirty="0" err="1" smtClean="0"/>
              <a:t>based</a:t>
            </a:r>
            <a:r>
              <a:rPr lang="fr-FR" dirty="0" smtClean="0"/>
              <a:t>) </a:t>
            </a:r>
            <a:r>
              <a:rPr lang="fr-FR" dirty="0" err="1" smtClean="0"/>
              <a:t>comparisons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might</a:t>
            </a:r>
            <a:r>
              <a:rPr lang="fr-FR" dirty="0" smtClean="0"/>
              <a:t> have </a:t>
            </a:r>
            <a:r>
              <a:rPr lang="fr-FR" dirty="0" err="1" smtClean="0"/>
              <a:t>limited</a:t>
            </a:r>
            <a:r>
              <a:rPr lang="fr-FR" dirty="0" smtClean="0"/>
              <a:t> relevance…)</a:t>
            </a:r>
          </a:p>
          <a:p>
            <a:pPr lvl="2"/>
            <a:r>
              <a:rPr lang="fr-FR" dirty="0" err="1" smtClean="0"/>
              <a:t>Need</a:t>
            </a:r>
            <a:r>
              <a:rPr lang="fr-FR" dirty="0" smtClean="0"/>
              <a:t> to test « global » </a:t>
            </a:r>
            <a:r>
              <a:rPr lang="fr-FR" dirty="0" err="1" smtClean="0"/>
              <a:t>approaches</a:t>
            </a:r>
            <a:r>
              <a:rPr lang="fr-FR" dirty="0" smtClean="0"/>
              <a:t>: 1) GDP - </a:t>
            </a:r>
            <a:r>
              <a:rPr lang="fr-FR" dirty="0" err="1" smtClean="0"/>
              <a:t>natural</a:t>
            </a:r>
            <a:r>
              <a:rPr lang="fr-FR" dirty="0" smtClean="0"/>
              <a:t> capital, 2) </a:t>
            </a:r>
            <a:r>
              <a:rPr lang="fr-FR" dirty="0" err="1" smtClean="0"/>
              <a:t>Matrix</a:t>
            </a:r>
            <a:r>
              <a:rPr lang="fr-FR" dirty="0" smtClean="0"/>
              <a:t> – GDP + water balance + </a:t>
            </a:r>
            <a:r>
              <a:rPr lang="fr-FR" dirty="0" err="1" smtClean="0"/>
              <a:t>emission</a:t>
            </a:r>
            <a:r>
              <a:rPr lang="fr-FR" dirty="0" smtClean="0"/>
              <a:t> + </a:t>
            </a:r>
            <a:r>
              <a:rPr lang="fr-FR" dirty="0" err="1" smtClean="0"/>
              <a:t>combined</a:t>
            </a:r>
            <a:r>
              <a:rPr lang="fr-FR" dirty="0" smtClean="0"/>
              <a:t> </a:t>
            </a:r>
            <a:r>
              <a:rPr lang="fr-FR" dirty="0" err="1" smtClean="0"/>
              <a:t>indicators</a:t>
            </a:r>
            <a:endParaRPr lang="fr-FR" dirty="0" smtClean="0"/>
          </a:p>
          <a:p>
            <a:pPr lvl="2"/>
            <a:r>
              <a:rPr lang="fr-FR" dirty="0" smtClean="0"/>
              <a:t>Is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space</a:t>
            </a:r>
            <a:r>
              <a:rPr lang="fr-FR" dirty="0" smtClean="0"/>
              <a:t> for imports/exports, </a:t>
            </a:r>
            <a:r>
              <a:rPr lang="fr-FR" dirty="0" err="1" smtClean="0"/>
              <a:t>virtual</a:t>
            </a:r>
            <a:r>
              <a:rPr lang="fr-FR" dirty="0" smtClean="0"/>
              <a:t> </a:t>
            </a:r>
            <a:r>
              <a:rPr lang="fr-FR" dirty="0" smtClean="0"/>
              <a:t>water, </a:t>
            </a:r>
            <a:r>
              <a:rPr lang="fr-FR" dirty="0" err="1" smtClean="0"/>
              <a:t>footprint</a:t>
            </a:r>
            <a:r>
              <a:rPr lang="fr-FR" dirty="0" smtClean="0"/>
              <a:t>, </a:t>
            </a:r>
            <a:r>
              <a:rPr lang="fr-FR" dirty="0" err="1" smtClean="0"/>
              <a:t>blue</a:t>
            </a:r>
            <a:r>
              <a:rPr lang="fr-FR" dirty="0" smtClean="0"/>
              <a:t>-green-gray…</a:t>
            </a:r>
            <a:endParaRPr lang="fr-FR" dirty="0" smtClean="0"/>
          </a:p>
          <a:p>
            <a:pPr lvl="1"/>
            <a:r>
              <a:rPr lang="fr-FR" dirty="0" smtClean="0"/>
              <a:t>Local 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assessment</a:t>
            </a:r>
            <a:r>
              <a:rPr lang="fr-FR" dirty="0" smtClean="0"/>
              <a:t> =&gt; </a:t>
            </a:r>
            <a:r>
              <a:rPr lang="fr-FR" dirty="0" err="1" smtClean="0"/>
              <a:t>work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on « the </a:t>
            </a:r>
            <a:r>
              <a:rPr lang="fr-FR" dirty="0" err="1" smtClean="0"/>
              <a:t>assessment</a:t>
            </a:r>
            <a:r>
              <a:rPr lang="fr-FR" dirty="0" smtClean="0"/>
              <a:t> hydro-</a:t>
            </a:r>
            <a:r>
              <a:rPr lang="fr-FR" dirty="0" err="1" smtClean="0"/>
              <a:t>logic</a:t>
            </a:r>
            <a:r>
              <a:rPr lang="fr-FR" dirty="0" smtClean="0"/>
              <a:t> » to </a:t>
            </a:r>
            <a:r>
              <a:rPr lang="fr-FR" dirty="0" err="1" smtClean="0"/>
              <a:t>account</a:t>
            </a:r>
            <a:r>
              <a:rPr lang="fr-FR" dirty="0" smtClean="0"/>
              <a:t> for </a:t>
            </a:r>
            <a:r>
              <a:rPr lang="fr-FR" dirty="0" err="1" smtClean="0"/>
              <a:t>society’s</a:t>
            </a:r>
            <a:r>
              <a:rPr lang="fr-FR" dirty="0" smtClean="0"/>
              <a:t> (and not </a:t>
            </a:r>
            <a:r>
              <a:rPr lang="fr-FR" dirty="0" err="1" smtClean="0"/>
              <a:t>private</a:t>
            </a:r>
            <a:r>
              <a:rPr lang="fr-FR" dirty="0" smtClean="0"/>
              <a:t>) optimum (</a:t>
            </a:r>
            <a:r>
              <a:rPr lang="fr-FR" dirty="0" err="1" smtClean="0"/>
              <a:t>economy</a:t>
            </a:r>
            <a:r>
              <a:rPr lang="fr-FR" dirty="0" smtClean="0"/>
              <a:t>, </a:t>
            </a:r>
            <a:r>
              <a:rPr lang="fr-FR" dirty="0" err="1" smtClean="0"/>
              <a:t>ecology</a:t>
            </a:r>
            <a:r>
              <a:rPr lang="fr-FR" dirty="0" smtClean="0"/>
              <a:t>, </a:t>
            </a:r>
            <a:r>
              <a:rPr lang="fr-FR" dirty="0" smtClean="0"/>
              <a:t>social…. </a:t>
            </a:r>
            <a:r>
              <a:rPr lang="fr-FR" dirty="0" err="1" smtClean="0"/>
              <a:t>Lookin</a:t>
            </a:r>
            <a:r>
              <a:rPr lang="fr-FR" dirty="0" err="1" smtClean="0"/>
              <a:t>g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sectors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once</a:t>
            </a:r>
            <a:r>
              <a:rPr lang="fr-FR" dirty="0" smtClean="0"/>
              <a:t>)</a:t>
            </a: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discussed</a:t>
            </a:r>
            <a:r>
              <a:rPr lang="fr-FR" dirty="0" smtClean="0"/>
              <a:t> about…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EC Blue </a:t>
            </a:r>
            <a:r>
              <a:rPr lang="fr-FR" dirty="0" err="1" smtClean="0"/>
              <a:t>print</a:t>
            </a:r>
            <a:r>
              <a:rPr lang="fr-FR" dirty="0" smtClean="0"/>
              <a:t> </a:t>
            </a:r>
          </a:p>
          <a:p>
            <a:r>
              <a:rPr lang="fr-FR" dirty="0" smtClean="0"/>
              <a:t>Green </a:t>
            </a:r>
            <a:r>
              <a:rPr lang="fr-FR" dirty="0" err="1" smtClean="0"/>
              <a:t>growth</a:t>
            </a:r>
            <a:endParaRPr lang="fr-FR" dirty="0" smtClean="0"/>
          </a:p>
          <a:p>
            <a:r>
              <a:rPr lang="fr-FR" dirty="0" smtClean="0"/>
              <a:t>Values, </a:t>
            </a:r>
            <a:r>
              <a:rPr lang="fr-FR" dirty="0" err="1"/>
              <a:t>p</a:t>
            </a:r>
            <a:r>
              <a:rPr lang="fr-FR" dirty="0" err="1" smtClean="0"/>
              <a:t>ricing</a:t>
            </a:r>
            <a:r>
              <a:rPr lang="fr-FR" dirty="0" smtClean="0"/>
              <a:t>/subsidies</a:t>
            </a:r>
            <a:endParaRPr lang="fr-FR" dirty="0" smtClean="0"/>
          </a:p>
          <a:p>
            <a:r>
              <a:rPr lang="fr-FR" dirty="0" err="1" smtClean="0"/>
              <a:t>Tradable</a:t>
            </a:r>
            <a:r>
              <a:rPr lang="fr-FR" dirty="0" smtClean="0"/>
              <a:t> </a:t>
            </a:r>
            <a:r>
              <a:rPr lang="fr-FR" dirty="0" err="1" smtClean="0"/>
              <a:t>permits</a:t>
            </a:r>
            <a:endParaRPr lang="fr-FR" dirty="0" smtClean="0"/>
          </a:p>
          <a:p>
            <a:r>
              <a:rPr lang="fr-FR" dirty="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0040" y="2924944"/>
            <a:ext cx="7772400" cy="1470025"/>
          </a:xfrm>
        </p:spPr>
        <p:txBody>
          <a:bodyPr>
            <a:normAutofit/>
          </a:bodyPr>
          <a:lstStyle/>
          <a:p>
            <a:r>
              <a:rPr lang="fr-FR" sz="3200" dirty="0" err="1" smtClean="0"/>
              <a:t>Comments</a:t>
            </a:r>
            <a:r>
              <a:rPr lang="fr-FR" sz="3200" dirty="0" smtClean="0"/>
              <a:t>, </a:t>
            </a:r>
            <a:r>
              <a:rPr lang="fr-FR" sz="3200" dirty="0" err="1" smtClean="0"/>
              <a:t>additional</a:t>
            </a:r>
            <a:r>
              <a:rPr lang="fr-FR" sz="3200" dirty="0" smtClean="0"/>
              <a:t> </a:t>
            </a:r>
            <a:r>
              <a:rPr lang="fr-FR" sz="3200" dirty="0" err="1" smtClean="0"/>
              <a:t>thoughts</a:t>
            </a:r>
            <a:r>
              <a:rPr lang="fr-FR" sz="3200" dirty="0" smtClean="0"/>
              <a:t>, </a:t>
            </a:r>
            <a:r>
              <a:rPr lang="fr-FR" sz="3200" dirty="0" err="1" smtClean="0"/>
              <a:t>reactions</a:t>
            </a:r>
            <a:r>
              <a:rPr lang="fr-FR" sz="3200" dirty="0" smtClean="0"/>
              <a:t>? </a:t>
            </a: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55576" y="668288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Water Resource Efficiency Workshop</a:t>
            </a:r>
          </a:p>
          <a:p>
            <a:r>
              <a:rPr lang="en-US" sz="2000" dirty="0" smtClean="0"/>
              <a:t>Thursday 16th and Friday 17th June, 2011</a:t>
            </a:r>
          </a:p>
          <a:p>
            <a:r>
              <a:rPr lang="en-US" sz="2000" dirty="0" smtClean="0"/>
              <a:t>European Environment Agency, Copenhagen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158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Thème Office</vt:lpstr>
      <vt:lpstr>What did we learn from yesterday’s discussions? </vt:lpstr>
      <vt:lpstr>Agreed (1)</vt:lpstr>
      <vt:lpstr>Agreed (2)</vt:lpstr>
      <vt:lpstr>More work to be done (1)</vt:lpstr>
      <vt:lpstr>More work to be done (2)</vt:lpstr>
      <vt:lpstr>We also discussed about…</vt:lpstr>
      <vt:lpstr>Comments, additional thoughts, reactions?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did we talk about yesterday?</dc:title>
  <dc:creator>Pierre S</dc:creator>
  <cp:lastModifiedBy>Robert Peter Collins</cp:lastModifiedBy>
  <cp:revision>17</cp:revision>
  <dcterms:created xsi:type="dcterms:W3CDTF">2011-06-17T04:22:49Z</dcterms:created>
  <dcterms:modified xsi:type="dcterms:W3CDTF">2011-06-17T07:33:29Z</dcterms:modified>
</cp:coreProperties>
</file>