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  <p:sldMasterId id="2147483698" r:id="rId5"/>
    <p:sldMasterId id="2147483692" r:id="rId6"/>
  </p:sldMasterIdLst>
  <p:notesMasterIdLst>
    <p:notesMasterId r:id="rId25"/>
  </p:notesMasterIdLst>
  <p:handoutMasterIdLst>
    <p:handoutMasterId r:id="rId26"/>
  </p:handoutMasterIdLst>
  <p:sldIdLst>
    <p:sldId id="439" r:id="rId7"/>
    <p:sldId id="491" r:id="rId8"/>
    <p:sldId id="509" r:id="rId9"/>
    <p:sldId id="526" r:id="rId10"/>
    <p:sldId id="529" r:id="rId11"/>
    <p:sldId id="545" r:id="rId12"/>
    <p:sldId id="542" r:id="rId13"/>
    <p:sldId id="532" r:id="rId14"/>
    <p:sldId id="537" r:id="rId15"/>
    <p:sldId id="546" r:id="rId16"/>
    <p:sldId id="533" r:id="rId17"/>
    <p:sldId id="534" r:id="rId18"/>
    <p:sldId id="548" r:id="rId19"/>
    <p:sldId id="541" r:id="rId20"/>
    <p:sldId id="540" r:id="rId21"/>
    <p:sldId id="539" r:id="rId22"/>
    <p:sldId id="524" r:id="rId23"/>
    <p:sldId id="459" r:id="rId24"/>
  </p:sldIdLst>
  <p:sldSz cx="12192000" cy="6858000"/>
  <p:notesSz cx="9923463" cy="67881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  <p15:guide id="3" orient="horz" pos="2138">
          <p15:clr>
            <a:srgbClr val="A4A3A4"/>
          </p15:clr>
        </p15:guide>
        <p15:guide id="4" pos="312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Whalley" initials="CW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73"/>
    <a:srgbClr val="007635"/>
    <a:srgbClr val="006654"/>
    <a:srgbClr val="113A60"/>
    <a:srgbClr val="016357"/>
    <a:srgbClr val="001746"/>
    <a:srgbClr val="017567"/>
    <a:srgbClr val="001C54"/>
    <a:srgbClr val="202661"/>
    <a:srgbClr val="364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C12E04-9848-4E22-B376-67A05D705E03}" v="3" dt="2020-03-27T16:22:22.0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321" autoAdjust="0"/>
  </p:normalViewPr>
  <p:slideViewPr>
    <p:cSldViewPr snapToGrid="0">
      <p:cViewPr varScale="1">
        <p:scale>
          <a:sx n="83" d="100"/>
          <a:sy n="83" d="100"/>
        </p:scale>
        <p:origin x="106" y="25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1051" y="48"/>
      </p:cViewPr>
      <p:guideLst>
        <p:guide orient="horz" pos="2141"/>
        <p:guide pos="3126"/>
        <p:guide orient="horz" pos="2138"/>
        <p:guide pos="31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167" cy="340586"/>
          </a:xfrm>
          <a:prstGeom prst="rect">
            <a:avLst/>
          </a:prstGeom>
        </p:spPr>
        <p:txBody>
          <a:bodyPr vert="horz" lIns="92756" tIns="46378" rIns="92756" bIns="4637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002" y="0"/>
            <a:ext cx="4300167" cy="340586"/>
          </a:xfrm>
          <a:prstGeom prst="rect">
            <a:avLst/>
          </a:prstGeom>
        </p:spPr>
        <p:txBody>
          <a:bodyPr vert="horz" lIns="92756" tIns="46378" rIns="92756" bIns="46378" rtlCol="0"/>
          <a:lstStyle>
            <a:lvl1pPr algn="r">
              <a:defRPr sz="1200"/>
            </a:lvl1pPr>
          </a:lstStyle>
          <a:p>
            <a:fld id="{2A3EE131-D7AE-47FD-A14B-A4590389E309}" type="datetimeFigureOut">
              <a:rPr lang="en-GB" smtClean="0"/>
              <a:pPr/>
              <a:t>06/11/2023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47567"/>
            <a:ext cx="4300167" cy="340586"/>
          </a:xfrm>
          <a:prstGeom prst="rect">
            <a:avLst/>
          </a:prstGeom>
        </p:spPr>
        <p:txBody>
          <a:bodyPr vert="horz" lIns="92756" tIns="46378" rIns="92756" bIns="4637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002" y="6447567"/>
            <a:ext cx="4300167" cy="340586"/>
          </a:xfrm>
          <a:prstGeom prst="rect">
            <a:avLst/>
          </a:prstGeom>
        </p:spPr>
        <p:txBody>
          <a:bodyPr vert="horz" lIns="92756" tIns="46378" rIns="92756" bIns="46378" rtlCol="0" anchor="b"/>
          <a:lstStyle>
            <a:lvl1pPr algn="r">
              <a:defRPr sz="1200"/>
            </a:lvl1pPr>
          </a:lstStyle>
          <a:p>
            <a:fld id="{AE2E2C6C-1A46-49B2-95A1-874E5B60CA1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716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249" cy="339788"/>
          </a:xfrm>
          <a:prstGeom prst="rect">
            <a:avLst/>
          </a:prstGeom>
        </p:spPr>
        <p:txBody>
          <a:bodyPr vert="horz" lIns="92756" tIns="46378" rIns="92756" bIns="4637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9899" y="1"/>
            <a:ext cx="4301249" cy="339788"/>
          </a:xfrm>
          <a:prstGeom prst="rect">
            <a:avLst/>
          </a:prstGeom>
        </p:spPr>
        <p:txBody>
          <a:bodyPr vert="horz" lIns="92756" tIns="46378" rIns="92756" bIns="46378" rtlCol="0"/>
          <a:lstStyle>
            <a:lvl1pPr algn="r">
              <a:defRPr sz="1200"/>
            </a:lvl1pPr>
          </a:lstStyle>
          <a:p>
            <a:fld id="{54F6B5D3-2AB1-4063-BA50-FEBA813E0814}" type="datetimeFigureOut">
              <a:rPr lang="en-GB" smtClean="0"/>
              <a:pPr/>
              <a:t>06/11/2023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7725"/>
            <a:ext cx="4071937" cy="2290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6" tIns="46378" rIns="92756" bIns="4637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1886" y="3266521"/>
            <a:ext cx="7939698" cy="2672705"/>
          </a:xfrm>
          <a:prstGeom prst="rect">
            <a:avLst/>
          </a:prstGeom>
        </p:spPr>
        <p:txBody>
          <a:bodyPr vert="horz" lIns="92756" tIns="46378" rIns="92756" bIns="463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8363"/>
            <a:ext cx="4301249" cy="339788"/>
          </a:xfrm>
          <a:prstGeom prst="rect">
            <a:avLst/>
          </a:prstGeom>
        </p:spPr>
        <p:txBody>
          <a:bodyPr vert="horz" lIns="92756" tIns="46378" rIns="92756" bIns="4637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9899" y="6448363"/>
            <a:ext cx="4301249" cy="339788"/>
          </a:xfrm>
          <a:prstGeom prst="rect">
            <a:avLst/>
          </a:prstGeom>
        </p:spPr>
        <p:txBody>
          <a:bodyPr vert="horz" lIns="92756" tIns="46378" rIns="92756" bIns="46378" rtlCol="0" anchor="b"/>
          <a:lstStyle>
            <a:lvl1pPr algn="r">
              <a:defRPr sz="1200"/>
            </a:lvl1pPr>
          </a:lstStyle>
          <a:p>
            <a:fld id="{777201BC-94E4-4101-962D-54511777D22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23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974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317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180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093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631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995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384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317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968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162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851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40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275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906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395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201BC-94E4-4101-962D-54511777D2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710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201BC-94E4-4101-962D-54511777D2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59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936189"/>
            <a:ext cx="10779125" cy="144208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 goes here</a:t>
            </a:r>
          </a:p>
          <a:p>
            <a:pPr lvl="0"/>
            <a:r>
              <a:rPr lang="en-US" dirty="0"/>
              <a:t>Max two lines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365747"/>
            <a:ext cx="2164080" cy="322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Speaker | Date | Venue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_European Brief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77564" y="2110710"/>
            <a:ext cx="10774041" cy="318452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6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32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77564" y="272472"/>
            <a:ext cx="10773577" cy="132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2737" indent="0">
              <a:buNone/>
              <a:defRPr/>
            </a:lvl2pPr>
            <a:lvl3pPr marL="1125472" indent="0">
              <a:buNone/>
              <a:defRPr/>
            </a:lvl3pPr>
            <a:lvl4pPr marL="1688207" indent="0">
              <a:buNone/>
              <a:defRPr/>
            </a:lvl4pPr>
            <a:lvl5pPr marL="2250944" indent="0">
              <a:buNone/>
              <a:defRPr/>
            </a:lvl5pPr>
          </a:lstStyle>
          <a:p>
            <a:pPr lvl="0"/>
            <a:r>
              <a:rPr lang="en-US" dirty="0"/>
              <a:t>Slide title goes here</a:t>
            </a:r>
            <a:br>
              <a:rPr lang="en-US" dirty="0"/>
            </a:br>
            <a:r>
              <a:rPr lang="en-US" dirty="0"/>
              <a:t>Max two lines</a:t>
            </a:r>
          </a:p>
        </p:txBody>
      </p:sp>
    </p:spTree>
    <p:extLst>
      <p:ext uri="{BB962C8B-B14F-4D97-AF65-F5344CB8AC3E}">
        <p14:creationId xmlns:p14="http://schemas.microsoft.com/office/powerpoint/2010/main" val="358796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_image_Synthe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36000"/>
            <a:ext cx="11246369" cy="676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2737" indent="0">
              <a:buNone/>
              <a:defRPr/>
            </a:lvl2pPr>
            <a:lvl3pPr marL="1125472" indent="0">
              <a:buNone/>
              <a:defRPr/>
            </a:lvl3pPr>
            <a:lvl4pPr marL="1688207" indent="0">
              <a:buNone/>
              <a:defRPr/>
            </a:lvl4pPr>
            <a:lvl5pPr marL="2250944" indent="0">
              <a:buNone/>
              <a:defRPr/>
            </a:lvl5pPr>
          </a:lstStyle>
          <a:p>
            <a:pPr lvl="0"/>
            <a:r>
              <a:rPr lang="en-US" dirty="0"/>
              <a:t>Slide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431925"/>
            <a:ext cx="11245850" cy="37592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6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32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98488" y="6250565"/>
            <a:ext cx="3683000" cy="274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000">
                <a:solidFill>
                  <a:srgbClr val="006654"/>
                </a:solidFill>
              </a:defRPr>
            </a:lvl2pPr>
            <a:lvl3pPr>
              <a:defRPr sz="1000">
                <a:solidFill>
                  <a:srgbClr val="006654"/>
                </a:solidFill>
              </a:defRPr>
            </a:lvl3pPr>
            <a:lvl4pPr>
              <a:defRPr sz="1000">
                <a:solidFill>
                  <a:srgbClr val="006654"/>
                </a:solidFill>
              </a:defRPr>
            </a:lvl4pPr>
            <a:lvl5pPr>
              <a:defRPr sz="1000">
                <a:solidFill>
                  <a:srgbClr val="006654"/>
                </a:solidFill>
              </a:defRPr>
            </a:lvl5pPr>
          </a:lstStyle>
          <a:p>
            <a:pPr lvl="0"/>
            <a:r>
              <a:rPr lang="en-US" dirty="0"/>
              <a:t>Source reference for illustration</a:t>
            </a:r>
          </a:p>
        </p:txBody>
      </p:sp>
    </p:spTree>
    <p:extLst>
      <p:ext uri="{BB962C8B-B14F-4D97-AF65-F5344CB8AC3E}">
        <p14:creationId xmlns:p14="http://schemas.microsoft.com/office/powerpoint/2010/main" val="281068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784" y="260351"/>
            <a:ext cx="11089216" cy="10080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784" y="1600200"/>
            <a:ext cx="11089216" cy="4349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00151" y="6237288"/>
            <a:ext cx="7200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FIRST MEETING OF THE EXPERT GROUP ON 16 JANUARY 2014. PREPARATION OF THE 8TH REPORTING EXERCISE, Petra Ronen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85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g"/><Relationship Id="rId4" Type="http://schemas.openxmlformats.org/officeDocument/2006/relationships/slide" Target="../slides/slid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Písmo, vizitka, logo&#10;&#10;Popis byl vytvořen automaticky">
            <a:extLst>
              <a:ext uri="{FF2B5EF4-FFF2-40B4-BE49-F238E27FC236}">
                <a16:creationId xmlns:a16="http://schemas.microsoft.com/office/drawing/2014/main" id="{DD598DFE-3906-F3AD-D1E1-6F5EBCA541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5" y="5934075"/>
            <a:ext cx="2981325" cy="9239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1125472" rtl="0" eaLnBrk="1" latinLnBrk="0" hangingPunct="1">
        <a:spcBef>
          <a:spcPct val="0"/>
        </a:spcBef>
        <a:buNone/>
        <a:defRPr sz="5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51" indent="-422051" algn="l" defTabSz="1125472" rtl="0" eaLnBrk="1" latinLnBrk="0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51710" algn="l" defTabSz="1125472" rtl="0" eaLnBrk="1" latinLnBrk="0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3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75" indent="-281368" algn="l" defTabSz="1125472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312" indent="-281368" algn="l" defTabSz="1125472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5047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4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790732"/>
          </a:xfrm>
          <a:prstGeom prst="rect">
            <a:avLst/>
          </a:prstGeom>
          <a:solidFill>
            <a:srgbClr val="008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/>
          </a:p>
        </p:txBody>
      </p:sp>
      <p:pic>
        <p:nvPicPr>
          <p:cNvPr id="3" name="Obrázek 2" descr="Obsah obrázku text, Písmo, vizitka, logo&#10;&#10;Popis byl vytvořen automaticky">
            <a:extLst>
              <a:ext uri="{FF2B5EF4-FFF2-40B4-BE49-F238E27FC236}">
                <a16:creationId xmlns:a16="http://schemas.microsoft.com/office/drawing/2014/main" id="{9870280A-B624-7691-C75D-CEB4C9F640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5" y="5934075"/>
            <a:ext cx="29813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hdr="0" ftr="0" dt="0"/>
  <p:txStyles>
    <p:titleStyle>
      <a:lvl1pPr algn="ctr" defTabSz="1125472" rtl="0" eaLnBrk="1" latinLnBrk="0" hangingPunct="1">
        <a:spcBef>
          <a:spcPct val="0"/>
        </a:spcBef>
        <a:buNone/>
        <a:defRPr sz="5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51" indent="-422051" algn="l" defTabSz="1125472" rtl="0" eaLnBrk="1" latinLnBrk="0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51710" algn="l" defTabSz="1125472" rtl="0" eaLnBrk="1" latinLnBrk="0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3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75" indent="-281368" algn="l" defTabSz="1125472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312" indent="-281368" algn="l" defTabSz="1125472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5047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4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2344619" y="152400"/>
            <a:ext cx="88574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5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5"/>
            <a:ext cx="12192000" cy="778149"/>
          </a:xfrm>
          <a:prstGeom prst="rect">
            <a:avLst/>
          </a:prstGeom>
          <a:solidFill>
            <a:srgbClr val="008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/>
          </a:p>
        </p:txBody>
      </p:sp>
      <p:pic>
        <p:nvPicPr>
          <p:cNvPr id="3" name="Obrázek 2" descr="Obsah obrázku text, Písmo, vizitka, logo&#10;&#10;Popis byl vytvořen automaticky">
            <a:extLst>
              <a:ext uri="{FF2B5EF4-FFF2-40B4-BE49-F238E27FC236}">
                <a16:creationId xmlns:a16="http://schemas.microsoft.com/office/drawing/2014/main" id="{1ABB355B-C1E6-2164-63B3-AB167AC8CB0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5" y="5934070"/>
            <a:ext cx="29813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hdr="0" ftr="0" dt="0"/>
  <p:txStyles>
    <p:titleStyle>
      <a:lvl1pPr algn="ctr" defTabSz="1125472" rtl="0" eaLnBrk="1" latinLnBrk="0" hangingPunct="1">
        <a:spcBef>
          <a:spcPct val="0"/>
        </a:spcBef>
        <a:buNone/>
        <a:defRPr sz="5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51" indent="-422051" algn="l" defTabSz="1125472" rtl="0" eaLnBrk="1" latinLnBrk="0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51710" algn="l" defTabSz="1125472" rtl="0" eaLnBrk="1" latinLnBrk="0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3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75" indent="-281368" algn="l" defTabSz="1125472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312" indent="-281368" algn="l" defTabSz="1125472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5047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4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uwwtd.helpdesk@eionet.europa.e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ine.whalley@eea.europa.e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miroslav.fanta@cenia.cz" TargetMode="External"/><Relationship Id="rId4" Type="http://schemas.openxmlformats.org/officeDocument/2006/relationships/hyperlink" Target="mailto:silvie.semeradova@vuv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dr.eionet.europa.eu/help/UWWTD/UWWTD_61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dr.eionet.europa.eu/help/UWWTD/UWWTD_52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97697" y="1788805"/>
            <a:ext cx="10779125" cy="2804460"/>
          </a:xfrm>
        </p:spPr>
        <p:txBody>
          <a:bodyPr/>
          <a:lstStyle/>
          <a:p>
            <a:r>
              <a:rPr lang="cs-CZ" dirty="0"/>
              <a:t>UWWTD reporting</a:t>
            </a:r>
            <a:endParaRPr lang="en-GB" dirty="0"/>
          </a:p>
          <a:p>
            <a:r>
              <a:rPr lang="en-GB" dirty="0"/>
              <a:t>1</a:t>
            </a:r>
            <a:r>
              <a:rPr lang="cs-CZ" dirty="0"/>
              <a:t>3</a:t>
            </a:r>
            <a:r>
              <a:rPr lang="en-GB" baseline="30000" dirty="0" err="1"/>
              <a:t>th</a:t>
            </a:r>
            <a:r>
              <a:rPr lang="en-GB" dirty="0"/>
              <a:t> reporting call under the </a:t>
            </a:r>
            <a:r>
              <a:rPr lang="cs-CZ" dirty="0"/>
              <a:t>UWWTD:</a:t>
            </a:r>
          </a:p>
          <a:p>
            <a:pPr marL="571500" indent="-571500">
              <a:buFontTx/>
              <a:buChar char="-"/>
            </a:pPr>
            <a:r>
              <a:rPr lang="cs-CZ" dirty="0"/>
              <a:t>data </a:t>
            </a:r>
            <a:r>
              <a:rPr lang="cs-CZ" dirty="0" err="1"/>
              <a:t>preparation</a:t>
            </a:r>
            <a:r>
              <a:rPr lang="cs-CZ" dirty="0"/>
              <a:t> and reporting </a:t>
            </a:r>
            <a:r>
              <a:rPr lang="cs-CZ" dirty="0" err="1"/>
              <a:t>process</a:t>
            </a:r>
            <a:r>
              <a:rPr lang="cs-CZ" dirty="0"/>
              <a:t> </a:t>
            </a:r>
          </a:p>
          <a:p>
            <a:pPr marL="571500" indent="-571500">
              <a:buFontTx/>
              <a:buChar char="-"/>
            </a:pPr>
            <a:r>
              <a:rPr lang="cs-CZ" dirty="0" err="1"/>
              <a:t>using</a:t>
            </a:r>
            <a:r>
              <a:rPr lang="cs-CZ" dirty="0"/>
              <a:t> of </a:t>
            </a:r>
            <a:r>
              <a:rPr lang="cs-CZ" dirty="0" err="1"/>
              <a:t>Reportnet</a:t>
            </a:r>
            <a:r>
              <a:rPr lang="cs-CZ" dirty="0"/>
              <a:t> 3</a:t>
            </a:r>
            <a:endParaRPr lang="en-GB" dirty="0"/>
          </a:p>
          <a:p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1200" y="365747"/>
            <a:ext cx="3465384" cy="644346"/>
          </a:xfrm>
        </p:spPr>
        <p:txBody>
          <a:bodyPr/>
          <a:lstStyle/>
          <a:p>
            <a:r>
              <a:rPr lang="cs-CZ" sz="1600" dirty="0"/>
              <a:t>Miroslav Fanta</a:t>
            </a:r>
          </a:p>
          <a:p>
            <a:r>
              <a:rPr lang="cs-CZ" sz="1600" dirty="0"/>
              <a:t>30</a:t>
            </a:r>
            <a:r>
              <a:rPr lang="cs-CZ" sz="1400" baseline="30000" dirty="0"/>
              <a:t>th</a:t>
            </a:r>
            <a:r>
              <a:rPr lang="en-GB" sz="1600" dirty="0"/>
              <a:t> </a:t>
            </a:r>
            <a:r>
              <a:rPr lang="cs-CZ" sz="1600" dirty="0" err="1"/>
              <a:t>October</a:t>
            </a:r>
            <a:r>
              <a:rPr lang="cs-CZ" sz="1600" dirty="0"/>
              <a:t> 2023</a:t>
            </a:r>
            <a:endParaRPr lang="en-GB" sz="1600" dirty="0"/>
          </a:p>
          <a:p>
            <a:r>
              <a:rPr lang="en-GB" sz="1600" dirty="0"/>
              <a:t> </a:t>
            </a:r>
          </a:p>
        </p:txBody>
      </p:sp>
      <p:pic>
        <p:nvPicPr>
          <p:cNvPr id="5" name="Obrázek 4" descr="Obsah obrázku text, Písmo, vizitka, logo&#10;&#10;Popis byl vytvořen automaticky">
            <a:extLst>
              <a:ext uri="{FF2B5EF4-FFF2-40B4-BE49-F238E27FC236}">
                <a16:creationId xmlns:a16="http://schemas.microsoft.com/office/drawing/2014/main" id="{F7098095-E2C9-FC92-8EC1-C7B9124CE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5" y="5934075"/>
            <a:ext cx="29813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1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519B75-83C9-96A5-DC36-AD051AF2E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07" y="0"/>
            <a:ext cx="11707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9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AC8B3DE-455D-D552-8D7F-24228171C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53"/>
            <a:ext cx="9938084" cy="557851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540FBCC-A1AA-9C7D-93D2-06806A998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284" y="5427665"/>
            <a:ext cx="10940716" cy="142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44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4BD9294-8C95-E133-CBC8-3DC247591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5104"/>
            <a:ext cx="12192000" cy="5207791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54C7946-67F3-1E04-CC06-6F56A03B72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6411" y="36000"/>
            <a:ext cx="11899231" cy="676111"/>
          </a:xfrm>
        </p:spPr>
        <p:txBody>
          <a:bodyPr/>
          <a:lstStyle/>
          <a:p>
            <a:r>
              <a:rPr lang="cs-CZ" dirty="0" err="1"/>
              <a:t>Dataflow</a:t>
            </a:r>
            <a:r>
              <a:rPr lang="cs-CZ" dirty="0"/>
              <a:t> UWWTD Art. 15  </a:t>
            </a:r>
            <a:r>
              <a:rPr lang="cs-CZ" dirty="0" err="1"/>
              <a:t>ref</a:t>
            </a:r>
            <a:r>
              <a:rPr lang="cs-CZ" dirty="0"/>
              <a:t>. </a:t>
            </a:r>
            <a:r>
              <a:rPr lang="cs-CZ" dirty="0" err="1"/>
              <a:t>year</a:t>
            </a:r>
            <a:r>
              <a:rPr lang="cs-CZ" dirty="0"/>
              <a:t> 2020 –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countries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05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EFC184F-5F7E-685C-24B7-3E14BC811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7916"/>
            <a:ext cx="12192000" cy="316430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D784190-15A3-5826-FA1B-F06F678D1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212852" cy="411480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C6D1FE3-329A-65C7-D616-848FD4B6C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794" y="2542093"/>
            <a:ext cx="909690" cy="135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78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58D19FA-2E51-4042-8812-CA8FE5EC0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6110" cy="186716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2AA3A4C-3C7B-48AE-A8A5-0A6EA15BF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511" y="674100"/>
            <a:ext cx="5125165" cy="292458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0CF5BF8-6DC3-4C64-825D-8C0507096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852" y="674100"/>
            <a:ext cx="2915057" cy="185763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A6A6FC4-3DF2-4612-934C-E418C3E26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6764" y="4440581"/>
            <a:ext cx="2781688" cy="174331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0C4744B-F4F1-4FFC-B799-F973B84ABB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2881" y="5742247"/>
            <a:ext cx="2524477" cy="104789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CAC088A1-532D-4B91-9E80-0BB0CDF7D9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0823" y="2316211"/>
            <a:ext cx="3372321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11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97F9681-133F-47D5-85BF-95EF69AD0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92684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2958AC7-754C-426F-B4E1-CDA576730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00272"/>
            <a:ext cx="12192000" cy="41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94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90FF2E5-8CD0-43F4-941D-37E9BB755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3022"/>
            <a:ext cx="12192000" cy="4655460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87CB7A5-1952-4EDA-A17C-97B8865A36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000" y="36000"/>
            <a:ext cx="11246369" cy="676111"/>
          </a:xfrm>
        </p:spPr>
        <p:txBody>
          <a:bodyPr/>
          <a:lstStyle/>
          <a:p>
            <a:r>
              <a:rPr lang="cs-CZ" dirty="0" err="1"/>
              <a:t>Validation</a:t>
            </a:r>
            <a:r>
              <a:rPr lang="cs-CZ" dirty="0"/>
              <a:t> </a:t>
            </a:r>
            <a:r>
              <a:rPr lang="cs-CZ" dirty="0" err="1"/>
              <a:t>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969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Reporting </a:t>
            </a:r>
            <a:r>
              <a:rPr lang="cs-CZ" dirty="0" err="1"/>
              <a:t>process</a:t>
            </a:r>
            <a:r>
              <a:rPr lang="cs-CZ" dirty="0"/>
              <a:t> – </a:t>
            </a:r>
            <a:r>
              <a:rPr lang="cs-CZ" dirty="0" err="1"/>
              <a:t>final</a:t>
            </a:r>
            <a:r>
              <a:rPr lang="cs-CZ" dirty="0"/>
              <a:t> step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000" y="995680"/>
            <a:ext cx="11245850" cy="5486400"/>
          </a:xfrm>
        </p:spPr>
        <p:txBody>
          <a:bodyPr/>
          <a:lstStyle/>
          <a:p>
            <a:r>
              <a:rPr lang="cs-CZ" dirty="0"/>
              <a:t>No blockers </a:t>
            </a:r>
            <a:r>
              <a:rPr lang="cs-CZ" sz="2800" i="1" dirty="0"/>
              <a:t>(if possible, no errors as well) </a:t>
            </a:r>
            <a:r>
              <a:rPr lang="cs-CZ" dirty="0"/>
              <a:t>-&gt; Release </a:t>
            </a:r>
            <a:r>
              <a:rPr lang="cs-CZ" dirty="0" err="1"/>
              <a:t>the</a:t>
            </a:r>
            <a:r>
              <a:rPr lang="cs-CZ" dirty="0"/>
              <a:t> data </a:t>
            </a:r>
            <a:r>
              <a:rPr lang="cs-CZ" dirty="0" err="1"/>
              <a:t>delivery</a:t>
            </a:r>
            <a:r>
              <a:rPr lang="en-GB" sz="2800" i="1" dirty="0"/>
              <a:t> </a:t>
            </a:r>
            <a:r>
              <a:rPr lang="cs-CZ" sz="2800" i="1" dirty="0"/>
              <a:t>                                              </a:t>
            </a:r>
          </a:p>
          <a:p>
            <a:pPr>
              <a:spcBef>
                <a:spcPts val="2400"/>
              </a:spcBef>
            </a:pPr>
            <a:r>
              <a:rPr lang="cs-CZ" dirty="0" err="1"/>
              <a:t>Contact</a:t>
            </a:r>
            <a:r>
              <a:rPr lang="cs-CZ" dirty="0"/>
              <a:t> UWWTD helpdesk in case of any problems </a:t>
            </a:r>
            <a:r>
              <a:rPr lang="cs-CZ" sz="2800" i="1" dirty="0"/>
              <a:t>(</a:t>
            </a:r>
            <a:r>
              <a:rPr lang="cs-CZ" sz="2800" i="1" dirty="0">
                <a:hlinkClick r:id="rId3"/>
              </a:rPr>
              <a:t>uwwtd.helpdesk@eionet.europa.eu</a:t>
            </a:r>
            <a:r>
              <a:rPr lang="cs-CZ" sz="2800" i="1" dirty="0"/>
              <a:t>  – afterwards, the issue is managed through OTRS system)</a:t>
            </a:r>
          </a:p>
          <a:p>
            <a:r>
              <a:rPr lang="cs-CZ" i="1" dirty="0"/>
              <a:t>EIONET helpdesk </a:t>
            </a:r>
            <a:r>
              <a:rPr lang="cs-CZ" i="1" dirty="0" err="1"/>
              <a:t>also</a:t>
            </a:r>
            <a:r>
              <a:rPr lang="cs-CZ" i="1" dirty="0"/>
              <a:t> </a:t>
            </a:r>
            <a:r>
              <a:rPr lang="cs-CZ" i="1" dirty="0" err="1"/>
              <a:t>available</a:t>
            </a:r>
            <a:r>
              <a:rPr lang="cs-CZ" i="1" dirty="0"/>
              <a:t> </a:t>
            </a:r>
            <a:r>
              <a:rPr lang="cs-CZ" sz="2800" i="1" dirty="0"/>
              <a:t>(</a:t>
            </a:r>
            <a:r>
              <a:rPr lang="cs-CZ" sz="2800" i="1" dirty="0" err="1"/>
              <a:t>e.g</a:t>
            </a:r>
            <a:r>
              <a:rPr lang="cs-CZ" sz="2800" i="1" dirty="0"/>
              <a:t>. EIONET </a:t>
            </a:r>
            <a:r>
              <a:rPr lang="cs-CZ" sz="2800" i="1" dirty="0" err="1"/>
              <a:t>account</a:t>
            </a:r>
            <a:r>
              <a:rPr lang="cs-CZ" sz="2800" i="1" dirty="0"/>
              <a:t> </a:t>
            </a:r>
            <a:r>
              <a:rPr lang="cs-CZ" sz="2800" i="1" dirty="0" err="1"/>
              <a:t>problems</a:t>
            </a:r>
            <a:r>
              <a:rPr lang="cs-CZ" sz="2800" i="1" dirty="0"/>
              <a:t> - helpdesk@eionet.europa.eu)</a:t>
            </a:r>
          </a:p>
        </p:txBody>
      </p:sp>
    </p:spTree>
    <p:extLst>
      <p:ext uri="{BB962C8B-B14F-4D97-AF65-F5344CB8AC3E}">
        <p14:creationId xmlns:p14="http://schemas.microsoft.com/office/powerpoint/2010/main" val="476378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8173"/>
                </a:solidFill>
              </a:rPr>
              <a:t>Thank for your attention</a:t>
            </a:r>
          </a:p>
          <a:p>
            <a:endParaRPr lang="en-GB" sz="2400" dirty="0">
              <a:solidFill>
                <a:srgbClr val="008173"/>
              </a:solidFill>
            </a:endParaRPr>
          </a:p>
          <a:p>
            <a:r>
              <a:rPr lang="cs-CZ" sz="2400" dirty="0">
                <a:solidFill>
                  <a:srgbClr val="008173"/>
                </a:solidFill>
              </a:rPr>
              <a:t>Caroline Whalley (EEA)</a:t>
            </a:r>
          </a:p>
          <a:p>
            <a:r>
              <a:rPr lang="cs-CZ" sz="2400" dirty="0">
                <a:solidFill>
                  <a:srgbClr val="008173"/>
                </a:solidFill>
              </a:rPr>
              <a:t>Silvie Semeradova, Miroslav Fanta (ETC-BE)</a:t>
            </a:r>
          </a:p>
          <a:p>
            <a:pPr marL="0" indent="0">
              <a:buNone/>
            </a:pPr>
            <a:endParaRPr lang="en-GB" sz="2400" dirty="0">
              <a:solidFill>
                <a:srgbClr val="008173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008173"/>
                </a:solidFill>
                <a:hlinkClick r:id="rId3"/>
              </a:rPr>
              <a:t>c</a:t>
            </a:r>
            <a:r>
              <a:rPr lang="en-GB" sz="2400" dirty="0" err="1">
                <a:solidFill>
                  <a:srgbClr val="008173"/>
                </a:solidFill>
                <a:hlinkClick r:id="rId3"/>
              </a:rPr>
              <a:t>aroline.whalley@eea.europa.e</a:t>
            </a:r>
            <a:r>
              <a:rPr lang="cs-CZ" sz="2400" dirty="0">
                <a:solidFill>
                  <a:srgbClr val="008173"/>
                </a:solidFill>
                <a:hlinkClick r:id="rId3"/>
              </a:rPr>
              <a:t>u</a:t>
            </a:r>
            <a:endParaRPr lang="cs-CZ" sz="2400" dirty="0">
              <a:solidFill>
                <a:srgbClr val="008173"/>
              </a:solidFill>
            </a:endParaRPr>
          </a:p>
          <a:p>
            <a:pPr marL="0" indent="0">
              <a:buNone/>
            </a:pPr>
            <a:r>
              <a:rPr lang="cs-CZ" sz="2400" dirty="0" err="1">
                <a:solidFill>
                  <a:srgbClr val="008173"/>
                </a:solidFill>
                <a:hlinkClick r:id="rId4"/>
              </a:rPr>
              <a:t>silvie.semeradova</a:t>
            </a:r>
            <a:r>
              <a:rPr lang="en-GB" sz="2400" dirty="0">
                <a:solidFill>
                  <a:srgbClr val="008173"/>
                </a:solidFill>
                <a:hlinkClick r:id="rId4"/>
              </a:rPr>
              <a:t>@</a:t>
            </a:r>
            <a:r>
              <a:rPr lang="cs-CZ" sz="2400" dirty="0">
                <a:solidFill>
                  <a:srgbClr val="008173"/>
                </a:solidFill>
                <a:hlinkClick r:id="rId4"/>
              </a:rPr>
              <a:t>vuv.cz</a:t>
            </a:r>
            <a:endParaRPr lang="cs-CZ" sz="2400" dirty="0">
              <a:solidFill>
                <a:srgbClr val="008173"/>
              </a:solidFill>
            </a:endParaRPr>
          </a:p>
          <a:p>
            <a:pPr marL="0" indent="0">
              <a:buNone/>
            </a:pPr>
            <a:r>
              <a:rPr lang="cs-CZ" sz="2400" dirty="0" err="1">
                <a:solidFill>
                  <a:srgbClr val="008173"/>
                </a:solidFill>
                <a:hlinkClick r:id="rId5"/>
              </a:rPr>
              <a:t>miroslav.fanta</a:t>
            </a:r>
            <a:r>
              <a:rPr lang="en-GB" sz="2400" dirty="0">
                <a:solidFill>
                  <a:srgbClr val="008173"/>
                </a:solidFill>
                <a:hlinkClick r:id="rId5"/>
              </a:rPr>
              <a:t>@</a:t>
            </a:r>
            <a:r>
              <a:rPr lang="cs-CZ" sz="2400" dirty="0">
                <a:solidFill>
                  <a:srgbClr val="008173"/>
                </a:solidFill>
                <a:hlinkClick r:id="rId5"/>
              </a:rPr>
              <a:t>cenia.cz</a:t>
            </a:r>
            <a:endParaRPr lang="cs-CZ" sz="2400" dirty="0">
              <a:solidFill>
                <a:srgbClr val="008173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rgbClr val="008173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8173"/>
                </a:solidFill>
              </a:rPr>
              <a:t>	</a:t>
            </a:r>
            <a:endParaRPr lang="cs-CZ" sz="2400" dirty="0">
              <a:solidFill>
                <a:srgbClr val="0081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9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preparation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519" y="942478"/>
            <a:ext cx="11245850" cy="5582724"/>
          </a:xfrm>
        </p:spPr>
        <p:txBody>
          <a:bodyPr/>
          <a:lstStyle/>
          <a:p>
            <a:r>
              <a:rPr lang="cs-CZ" sz="3200" dirty="0"/>
              <a:t>CDR </a:t>
            </a:r>
            <a:r>
              <a:rPr lang="cs-CZ" sz="3200" dirty="0" err="1"/>
              <a:t>help</a:t>
            </a:r>
            <a:r>
              <a:rPr lang="cs-CZ" sz="3200" dirty="0"/>
              <a:t> </a:t>
            </a:r>
            <a:r>
              <a:rPr lang="cs-CZ" sz="3200" dirty="0" err="1"/>
              <a:t>pages</a:t>
            </a:r>
            <a:r>
              <a:rPr lang="cs-CZ" sz="3200" dirty="0"/>
              <a:t> </a:t>
            </a:r>
            <a:r>
              <a:rPr lang="cs-CZ" sz="3200" dirty="0" err="1"/>
              <a:t>for</a:t>
            </a:r>
            <a:r>
              <a:rPr lang="cs-CZ" sz="3200" dirty="0"/>
              <a:t> Art.15 and Art. 17</a:t>
            </a:r>
          </a:p>
          <a:p>
            <a:pPr marL="432000" indent="0">
              <a:buNone/>
            </a:pPr>
            <a:r>
              <a:rPr lang="cs-CZ" sz="2000" dirty="0">
                <a:hlinkClick r:id="rId3"/>
              </a:rPr>
              <a:t>http://cdr.eionet.europa.eu/help/UWWTD/UWWTD_613</a:t>
            </a:r>
            <a:endParaRPr lang="cs-CZ" sz="2000" dirty="0"/>
          </a:p>
          <a:p>
            <a:pPr marL="432000" indent="0">
              <a:buNone/>
            </a:pPr>
            <a:r>
              <a:rPr lang="cs-CZ" sz="2000" dirty="0">
                <a:hlinkClick r:id="rId4"/>
              </a:rPr>
              <a:t>http://cdr.eionet.europa.eu/help/UWWTD/UWWTD_524</a:t>
            </a:r>
            <a:endParaRPr lang="cs-CZ" sz="2000" dirty="0"/>
          </a:p>
          <a:p>
            <a:r>
              <a:rPr lang="cs-CZ" sz="3200" dirty="0"/>
              <a:t>Data </a:t>
            </a:r>
            <a:r>
              <a:rPr lang="cs-CZ" sz="3200" dirty="0" err="1"/>
              <a:t>Dictionary</a:t>
            </a:r>
            <a:r>
              <a:rPr lang="cs-CZ" sz="3200" dirty="0"/>
              <a:t> </a:t>
            </a:r>
            <a:r>
              <a:rPr lang="cs-CZ" sz="3200" dirty="0" err="1"/>
              <a:t>instructions</a:t>
            </a:r>
            <a:endParaRPr lang="cs-CZ" sz="3200" dirty="0"/>
          </a:p>
          <a:p>
            <a:r>
              <a:rPr lang="cs-CZ" sz="3200" dirty="0"/>
              <a:t>Use 2023 </a:t>
            </a:r>
            <a:r>
              <a:rPr lang="cs-CZ" sz="3200" dirty="0" err="1"/>
              <a:t>xls</a:t>
            </a:r>
            <a:r>
              <a:rPr lang="cs-CZ" sz="3200" dirty="0"/>
              <a:t> (</a:t>
            </a:r>
            <a:r>
              <a:rPr lang="cs-CZ" sz="3200" dirty="0" err="1"/>
              <a:t>xsd</a:t>
            </a:r>
            <a:r>
              <a:rPr lang="cs-CZ" sz="3200" dirty="0"/>
              <a:t>) </a:t>
            </a:r>
            <a:r>
              <a:rPr lang="cs-CZ" sz="3200" dirty="0" err="1"/>
              <a:t>templates</a:t>
            </a:r>
            <a:endParaRPr lang="cs-CZ" sz="3200" i="1" dirty="0">
              <a:highlight>
                <a:srgbClr val="FFFF00"/>
              </a:highlight>
            </a:endParaRPr>
          </a:p>
          <a:p>
            <a:r>
              <a:rPr lang="cs-CZ" sz="3200" dirty="0"/>
              <a:t>2023 update of QA </a:t>
            </a:r>
            <a:r>
              <a:rPr lang="cs-CZ" sz="3200" dirty="0" err="1"/>
              <a:t>rules</a:t>
            </a:r>
            <a:endParaRPr lang="cs-CZ" sz="3200" i="1" dirty="0">
              <a:highlight>
                <a:srgbClr val="FFFF00"/>
              </a:highlight>
            </a:endParaRPr>
          </a:p>
          <a:p>
            <a:r>
              <a:rPr lang="cs-CZ" sz="3200" dirty="0" err="1"/>
              <a:t>Other</a:t>
            </a:r>
            <a:r>
              <a:rPr lang="cs-CZ" sz="3200" dirty="0"/>
              <a:t> </a:t>
            </a:r>
            <a:r>
              <a:rPr lang="cs-CZ" sz="3200" dirty="0" err="1"/>
              <a:t>documents</a:t>
            </a:r>
            <a:endParaRPr lang="cs-CZ" sz="3200" dirty="0"/>
          </a:p>
          <a:p>
            <a:r>
              <a:rPr lang="cs-CZ" sz="3200" dirty="0"/>
              <a:t>-&gt; </a:t>
            </a:r>
            <a:r>
              <a:rPr lang="cs-CZ" sz="3200" dirty="0" err="1"/>
              <a:t>fill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templates</a:t>
            </a:r>
            <a:r>
              <a:rPr lang="cs-CZ" sz="3200" dirty="0"/>
              <a:t> </a:t>
            </a:r>
            <a:r>
              <a:rPr lang="cs-CZ" sz="3200" dirty="0" err="1"/>
              <a:t>for</a:t>
            </a:r>
            <a:r>
              <a:rPr lang="cs-CZ" sz="3200" dirty="0"/>
              <a:t> </a:t>
            </a:r>
            <a:r>
              <a:rPr lang="cs-CZ" sz="3200" dirty="0" err="1"/>
              <a:t>both</a:t>
            </a:r>
            <a:r>
              <a:rPr lang="cs-CZ" sz="3200" dirty="0"/>
              <a:t> </a:t>
            </a:r>
            <a:r>
              <a:rPr lang="cs-CZ" sz="3200" dirty="0" err="1"/>
              <a:t>articles</a:t>
            </a:r>
            <a:r>
              <a:rPr lang="cs-CZ" sz="3200" dirty="0"/>
              <a:t> </a:t>
            </a:r>
            <a:r>
              <a:rPr lang="cs-CZ" sz="3200" dirty="0" err="1"/>
              <a:t>with</a:t>
            </a:r>
            <a:r>
              <a:rPr lang="cs-CZ" sz="3200" dirty="0"/>
              <a:t> </a:t>
            </a:r>
            <a:r>
              <a:rPr lang="cs-CZ" sz="3200" dirty="0" err="1"/>
              <a:t>your</a:t>
            </a:r>
            <a:r>
              <a:rPr lang="cs-CZ" sz="3200" dirty="0"/>
              <a:t> data</a:t>
            </a:r>
          </a:p>
          <a:p>
            <a:r>
              <a:rPr lang="cs-CZ" sz="3200" dirty="0" err="1"/>
              <a:t>Download</a:t>
            </a:r>
            <a:r>
              <a:rPr lang="cs-CZ" sz="3200" dirty="0"/>
              <a:t> </a:t>
            </a:r>
            <a:r>
              <a:rPr lang="cs-CZ" sz="3200" dirty="0" err="1"/>
              <a:t>prefilled</a:t>
            </a:r>
            <a:r>
              <a:rPr lang="cs-CZ" sz="3200" dirty="0"/>
              <a:t> </a:t>
            </a:r>
            <a:r>
              <a:rPr lang="cs-CZ" sz="3200" dirty="0" err="1"/>
              <a:t>spatial</a:t>
            </a:r>
            <a:r>
              <a:rPr lang="cs-CZ" sz="3200" dirty="0"/>
              <a:t> data </a:t>
            </a:r>
            <a:r>
              <a:rPr lang="cs-CZ" sz="3200" dirty="0" err="1"/>
              <a:t>template</a:t>
            </a:r>
            <a:r>
              <a:rPr lang="cs-CZ" sz="3200" dirty="0"/>
              <a:t>, update </a:t>
            </a:r>
            <a:r>
              <a:rPr lang="cs-CZ" sz="3200" dirty="0" err="1"/>
              <a:t>when</a:t>
            </a:r>
            <a:r>
              <a:rPr lang="cs-CZ" sz="3200" dirty="0"/>
              <a:t> </a:t>
            </a:r>
            <a:r>
              <a:rPr lang="cs-CZ" sz="3200" dirty="0" err="1"/>
              <a:t>necessary</a:t>
            </a:r>
            <a:endParaRPr lang="cs-CZ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26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CDR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pages</a:t>
            </a:r>
            <a:endParaRPr lang="en-GB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D00E18-A532-D2C5-65D9-31DCD76FA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668" y="813962"/>
            <a:ext cx="8816740" cy="60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4129" y="36000"/>
            <a:ext cx="11981329" cy="676111"/>
          </a:xfrm>
        </p:spPr>
        <p:txBody>
          <a:bodyPr/>
          <a:lstStyle/>
          <a:p>
            <a:r>
              <a:rPr lang="cs-CZ" dirty="0"/>
              <a:t>Reporting process – spatial data – us</a:t>
            </a:r>
            <a:r>
              <a:rPr lang="en-GB" dirty="0"/>
              <a:t>e</a:t>
            </a:r>
            <a:r>
              <a:rPr lang="cs-CZ" dirty="0"/>
              <a:t> of the template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3075" y="1425925"/>
            <a:ext cx="11245850" cy="4006149"/>
          </a:xfrm>
        </p:spPr>
        <p:txBody>
          <a:bodyPr/>
          <a:lstStyle/>
          <a:p>
            <a:r>
              <a:rPr lang="cs-CZ" sz="2800" dirty="0"/>
              <a:t>Update </a:t>
            </a:r>
            <a:r>
              <a:rPr lang="cs-CZ" sz="2800" dirty="0" err="1"/>
              <a:t>previous</a:t>
            </a:r>
            <a:r>
              <a:rPr lang="cs-CZ" sz="2800" dirty="0"/>
              <a:t> reporting period </a:t>
            </a:r>
            <a:r>
              <a:rPr lang="cs-CZ" sz="2800" dirty="0" err="1"/>
              <a:t>spatial</a:t>
            </a:r>
            <a:r>
              <a:rPr lang="cs-CZ" sz="2800" dirty="0"/>
              <a:t> data </a:t>
            </a:r>
            <a:r>
              <a:rPr lang="cs-CZ" sz="2800" dirty="0" err="1"/>
              <a:t>when</a:t>
            </a:r>
            <a:r>
              <a:rPr lang="cs-CZ" sz="2800" dirty="0"/>
              <a:t> </a:t>
            </a:r>
            <a:r>
              <a:rPr lang="cs-CZ" sz="2800" dirty="0" err="1"/>
              <a:t>necessary</a:t>
            </a:r>
            <a:endParaRPr lang="cs-CZ" sz="2800" dirty="0"/>
          </a:p>
          <a:p>
            <a:r>
              <a:rPr lang="cs-CZ" sz="2800" b="1" dirty="0" err="1"/>
              <a:t>Ensure</a:t>
            </a:r>
            <a:r>
              <a:rPr lang="cs-CZ" sz="2800" b="1" dirty="0"/>
              <a:t> </a:t>
            </a:r>
            <a:r>
              <a:rPr lang="cs-CZ" sz="2800" b="1" dirty="0" err="1"/>
              <a:t>consistency</a:t>
            </a:r>
            <a:r>
              <a:rPr lang="cs-CZ" sz="2800" b="1" dirty="0"/>
              <a:t> </a:t>
            </a:r>
            <a:r>
              <a:rPr lang="cs-CZ" sz="2800" b="1" dirty="0" err="1"/>
              <a:t>of</a:t>
            </a:r>
            <a:r>
              <a:rPr lang="cs-CZ" sz="2800" b="1" dirty="0"/>
              <a:t> </a:t>
            </a:r>
            <a:r>
              <a:rPr lang="cs-CZ" sz="2800" b="1" dirty="0" err="1"/>
              <a:t>identifiers</a:t>
            </a:r>
            <a:r>
              <a:rPr lang="cs-CZ" sz="2800" b="1" dirty="0"/>
              <a:t> </a:t>
            </a:r>
            <a:r>
              <a:rPr lang="cs-CZ" sz="2800" b="1" dirty="0" err="1"/>
              <a:t>of</a:t>
            </a:r>
            <a:r>
              <a:rPr lang="cs-CZ" sz="2800" b="1" dirty="0"/>
              <a:t> </a:t>
            </a:r>
            <a:r>
              <a:rPr lang="cs-CZ" sz="2800" b="1" dirty="0" err="1"/>
              <a:t>spatial</a:t>
            </a:r>
            <a:r>
              <a:rPr lang="cs-CZ" sz="2800" b="1" dirty="0"/>
              <a:t> </a:t>
            </a:r>
            <a:r>
              <a:rPr lang="cs-CZ" sz="2800" b="1" dirty="0" err="1"/>
              <a:t>objects</a:t>
            </a:r>
            <a:r>
              <a:rPr lang="cs-CZ" sz="2800" b="1" dirty="0"/>
              <a:t> </a:t>
            </a:r>
            <a:r>
              <a:rPr lang="cs-CZ" sz="2800" i="1" dirty="0"/>
              <a:t>(</a:t>
            </a:r>
            <a:r>
              <a:rPr lang="cs-CZ" sz="2800" i="1" dirty="0" err="1"/>
              <a:t>receiving</a:t>
            </a:r>
            <a:r>
              <a:rPr lang="cs-CZ" sz="2800" i="1" dirty="0"/>
              <a:t> / sensitive </a:t>
            </a:r>
            <a:r>
              <a:rPr lang="cs-CZ" sz="2800" i="1" dirty="0" err="1"/>
              <a:t>areas</a:t>
            </a:r>
            <a:r>
              <a:rPr lang="cs-CZ" sz="2800" i="1" dirty="0"/>
              <a:t>) </a:t>
            </a:r>
            <a:r>
              <a:rPr lang="cs-CZ" sz="2800" b="1" dirty="0" err="1"/>
              <a:t>available</a:t>
            </a:r>
            <a:r>
              <a:rPr lang="cs-CZ" sz="2800" b="1" dirty="0"/>
              <a:t> in </a:t>
            </a:r>
            <a:r>
              <a:rPr lang="cs-CZ" sz="2800" b="1" dirty="0" err="1"/>
              <a:t>spatial</a:t>
            </a:r>
            <a:r>
              <a:rPr lang="cs-CZ" sz="2800" b="1" dirty="0"/>
              <a:t> and </a:t>
            </a:r>
            <a:r>
              <a:rPr lang="cs-CZ" sz="2800" b="1" dirty="0" err="1"/>
              <a:t>tabular</a:t>
            </a:r>
            <a:r>
              <a:rPr lang="cs-CZ" sz="2800" b="1" dirty="0"/>
              <a:t> data</a:t>
            </a:r>
          </a:p>
          <a:p>
            <a:r>
              <a:rPr lang="cs-CZ" sz="2800" dirty="0" err="1"/>
              <a:t>Keep</a:t>
            </a:r>
            <a:r>
              <a:rPr lang="cs-CZ" sz="2800" dirty="0"/>
              <a:t> proper data </a:t>
            </a:r>
            <a:r>
              <a:rPr lang="cs-CZ" sz="2800" dirty="0" err="1"/>
              <a:t>specification</a:t>
            </a:r>
            <a:r>
              <a:rPr lang="cs-CZ" sz="2800" dirty="0"/>
              <a:t> </a:t>
            </a:r>
            <a:r>
              <a:rPr lang="cs-CZ" sz="2400" i="1" dirty="0"/>
              <a:t>(</a:t>
            </a:r>
            <a:r>
              <a:rPr lang="cs-CZ" sz="2400" i="1" dirty="0" err="1"/>
              <a:t>spZoneType</a:t>
            </a:r>
            <a:r>
              <a:rPr lang="cs-CZ" sz="2400" i="1" dirty="0"/>
              <a:t>: </a:t>
            </a:r>
            <a:r>
              <a:rPr lang="cs-CZ" sz="2400" i="1" dirty="0" err="1"/>
              <a:t>rivers</a:t>
            </a:r>
            <a:r>
              <a:rPr lang="cs-CZ" sz="2400" i="1" dirty="0"/>
              <a:t> / </a:t>
            </a:r>
            <a:r>
              <a:rPr lang="cs-CZ" sz="2400" i="1" dirty="0" err="1"/>
              <a:t>lakes</a:t>
            </a:r>
            <a:r>
              <a:rPr lang="cs-CZ" sz="2400" i="1" dirty="0"/>
              <a:t> / TW / </a:t>
            </a:r>
            <a:r>
              <a:rPr lang="cs-CZ" sz="2400" i="1" dirty="0" err="1"/>
              <a:t>coastL</a:t>
            </a:r>
            <a:r>
              <a:rPr lang="cs-CZ" sz="2400" i="1" dirty="0"/>
              <a:t> / </a:t>
            </a:r>
            <a:r>
              <a:rPr lang="cs-CZ" sz="2400" i="1" dirty="0" err="1"/>
              <a:t>coastA</a:t>
            </a:r>
            <a:r>
              <a:rPr lang="cs-CZ" sz="2400" i="1" dirty="0"/>
              <a:t> / </a:t>
            </a:r>
            <a:r>
              <a:rPr lang="cs-CZ" sz="2400" i="1" dirty="0" err="1"/>
              <a:t>catchments</a:t>
            </a:r>
            <a:r>
              <a:rPr lang="cs-CZ" sz="2400" i="1" dirty="0"/>
              <a:t> / …) </a:t>
            </a:r>
            <a:r>
              <a:rPr lang="cs-CZ" sz="2800" dirty="0"/>
              <a:t>and data type </a:t>
            </a:r>
            <a:r>
              <a:rPr lang="cs-CZ" sz="2400" i="1" dirty="0"/>
              <a:t>(lines / </a:t>
            </a:r>
            <a:r>
              <a:rPr lang="cs-CZ" sz="2400" i="1" dirty="0" err="1"/>
              <a:t>polygons</a:t>
            </a:r>
            <a:r>
              <a:rPr lang="cs-CZ" sz="2400" b="1" i="1" dirty="0"/>
              <a:t>) </a:t>
            </a:r>
            <a:r>
              <a:rPr lang="cs-CZ" sz="2800" dirty="0"/>
              <a:t>as </a:t>
            </a:r>
            <a:r>
              <a:rPr lang="cs-CZ" sz="2800" dirty="0" err="1"/>
              <a:t>requested</a:t>
            </a:r>
            <a:endParaRPr lang="cs-CZ" sz="2400" i="1" dirty="0"/>
          </a:p>
          <a:p>
            <a:r>
              <a:rPr lang="cs-CZ" sz="2800" b="1" dirty="0" err="1"/>
              <a:t>Requested</a:t>
            </a:r>
            <a:r>
              <a:rPr lang="cs-CZ" sz="2800" b="1" dirty="0"/>
              <a:t> </a:t>
            </a:r>
            <a:r>
              <a:rPr lang="cs-CZ" sz="2800" b="1" dirty="0" err="1"/>
              <a:t>spatial</a:t>
            </a:r>
            <a:r>
              <a:rPr lang="cs-CZ" sz="2800" b="1" dirty="0"/>
              <a:t> data </a:t>
            </a:r>
            <a:r>
              <a:rPr lang="cs-CZ" sz="2800" b="1" dirty="0" err="1"/>
              <a:t>structure</a:t>
            </a:r>
            <a:r>
              <a:rPr lang="cs-CZ" sz="2800" b="1" dirty="0"/>
              <a:t>:  </a:t>
            </a:r>
            <a:r>
              <a:rPr lang="cs-CZ" sz="2800" dirty="0" err="1"/>
              <a:t>follow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WFD-</a:t>
            </a:r>
            <a:r>
              <a:rPr lang="cs-CZ" sz="2800" dirty="0" err="1"/>
              <a:t>like</a:t>
            </a:r>
            <a:r>
              <a:rPr lang="cs-CZ" sz="2800" dirty="0"/>
              <a:t> </a:t>
            </a:r>
            <a:r>
              <a:rPr lang="cs-CZ" sz="2800" dirty="0" err="1"/>
              <a:t>template</a:t>
            </a:r>
            <a:r>
              <a:rPr lang="cs-CZ" sz="2800" dirty="0"/>
              <a:t> and </a:t>
            </a:r>
            <a:r>
              <a:rPr lang="cs-CZ" sz="2800" dirty="0" err="1"/>
              <a:t>shapefile</a:t>
            </a:r>
            <a:r>
              <a:rPr lang="cs-CZ" sz="2800" dirty="0"/>
              <a:t> </a:t>
            </a:r>
            <a:r>
              <a:rPr lang="cs-CZ" sz="2800" dirty="0" err="1"/>
              <a:t>names</a:t>
            </a:r>
            <a:r>
              <a:rPr lang="cs-CZ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373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68000" y="36000"/>
            <a:ext cx="11581760" cy="676111"/>
          </a:xfrm>
        </p:spPr>
        <p:txBody>
          <a:bodyPr/>
          <a:lstStyle/>
          <a:p>
            <a:r>
              <a:rPr lang="cs-CZ" dirty="0"/>
              <a:t>Reporting </a:t>
            </a:r>
            <a:r>
              <a:rPr lang="cs-CZ" dirty="0" err="1"/>
              <a:t>process</a:t>
            </a:r>
            <a:r>
              <a:rPr lang="cs-CZ" dirty="0"/>
              <a:t> – </a:t>
            </a:r>
            <a:r>
              <a:rPr lang="cs-CZ" dirty="0" err="1"/>
              <a:t>spatial</a:t>
            </a:r>
            <a:r>
              <a:rPr lang="cs-CZ" dirty="0"/>
              <a:t> data – WFD-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000" y="904240"/>
            <a:ext cx="11724000" cy="5917760"/>
          </a:xfrm>
        </p:spPr>
        <p:txBody>
          <a:bodyPr/>
          <a:lstStyle/>
          <a:p>
            <a:pPr marL="0" indent="0">
              <a:buNone/>
            </a:pPr>
            <a:r>
              <a:rPr lang="cs-CZ" sz="3200" dirty="0"/>
              <a:t>WFD-</a:t>
            </a:r>
            <a:r>
              <a:rPr lang="cs-CZ" sz="3200" dirty="0" err="1"/>
              <a:t>like</a:t>
            </a:r>
            <a:r>
              <a:rPr lang="cs-CZ" sz="3200" dirty="0"/>
              <a:t> </a:t>
            </a:r>
            <a:r>
              <a:rPr lang="cs-CZ" sz="3200" dirty="0" err="1"/>
              <a:t>template</a:t>
            </a:r>
            <a:r>
              <a:rPr lang="cs-CZ" sz="3200" dirty="0"/>
              <a:t> </a:t>
            </a:r>
            <a:r>
              <a:rPr lang="cs-CZ" sz="2800" dirty="0"/>
              <a:t>„</a:t>
            </a:r>
            <a:r>
              <a:rPr lang="cs-CZ" sz="2800" b="1" dirty="0" err="1"/>
              <a:t>UWWTD_ProtectedArea</a:t>
            </a:r>
            <a:r>
              <a:rPr lang="cs-CZ" sz="2800" b="1" dirty="0"/>
              <a:t>_</a:t>
            </a:r>
            <a:r>
              <a:rPr lang="en-US" sz="2800" b="1" dirty="0"/>
              <a:t>{</a:t>
            </a:r>
            <a:r>
              <a:rPr lang="cs-CZ" sz="2800" b="1" dirty="0"/>
              <a:t>CC</a:t>
            </a:r>
            <a:r>
              <a:rPr lang="en-US" sz="2800" b="1" dirty="0"/>
              <a:t>}</a:t>
            </a:r>
            <a:r>
              <a:rPr lang="cs-CZ" sz="2800" b="1" dirty="0"/>
              <a:t>.zip</a:t>
            </a:r>
            <a:r>
              <a:rPr lang="cs-CZ" sz="2800" dirty="0"/>
              <a:t>“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800" dirty="0" err="1"/>
              <a:t>contains</a:t>
            </a:r>
            <a:r>
              <a:rPr lang="cs-CZ" sz="2800" dirty="0"/>
              <a:t> </a:t>
            </a:r>
            <a:r>
              <a:rPr lang="cs-CZ" sz="2800" dirty="0" err="1"/>
              <a:t>shapefiles</a:t>
            </a:r>
            <a:r>
              <a:rPr lang="cs-CZ" sz="2800" dirty="0"/>
              <a:t>: </a:t>
            </a:r>
            <a:r>
              <a:rPr lang="cs-CZ" sz="2800" dirty="0" err="1"/>
              <a:t>ProtectedArea</a:t>
            </a:r>
            <a:r>
              <a:rPr lang="cs-CZ" sz="2800" dirty="0"/>
              <a:t>         </a:t>
            </a:r>
            <a:r>
              <a:rPr lang="cs-CZ" sz="2400" i="1" dirty="0"/>
              <a:t>(polygon data)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/>
              <a:t>                                           </a:t>
            </a:r>
            <a:r>
              <a:rPr lang="cs-CZ" sz="2800" dirty="0" err="1"/>
              <a:t>ProtectedAreaLine</a:t>
            </a:r>
            <a:r>
              <a:rPr lang="cs-CZ" sz="2400" dirty="0"/>
              <a:t>  </a:t>
            </a:r>
            <a:r>
              <a:rPr lang="cs-CZ" sz="2400" i="1" dirty="0"/>
              <a:t>(line data)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i="1" dirty="0"/>
              <a:t>                                           </a:t>
            </a:r>
            <a:r>
              <a:rPr lang="cs-CZ" sz="1800" i="1" dirty="0"/>
              <a:t>(</a:t>
            </a:r>
            <a:r>
              <a:rPr lang="cs-CZ" sz="1800" i="1" dirty="0" err="1"/>
              <a:t>ProtectedAreaPoint</a:t>
            </a:r>
            <a:r>
              <a:rPr lang="cs-CZ" sz="1800" i="1" dirty="0"/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800" dirty="0" err="1"/>
              <a:t>attributes</a:t>
            </a:r>
            <a:r>
              <a:rPr lang="cs-CZ" sz="2800" dirty="0"/>
              <a:t> </a:t>
            </a:r>
            <a:r>
              <a:rPr lang="cs-CZ" sz="2800" dirty="0" err="1"/>
              <a:t>important</a:t>
            </a:r>
            <a:r>
              <a:rPr lang="cs-CZ" sz="2800" dirty="0"/>
              <a:t> </a:t>
            </a:r>
            <a:r>
              <a:rPr lang="cs-CZ" sz="2800" dirty="0" err="1"/>
              <a:t>for</a:t>
            </a:r>
            <a:r>
              <a:rPr lang="cs-CZ" sz="2800" dirty="0"/>
              <a:t> data </a:t>
            </a:r>
            <a:r>
              <a:rPr lang="cs-CZ" sz="2800" dirty="0" err="1"/>
              <a:t>selection</a:t>
            </a:r>
            <a:r>
              <a:rPr lang="cs-CZ" sz="2800" dirty="0"/>
              <a:t> in these </a:t>
            </a:r>
            <a:r>
              <a:rPr lang="cs-CZ" sz="2800" dirty="0" err="1"/>
              <a:t>shapefiles</a:t>
            </a:r>
            <a:r>
              <a:rPr lang="cs-CZ" sz="2800" dirty="0"/>
              <a:t>:</a:t>
            </a:r>
          </a:p>
          <a:p>
            <a:pPr>
              <a:spcBef>
                <a:spcPts val="0"/>
              </a:spcBef>
            </a:pPr>
            <a:r>
              <a:rPr lang="cs-CZ" sz="2400" b="1" u="sng" dirty="0" err="1"/>
              <a:t>spZoneType</a:t>
            </a:r>
            <a:r>
              <a:rPr lang="cs-CZ" sz="2400" b="1" u="sng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/>
              <a:t>           </a:t>
            </a:r>
            <a:r>
              <a:rPr lang="cs-CZ" sz="2400" dirty="0" err="1"/>
              <a:t>polygons</a:t>
            </a:r>
            <a:r>
              <a:rPr lang="cs-CZ" sz="2400" dirty="0"/>
              <a:t>: </a:t>
            </a:r>
            <a:r>
              <a:rPr lang="cs-CZ" sz="2400" i="1" dirty="0" err="1"/>
              <a:t>catchmentOfSensitiveArea</a:t>
            </a:r>
            <a:r>
              <a:rPr lang="cs-CZ" sz="2400" i="1" dirty="0"/>
              <a:t>, </a:t>
            </a:r>
            <a:r>
              <a:rPr lang="cs-CZ" sz="2400" i="1" dirty="0" err="1"/>
              <a:t>lakeSensitiveArea</a:t>
            </a:r>
            <a:r>
              <a:rPr lang="cs-CZ" sz="2400" i="1" dirty="0"/>
              <a:t>, </a:t>
            </a:r>
            <a:r>
              <a:rPr lang="cs-CZ" sz="2400" i="1" dirty="0" err="1"/>
              <a:t>coastalSensitiveArea</a:t>
            </a:r>
            <a:r>
              <a:rPr lang="cs-CZ" sz="2400" i="1" dirty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i="1" dirty="0"/>
              <a:t>                              </a:t>
            </a:r>
            <a:r>
              <a:rPr lang="cs-CZ" sz="2400" i="1" dirty="0" err="1"/>
              <a:t>transitionalSensitiveArea</a:t>
            </a:r>
            <a:r>
              <a:rPr lang="cs-CZ" sz="2400" i="1" dirty="0"/>
              <a:t>, </a:t>
            </a:r>
            <a:r>
              <a:rPr lang="cs-CZ" sz="2400" i="1" dirty="0" err="1"/>
              <a:t>lessSensitiveArea</a:t>
            </a:r>
            <a:r>
              <a:rPr lang="cs-CZ" sz="2400" i="1" dirty="0"/>
              <a:t>, </a:t>
            </a:r>
            <a:r>
              <a:rPr lang="cs-CZ" sz="2000" i="1" dirty="0"/>
              <a:t>(</a:t>
            </a:r>
            <a:r>
              <a:rPr lang="cs-CZ" sz="2000" i="1" dirty="0" err="1"/>
              <a:t>riverSensitiveArea</a:t>
            </a:r>
            <a:r>
              <a:rPr lang="cs-CZ" sz="2000" i="1" dirty="0"/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800" dirty="0"/>
              <a:t>          </a:t>
            </a:r>
            <a:r>
              <a:rPr lang="cs-CZ" sz="2400" dirty="0"/>
              <a:t>lines:        </a:t>
            </a:r>
            <a:r>
              <a:rPr lang="cs-CZ" sz="2400" i="1" dirty="0" err="1"/>
              <a:t>riverSensitiveArea</a:t>
            </a:r>
            <a:r>
              <a:rPr lang="cs-CZ" sz="2400" i="1" dirty="0"/>
              <a:t>, </a:t>
            </a:r>
            <a:r>
              <a:rPr lang="cs-CZ" sz="2400" i="1" dirty="0" err="1"/>
              <a:t>coastalSensitiveArea</a:t>
            </a:r>
            <a:r>
              <a:rPr lang="cs-CZ" sz="2400" i="1" dirty="0"/>
              <a:t>, </a:t>
            </a:r>
            <a:r>
              <a:rPr lang="cs-CZ" sz="2400" i="1" dirty="0" err="1"/>
              <a:t>lessSensitiveArea</a:t>
            </a:r>
            <a:endParaRPr lang="cs-CZ" sz="2400" i="1" dirty="0"/>
          </a:p>
          <a:p>
            <a:pPr>
              <a:spcBef>
                <a:spcPts val="0"/>
              </a:spcBef>
            </a:pPr>
            <a:r>
              <a:rPr lang="cs-CZ" sz="2400" b="1" u="sng" dirty="0" err="1"/>
              <a:t>statusCode</a:t>
            </a:r>
            <a:r>
              <a:rPr lang="cs-CZ" sz="2400" b="1" u="sng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800" dirty="0"/>
              <a:t>          </a:t>
            </a:r>
            <a:r>
              <a:rPr lang="cs-CZ" sz="2400" dirty="0" err="1"/>
              <a:t>selection</a:t>
            </a:r>
            <a:r>
              <a:rPr lang="cs-CZ" sz="2400" dirty="0"/>
              <a:t> of </a:t>
            </a:r>
            <a:r>
              <a:rPr lang="cs-CZ" sz="2400" dirty="0" err="1"/>
              <a:t>currently</a:t>
            </a:r>
            <a:r>
              <a:rPr lang="cs-CZ" sz="2400" dirty="0"/>
              <a:t> </a:t>
            </a:r>
            <a:r>
              <a:rPr lang="cs-CZ" sz="2400" dirty="0" err="1"/>
              <a:t>valid</a:t>
            </a:r>
            <a:r>
              <a:rPr lang="cs-CZ" sz="2400" dirty="0"/>
              <a:t> data: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400" i="1" dirty="0"/>
              <a:t>                 </a:t>
            </a:r>
            <a:r>
              <a:rPr lang="cs-CZ" sz="2400" i="1" dirty="0" err="1"/>
              <a:t>statusCode</a:t>
            </a:r>
            <a:r>
              <a:rPr lang="cs-CZ" sz="2400" i="1" dirty="0"/>
              <a:t> in ('</a:t>
            </a:r>
            <a:r>
              <a:rPr lang="cs-CZ" sz="2400" i="1" dirty="0" err="1"/>
              <a:t>valid</a:t>
            </a:r>
            <a:r>
              <a:rPr lang="cs-CZ" sz="2400" i="1" dirty="0"/>
              <a:t>', '</a:t>
            </a:r>
            <a:r>
              <a:rPr lang="cs-CZ" sz="2400" i="1" dirty="0" err="1"/>
              <a:t>stable</a:t>
            </a:r>
            <a:r>
              <a:rPr lang="cs-CZ" sz="2400" i="1" dirty="0"/>
              <a:t>', '</a:t>
            </a:r>
            <a:r>
              <a:rPr lang="cs-CZ" sz="2400" i="1" dirty="0" err="1"/>
              <a:t>experimental</a:t>
            </a:r>
            <a:r>
              <a:rPr lang="cs-CZ" sz="2400" i="1" dirty="0"/>
              <a:t>’)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i="1" dirty="0"/>
              <a:t>                 resp.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i="1" dirty="0"/>
              <a:t>                (</a:t>
            </a:r>
            <a:r>
              <a:rPr lang="cs-CZ" sz="2400" i="1" dirty="0" err="1"/>
              <a:t>statusCode</a:t>
            </a:r>
            <a:r>
              <a:rPr lang="cs-CZ" sz="2400" i="1" dirty="0"/>
              <a:t> = '</a:t>
            </a:r>
            <a:r>
              <a:rPr lang="cs-CZ" sz="2400" i="1" dirty="0" err="1"/>
              <a:t>valid</a:t>
            </a:r>
            <a:r>
              <a:rPr lang="cs-CZ" sz="2400" i="1" dirty="0"/>
              <a:t>’ </a:t>
            </a:r>
            <a:r>
              <a:rPr lang="en-US" sz="2400" i="1" dirty="0"/>
              <a:t>OR</a:t>
            </a:r>
            <a:r>
              <a:rPr lang="cs-CZ" sz="2400" i="1" dirty="0"/>
              <a:t> </a:t>
            </a:r>
            <a:r>
              <a:rPr lang="cs-CZ" sz="2400" i="1" dirty="0" err="1"/>
              <a:t>statusCode</a:t>
            </a:r>
            <a:r>
              <a:rPr lang="cs-CZ" sz="2400" i="1" dirty="0"/>
              <a:t> = '</a:t>
            </a:r>
            <a:r>
              <a:rPr lang="cs-CZ" sz="2400" i="1" dirty="0" err="1"/>
              <a:t>stable</a:t>
            </a:r>
            <a:r>
              <a:rPr lang="cs-CZ" sz="2400" i="1" dirty="0"/>
              <a:t>’</a:t>
            </a:r>
            <a:r>
              <a:rPr lang="en-US" sz="2400" i="1" dirty="0"/>
              <a:t> OR </a:t>
            </a:r>
            <a:r>
              <a:rPr lang="cs-CZ" sz="2400" i="1" dirty="0" err="1"/>
              <a:t>statusCode</a:t>
            </a:r>
            <a:r>
              <a:rPr lang="cs-CZ" sz="2400" i="1" dirty="0"/>
              <a:t> = ‘</a:t>
            </a:r>
            <a:r>
              <a:rPr lang="en-US" sz="2400" i="1" dirty="0"/>
              <a:t>experimental</a:t>
            </a:r>
            <a:r>
              <a:rPr lang="cs-CZ" sz="2400" i="1" dirty="0"/>
              <a:t>’)</a:t>
            </a:r>
          </a:p>
        </p:txBody>
      </p:sp>
    </p:spTree>
    <p:extLst>
      <p:ext uri="{BB962C8B-B14F-4D97-AF65-F5344CB8AC3E}">
        <p14:creationId xmlns:p14="http://schemas.microsoft.com/office/powerpoint/2010/main" val="328322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64592" y="36000"/>
            <a:ext cx="11923776" cy="676111"/>
          </a:xfrm>
        </p:spPr>
        <p:txBody>
          <a:bodyPr/>
          <a:lstStyle/>
          <a:p>
            <a:r>
              <a:rPr lang="cs-CZ" dirty="0" err="1"/>
              <a:t>Prefilled</a:t>
            </a:r>
            <a:r>
              <a:rPr lang="cs-CZ" dirty="0"/>
              <a:t> </a:t>
            </a:r>
            <a:r>
              <a:rPr lang="cs-CZ" dirty="0" err="1"/>
              <a:t>templates</a:t>
            </a:r>
            <a:r>
              <a:rPr lang="cs-CZ" dirty="0"/>
              <a:t> – WFD-</a:t>
            </a:r>
            <a:r>
              <a:rPr lang="cs-CZ" dirty="0" err="1"/>
              <a:t>like</a:t>
            </a:r>
            <a:r>
              <a:rPr lang="cs-CZ" dirty="0"/>
              <a:t> (INSPIRE) data </a:t>
            </a:r>
            <a:r>
              <a:rPr lang="cs-CZ" dirty="0" err="1"/>
              <a:t>structure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FFBDE24-5DC6-40B6-B74A-AA3916442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" y="1015685"/>
            <a:ext cx="11002911" cy="87642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2D53548-4285-4A39-9776-8515E2E0F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44" y="2195681"/>
            <a:ext cx="11183911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23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Reporting </a:t>
            </a:r>
            <a:r>
              <a:rPr lang="cs-CZ" dirty="0" err="1"/>
              <a:t>process</a:t>
            </a:r>
            <a:r>
              <a:rPr lang="cs-CZ" dirty="0"/>
              <a:t> – </a:t>
            </a:r>
            <a:r>
              <a:rPr lang="cs-CZ" dirty="0" err="1"/>
              <a:t>Reportnet</a:t>
            </a:r>
            <a:r>
              <a:rPr lang="cs-CZ" dirty="0"/>
              <a:t>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000" y="1098417"/>
            <a:ext cx="11245850" cy="4993101"/>
          </a:xfrm>
        </p:spPr>
        <p:txBody>
          <a:bodyPr/>
          <a:lstStyle/>
          <a:p>
            <a:r>
              <a:rPr lang="cs-CZ" dirty="0"/>
              <a:t>reportnet.europa.eu   </a:t>
            </a:r>
          </a:p>
          <a:p>
            <a:r>
              <a:rPr lang="en-US" dirty="0"/>
              <a:t>Login</a:t>
            </a:r>
            <a:r>
              <a:rPr lang="cs-CZ" dirty="0"/>
              <a:t> </a:t>
            </a:r>
            <a:r>
              <a:rPr lang="cs-CZ" sz="2800" i="1" dirty="0"/>
              <a:t>(</a:t>
            </a:r>
            <a:r>
              <a:rPr lang="cs-CZ" sz="2800" i="1" dirty="0" err="1"/>
              <a:t>upper</a:t>
            </a:r>
            <a:r>
              <a:rPr lang="cs-CZ" sz="2800" i="1" dirty="0"/>
              <a:t> </a:t>
            </a:r>
            <a:r>
              <a:rPr lang="cs-CZ" sz="2800" i="1" dirty="0" err="1"/>
              <a:t>right</a:t>
            </a:r>
            <a:r>
              <a:rPr lang="cs-CZ" sz="2800" i="1" dirty="0"/>
              <a:t> </a:t>
            </a:r>
            <a:r>
              <a:rPr lang="cs-CZ" sz="2800" i="1" dirty="0" err="1"/>
              <a:t>corner</a:t>
            </a:r>
            <a:r>
              <a:rPr lang="cs-CZ" sz="2800" i="1" dirty="0"/>
              <a:t>)</a:t>
            </a:r>
            <a:endParaRPr lang="en-US" sz="2800" i="1" dirty="0"/>
          </a:p>
          <a:p>
            <a:r>
              <a:rPr lang="cs-CZ" dirty="0"/>
              <a:t>-&gt; </a:t>
            </a:r>
            <a:r>
              <a:rPr lang="en-US" dirty="0"/>
              <a:t>Art. 15</a:t>
            </a:r>
            <a:r>
              <a:rPr lang="cs-CZ" dirty="0"/>
              <a:t>: </a:t>
            </a:r>
            <a:r>
              <a:rPr lang="en-US" sz="2800" dirty="0"/>
              <a:t>Urban Waste Water Treatment Directive 91/271/EEC –</a:t>
            </a:r>
            <a:endParaRPr lang="cs-CZ" sz="28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800" dirty="0"/>
              <a:t>                                   </a:t>
            </a:r>
            <a:r>
              <a:rPr lang="en-US" sz="2800" dirty="0"/>
              <a:t> Implementation</a:t>
            </a:r>
            <a:endParaRPr lang="cs-CZ" sz="2800" dirty="0"/>
          </a:p>
          <a:p>
            <a:r>
              <a:rPr lang="cs-CZ" dirty="0"/>
              <a:t>-&gt; Art. 17: </a:t>
            </a:r>
            <a:r>
              <a:rPr lang="cs-CZ" sz="2800" dirty="0"/>
              <a:t>Urban </a:t>
            </a:r>
            <a:r>
              <a:rPr lang="cs-CZ" sz="2800" dirty="0" err="1"/>
              <a:t>Waste</a:t>
            </a:r>
            <a:r>
              <a:rPr lang="cs-CZ" sz="2800" dirty="0"/>
              <a:t> </a:t>
            </a:r>
            <a:r>
              <a:rPr lang="cs-CZ" sz="2800" dirty="0" err="1"/>
              <a:t>Water</a:t>
            </a:r>
            <a:r>
              <a:rPr lang="cs-CZ" sz="2800" dirty="0"/>
              <a:t> </a:t>
            </a:r>
            <a:r>
              <a:rPr lang="cs-CZ" sz="2800" dirty="0" err="1"/>
              <a:t>Treatment</a:t>
            </a:r>
            <a:r>
              <a:rPr lang="cs-CZ" sz="2800" dirty="0"/>
              <a:t> </a:t>
            </a:r>
            <a:r>
              <a:rPr lang="cs-CZ" sz="2800" dirty="0" err="1"/>
              <a:t>Directive</a:t>
            </a:r>
            <a:r>
              <a:rPr lang="cs-CZ" sz="2800" dirty="0"/>
              <a:t> 91/271/EEC 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800" dirty="0"/>
              <a:t>                                    </a:t>
            </a:r>
            <a:r>
              <a:rPr lang="cs-CZ" sz="2800" dirty="0" err="1"/>
              <a:t>National</a:t>
            </a:r>
            <a:r>
              <a:rPr lang="cs-CZ" sz="2800" dirty="0"/>
              <a:t> </a:t>
            </a:r>
            <a:r>
              <a:rPr lang="cs-CZ" sz="2800" dirty="0" err="1"/>
              <a:t>Implementation</a:t>
            </a:r>
            <a:r>
              <a:rPr lang="cs-CZ" sz="2800" dirty="0"/>
              <a:t> </a:t>
            </a:r>
            <a:r>
              <a:rPr lang="cs-CZ" sz="2800" dirty="0" err="1"/>
              <a:t>Programme</a:t>
            </a:r>
            <a:endParaRPr lang="cs-CZ" sz="2800" dirty="0"/>
          </a:p>
          <a:p>
            <a:r>
              <a:rPr lang="cs-CZ" dirty="0"/>
              <a:t>-&gt; Art. 15: </a:t>
            </a:r>
            <a:r>
              <a:rPr lang="en-US" sz="2800" dirty="0"/>
              <a:t>Urban Waste Water Treatment Directive 91/271/EEC –</a:t>
            </a:r>
            <a:endParaRPr lang="cs-CZ" sz="28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800" dirty="0"/>
              <a:t>                                   </a:t>
            </a:r>
            <a:r>
              <a:rPr lang="en-US" sz="2800" dirty="0"/>
              <a:t> Implementation</a:t>
            </a:r>
            <a:r>
              <a:rPr lang="cs-CZ" sz="2800" dirty="0"/>
              <a:t> – </a:t>
            </a:r>
            <a:r>
              <a:rPr lang="cs-CZ" sz="2800" dirty="0" err="1"/>
              <a:t>Spatial</a:t>
            </a:r>
            <a:r>
              <a:rPr lang="cs-CZ" sz="2800" dirty="0"/>
              <a:t> data</a:t>
            </a:r>
          </a:p>
          <a:p>
            <a:pPr>
              <a:spcBef>
                <a:spcPts val="0"/>
              </a:spcBef>
            </a:pP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15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5631A0B-2A58-2499-CFD8-433A13A8B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31" y="0"/>
            <a:ext cx="1023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59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3B302C5-1D97-EE0A-10EA-CCECC632D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236"/>
            <a:ext cx="12192000" cy="664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2707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Personnalisée 1">
      <a:dk1>
        <a:srgbClr val="113A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7097CE30-2B87-416D-81F8-909722110CD4}" vid="{89E79B58-ABE2-4166-89C3-C75C983A48C1}"/>
    </a:ext>
  </a:extLst>
</a:theme>
</file>

<file path=ppt/theme/theme2.xml><?xml version="1.0" encoding="utf-8"?>
<a:theme xmlns:a="http://schemas.openxmlformats.org/drawingml/2006/main" name="19_Sections">
  <a:themeElements>
    <a:clrScheme name="Personnalisée 3">
      <a:dk1>
        <a:srgbClr val="113A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7097CE30-2B87-416D-81F8-909722110CD4}" vid="{5975FBB0-496A-43E2-A5DA-5DB4EBFC696E}"/>
    </a:ext>
  </a:extLst>
</a:theme>
</file>

<file path=ppt/theme/theme3.xml><?xml version="1.0" encoding="utf-8"?>
<a:theme xmlns:a="http://schemas.openxmlformats.org/drawingml/2006/main" name="16_Se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7097CE30-2B87-416D-81F8-909722110CD4}" vid="{24C33E74-93FE-4D40-9AC0-464A583A4EB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0822C7D1EB23409A623945378354BC" ma:contentTypeVersion="9" ma:contentTypeDescription="Create a new document." ma:contentTypeScope="" ma:versionID="231f9bd9461d97bac67f7b224517356c">
  <xsd:schema xmlns:xsd="http://www.w3.org/2001/XMLSchema" xmlns:xs="http://www.w3.org/2001/XMLSchema" xmlns:p="http://schemas.microsoft.com/office/2006/metadata/properties" xmlns:ns3="bfbdd6e4-c5fe-41ff-be87-7f22e0e8fbf2" xmlns:ns4="2a03fdc2-445a-4464-bb41-5f6546615cda" targetNamespace="http://schemas.microsoft.com/office/2006/metadata/properties" ma:root="true" ma:fieldsID="91e137f82cac5563bb5237c40676aecf" ns3:_="" ns4:_="">
    <xsd:import namespace="bfbdd6e4-c5fe-41ff-be87-7f22e0e8fbf2"/>
    <xsd:import namespace="2a03fdc2-445a-4464-bb41-5f6546615cd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bdd6e4-c5fe-41ff-be87-7f22e0e8fb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03fdc2-445a-4464-bb41-5f6546615c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05113A-7373-4E17-B86B-CB38D9ED4D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bdd6e4-c5fe-41ff-be87-7f22e0e8fbf2"/>
    <ds:schemaRef ds:uri="2a03fdc2-445a-4464-bb41-5f6546615c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C81979-E1F5-4B91-AF8D-BA805B60806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2723CC1-3E10-4C84-9EE5-580C183CE8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2_16x9_white background</Template>
  <TotalTime>8677</TotalTime>
  <Words>528</Words>
  <Application>Microsoft Office PowerPoint</Application>
  <PresentationFormat>Widescreen</PresentationFormat>
  <Paragraphs>81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Open Sans</vt:lpstr>
      <vt:lpstr>Open Sans Semibold</vt:lpstr>
      <vt:lpstr>Cover</vt:lpstr>
      <vt:lpstr>19_Sections</vt:lpstr>
      <vt:lpstr>16_Sections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Environment Agency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Ove Caspersen</dc:creator>
  <cp:lastModifiedBy>Caroline Whalley</cp:lastModifiedBy>
  <cp:revision>229</cp:revision>
  <cp:lastPrinted>2017-09-29T11:11:06Z</cp:lastPrinted>
  <dcterms:created xsi:type="dcterms:W3CDTF">2016-03-17T09:23:53Z</dcterms:created>
  <dcterms:modified xsi:type="dcterms:W3CDTF">2023-11-06T13:57:04Z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0x0101002B0822C7D1EB23409A623945378354BC</vt:lpwstr>
  </property>
</Properties>
</file>