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98" r:id="rId2"/>
    <p:sldMasterId id="2147483692" r:id="rId3"/>
  </p:sldMasterIdLst>
  <p:notesMasterIdLst>
    <p:notesMasterId r:id="rId26"/>
  </p:notesMasterIdLst>
  <p:handoutMasterIdLst>
    <p:handoutMasterId r:id="rId27"/>
  </p:handoutMasterIdLst>
  <p:sldIdLst>
    <p:sldId id="439" r:id="rId4"/>
    <p:sldId id="442" r:id="rId5"/>
    <p:sldId id="438" r:id="rId6"/>
    <p:sldId id="461" r:id="rId7"/>
    <p:sldId id="440" r:id="rId8"/>
    <p:sldId id="443" r:id="rId9"/>
    <p:sldId id="441" r:id="rId10"/>
    <p:sldId id="444" r:id="rId11"/>
    <p:sldId id="448" r:id="rId12"/>
    <p:sldId id="445" r:id="rId13"/>
    <p:sldId id="446" r:id="rId14"/>
    <p:sldId id="458" r:id="rId15"/>
    <p:sldId id="449" r:id="rId16"/>
    <p:sldId id="450" r:id="rId17"/>
    <p:sldId id="455" r:id="rId18"/>
    <p:sldId id="459" r:id="rId19"/>
    <p:sldId id="451" r:id="rId20"/>
    <p:sldId id="453" r:id="rId21"/>
    <p:sldId id="452" r:id="rId22"/>
    <p:sldId id="462" r:id="rId23"/>
    <p:sldId id="454" r:id="rId24"/>
    <p:sldId id="460" r:id="rId2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A60"/>
    <a:srgbClr val="008173"/>
    <a:srgbClr val="006654"/>
    <a:srgbClr val="016357"/>
    <a:srgbClr val="001746"/>
    <a:srgbClr val="017567"/>
    <a:srgbClr val="007635"/>
    <a:srgbClr val="001C54"/>
    <a:srgbClr val="202661"/>
    <a:srgbClr val="36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7" autoAdjust="0"/>
    <p:restoredTop sz="94645" autoAdjust="0"/>
  </p:normalViewPr>
  <p:slideViewPr>
    <p:cSldViewPr snapToGrid="0">
      <p:cViewPr varScale="1">
        <p:scale>
          <a:sx n="41" d="100"/>
          <a:sy n="41" d="100"/>
        </p:scale>
        <p:origin x="696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064" y="90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2143" tIns="46072" rIns="92143" bIns="4607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2143" tIns="46072" rIns="92143" bIns="46072" rtlCol="0"/>
          <a:lstStyle>
            <a:lvl1pPr algn="r">
              <a:defRPr sz="1200"/>
            </a:lvl1pPr>
          </a:lstStyle>
          <a:p>
            <a:fld id="{2A3EE131-D7AE-47FD-A14B-A4590389E309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1288"/>
            <a:ext cx="2918830" cy="495029"/>
          </a:xfrm>
          <a:prstGeom prst="rect">
            <a:avLst/>
          </a:prstGeom>
        </p:spPr>
        <p:txBody>
          <a:bodyPr vert="horz" lIns="92143" tIns="46072" rIns="92143" bIns="4607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6" y="9371288"/>
            <a:ext cx="2918830" cy="495029"/>
          </a:xfrm>
          <a:prstGeom prst="rect">
            <a:avLst/>
          </a:prstGeom>
        </p:spPr>
        <p:txBody>
          <a:bodyPr vert="horz" lIns="92143" tIns="46072" rIns="92143" bIns="46072" rtlCol="0" anchor="b"/>
          <a:lstStyle>
            <a:lvl1pPr algn="r">
              <a:defRPr sz="1200"/>
            </a:lvl1pPr>
          </a:lstStyle>
          <a:p>
            <a:fld id="{AE2E2C6C-1A46-49B2-95A1-874E5B60CA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16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9"/>
          </a:xfrm>
          <a:prstGeom prst="rect">
            <a:avLst/>
          </a:prstGeom>
        </p:spPr>
        <p:txBody>
          <a:bodyPr vert="horz" lIns="92143" tIns="46072" rIns="92143" bIns="4607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7" y="0"/>
            <a:ext cx="2919565" cy="493869"/>
          </a:xfrm>
          <a:prstGeom prst="rect">
            <a:avLst/>
          </a:prstGeom>
        </p:spPr>
        <p:txBody>
          <a:bodyPr vert="horz" lIns="92143" tIns="46072" rIns="92143" bIns="46072" rtlCol="0"/>
          <a:lstStyle>
            <a:lvl1pPr algn="r">
              <a:defRPr sz="1200"/>
            </a:lvl1pPr>
          </a:lstStyle>
          <a:p>
            <a:fld id="{54F6B5D3-2AB1-4063-BA50-FEBA813E0814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3" tIns="46072" rIns="92143" bIns="4607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4" y="4747762"/>
            <a:ext cx="5389240" cy="3884672"/>
          </a:xfrm>
          <a:prstGeom prst="rect">
            <a:avLst/>
          </a:prstGeom>
        </p:spPr>
        <p:txBody>
          <a:bodyPr vert="horz" lIns="92143" tIns="46072" rIns="92143" bIns="460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447"/>
            <a:ext cx="2919565" cy="493869"/>
          </a:xfrm>
          <a:prstGeom prst="rect">
            <a:avLst/>
          </a:prstGeom>
        </p:spPr>
        <p:txBody>
          <a:bodyPr vert="horz" lIns="92143" tIns="46072" rIns="92143" bIns="4607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7" y="9372447"/>
            <a:ext cx="2919565" cy="493869"/>
          </a:xfrm>
          <a:prstGeom prst="rect">
            <a:avLst/>
          </a:prstGeom>
        </p:spPr>
        <p:txBody>
          <a:bodyPr vert="horz" lIns="92143" tIns="46072" rIns="92143" bIns="46072" rtlCol="0" anchor="b"/>
          <a:lstStyle>
            <a:lvl1pPr algn="r">
              <a:defRPr sz="1200"/>
            </a:lvl1pPr>
          </a:lstStyle>
          <a:p>
            <a:fld id="{777201BC-94E4-4101-962D-54511777D2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23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936189"/>
            <a:ext cx="10779125" cy="14420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  <a:p>
            <a:pPr lvl="0"/>
            <a:r>
              <a:rPr lang="en-US" dirty="0"/>
              <a:t>Max two 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65747"/>
            <a:ext cx="2164080" cy="32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Speaker | Date | Venue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_European Brief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7564" y="2110710"/>
            <a:ext cx="10774041" cy="31845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7564" y="272472"/>
            <a:ext cx="10773577" cy="132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Max two lines</a:t>
            </a:r>
          </a:p>
        </p:txBody>
      </p:sp>
    </p:spTree>
    <p:extLst>
      <p:ext uri="{BB962C8B-B14F-4D97-AF65-F5344CB8AC3E}">
        <p14:creationId xmlns:p14="http://schemas.microsoft.com/office/powerpoint/2010/main" val="358796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image_Synthes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36000"/>
            <a:ext cx="11246369" cy="676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31925"/>
            <a:ext cx="11245850" cy="3759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8488" y="6250565"/>
            <a:ext cx="3683000" cy="274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00">
                <a:solidFill>
                  <a:srgbClr val="006654"/>
                </a:solidFill>
              </a:defRPr>
            </a:lvl2pPr>
            <a:lvl3pPr>
              <a:defRPr sz="1000">
                <a:solidFill>
                  <a:srgbClr val="006654"/>
                </a:solidFill>
              </a:defRPr>
            </a:lvl3pPr>
            <a:lvl4pPr>
              <a:defRPr sz="1000">
                <a:solidFill>
                  <a:srgbClr val="006654"/>
                </a:solidFill>
              </a:defRPr>
            </a:lvl4pPr>
            <a:lvl5pPr>
              <a:defRPr sz="1000">
                <a:solidFill>
                  <a:srgbClr val="006654"/>
                </a:solidFill>
              </a:defRPr>
            </a:lvl5pPr>
          </a:lstStyle>
          <a:p>
            <a:pPr lvl="0"/>
            <a:r>
              <a:rPr lang="en-US" dirty="0"/>
              <a:t>Source reference for illustration</a:t>
            </a:r>
          </a:p>
        </p:txBody>
      </p:sp>
    </p:spTree>
    <p:extLst>
      <p:ext uri="{BB962C8B-B14F-4D97-AF65-F5344CB8AC3E}">
        <p14:creationId xmlns:p14="http://schemas.microsoft.com/office/powerpoint/2010/main" val="281068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36" y="6068649"/>
            <a:ext cx="2647882" cy="577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790732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36" y="6068649"/>
            <a:ext cx="2647882" cy="5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3" action="ppaction://hlinksldjump"/>
          </p:cNvPr>
          <p:cNvSpPr/>
          <p:nvPr userDrawn="1"/>
        </p:nvSpPr>
        <p:spPr>
          <a:xfrm>
            <a:off x="2344619" y="152400"/>
            <a:ext cx="88574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5"/>
            <a:ext cx="12192000" cy="778149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36" y="6068649"/>
            <a:ext cx="2647882" cy="5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ea.europa.eu/publications/chemicals-in-european-water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publicdomainpictures.net/en/view-image.php?image=221463&amp;picture=feedback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e.whalley@eea.europa.eu" TargetMode="External"/><Relationship Id="rId2" Type="http://schemas.openxmlformats.org/officeDocument/2006/relationships/hyperlink" Target="mailto:wisesoe.helpdesk@eionet.europa.e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flickr.com/photos/lumaxart/2137737248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onet.europa.eu/etcs/etc-icm/products/etc-icm-reports/emissions-of-pollutants-to-europe2019s-waters-2013-analysis-of-data-reported-under-european-data-flow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WISE-1 (Emissions) webinar</a:t>
            </a:r>
          </a:p>
          <a:p>
            <a:r>
              <a:rPr lang="en-GB" dirty="0"/>
              <a:t>Introduction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050" dirty="0"/>
              <a:t>Wednesday 18</a:t>
            </a:r>
            <a:r>
              <a:rPr lang="en-GB" sz="1050" baseline="30000" dirty="0"/>
              <a:t>th</a:t>
            </a:r>
            <a:r>
              <a:rPr lang="en-GB" sz="1050" dirty="0"/>
              <a:t> September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81418" y="4560426"/>
            <a:ext cx="4768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13A60"/>
                </a:solidFill>
              </a:rPr>
              <a:t>Caroline Whalley (EEA)</a:t>
            </a:r>
          </a:p>
          <a:p>
            <a:r>
              <a:rPr lang="en-GB" sz="2400" dirty="0">
                <a:solidFill>
                  <a:srgbClr val="113A60"/>
                </a:solidFill>
              </a:rPr>
              <a:t>Hana Prchalová  (ETC-ICM)</a:t>
            </a:r>
          </a:p>
          <a:p>
            <a:r>
              <a:rPr lang="en-GB" sz="2400" dirty="0">
                <a:solidFill>
                  <a:srgbClr val="113A60"/>
                </a:solidFill>
              </a:rPr>
              <a:t>Silvie </a:t>
            </a:r>
            <a:r>
              <a:rPr lang="en-GB" sz="2400" dirty="0" err="1">
                <a:solidFill>
                  <a:srgbClr val="113A60"/>
                </a:solidFill>
              </a:rPr>
              <a:t>Semerádová</a:t>
            </a:r>
            <a:r>
              <a:rPr lang="en-GB" sz="2400" dirty="0">
                <a:solidFill>
                  <a:srgbClr val="113A60"/>
                </a:solidFill>
              </a:rPr>
              <a:t>  (ETC-ICM)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" y="1395041"/>
            <a:ext cx="8002558" cy="53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1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606" y="1274934"/>
            <a:ext cx="5819763" cy="3563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Focusing on “top 15” priority substances - III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13705" y="1200898"/>
            <a:ext cx="5580901" cy="342942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hlinkClick r:id="rId4"/>
              </a:rPr>
              <a:t>https://www.eea.europa.eu/publications/chemicals-in-european-waters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8488" y="873230"/>
            <a:ext cx="368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Isoproturon</a:t>
            </a:r>
            <a:r>
              <a:rPr lang="en-GB" dirty="0"/>
              <a:t> (t / 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7173" y="4954959"/>
            <a:ext cx="10817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Loads given in these figures cannot be summed, as there may be double counting. </a:t>
            </a:r>
          </a:p>
          <a:p>
            <a:r>
              <a:rPr lang="en-GB" dirty="0"/>
              <a:t>CAUTION — low confidence in data, as there has been limited reporting of these substances.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9389" y="889746"/>
            <a:ext cx="381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Benzo(a)</a:t>
            </a:r>
            <a:r>
              <a:rPr lang="en-GB" dirty="0" err="1"/>
              <a:t>pyrene</a:t>
            </a:r>
            <a:r>
              <a:rPr lang="en-GB" dirty="0"/>
              <a:t> (t / a)</a:t>
            </a:r>
          </a:p>
        </p:txBody>
      </p:sp>
    </p:spTree>
    <p:extLst>
      <p:ext uri="{BB962C8B-B14F-4D97-AF65-F5344CB8AC3E}">
        <p14:creationId xmlns:p14="http://schemas.microsoft.com/office/powerpoint/2010/main" val="68048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1958" y="-64168"/>
            <a:ext cx="11246369" cy="676111"/>
          </a:xfrm>
        </p:spPr>
        <p:txBody>
          <a:bodyPr/>
          <a:lstStyle/>
          <a:p>
            <a:r>
              <a:rPr lang="en-GB" sz="2400" b="0" dirty="0"/>
              <a:t>No. Member States with emissions data for the 15 priority </a:t>
            </a:r>
            <a:r>
              <a:rPr lang="en-GB" sz="2400" dirty="0"/>
              <a:t>substances most frequently causing failure to achieve good chemical status under WFD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35242" y="939392"/>
            <a:ext cx="8791074" cy="52994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98487" y="6250566"/>
            <a:ext cx="5000207" cy="230446"/>
          </a:xfrm>
        </p:spPr>
        <p:txBody>
          <a:bodyPr/>
          <a:lstStyle/>
          <a:p>
            <a:r>
              <a:rPr lang="en-GB" dirty="0"/>
              <a:t>https://www.eea.europa.eu/publications/chemicals-in-european-waters</a:t>
            </a:r>
          </a:p>
        </p:txBody>
      </p:sp>
    </p:spTree>
    <p:extLst>
      <p:ext uri="{BB962C8B-B14F-4D97-AF65-F5344CB8AC3E}">
        <p14:creationId xmlns:p14="http://schemas.microsoft.com/office/powerpoint/2010/main" val="15034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b="0" dirty="0"/>
              <a:t>Effectiveness of point source control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523620" y="5063449"/>
            <a:ext cx="1583238" cy="936299"/>
          </a:xfrm>
        </p:spPr>
        <p:txBody>
          <a:bodyPr/>
          <a:lstStyle/>
          <a:p>
            <a:r>
              <a:rPr lang="en-GB" dirty="0"/>
              <a:t>https://www.eea.europa.eu/publications/chemicals-in-european-waters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32031" y="875205"/>
            <a:ext cx="7488740" cy="54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Findings on emissions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000" y="1099595"/>
            <a:ext cx="11246163" cy="4091530"/>
          </a:xfrm>
        </p:spPr>
        <p:txBody>
          <a:bodyPr/>
          <a:lstStyle/>
          <a:p>
            <a:pPr lvl="0"/>
            <a:r>
              <a:rPr lang="en-GB" sz="2400" dirty="0"/>
              <a:t>Little reporting on diffuse sources; </a:t>
            </a:r>
          </a:p>
          <a:p>
            <a:pPr lvl="0"/>
            <a:r>
              <a:rPr lang="en-GB" sz="2400" dirty="0"/>
              <a:t>Limited reporting on urban wastewater treatment plant (UWWTP) effluents </a:t>
            </a:r>
            <a:r>
              <a:rPr lang="en-GB" sz="1800" dirty="0"/>
              <a:t>(not all UWWTPs, not all relevant pollutants)</a:t>
            </a:r>
            <a:r>
              <a:rPr lang="en-GB" sz="2400" dirty="0"/>
              <a:t>; </a:t>
            </a:r>
          </a:p>
          <a:p>
            <a:pPr lvl="0"/>
            <a:r>
              <a:rPr lang="en-GB" sz="2400" dirty="0"/>
              <a:t>Unclear quality of emission data from industrial sources </a:t>
            </a:r>
            <a:r>
              <a:rPr lang="en-GB" sz="1800" dirty="0"/>
              <a:t>(not all facilities, not all relevant pollutants)</a:t>
            </a:r>
            <a:r>
              <a:rPr lang="en-GB" sz="2400" dirty="0"/>
              <a:t>; </a:t>
            </a:r>
          </a:p>
          <a:p>
            <a:pPr lvl="0"/>
            <a:r>
              <a:rPr lang="en-GB" sz="2400" dirty="0"/>
              <a:t>Inconsistent reporting in time and space </a:t>
            </a:r>
            <a:r>
              <a:rPr lang="en-GB" sz="1800" dirty="0"/>
              <a:t>(no comparable and consistent time ranges and not all river basin districts reported)</a:t>
            </a:r>
            <a:r>
              <a:rPr lang="en-GB" sz="2400" dirty="0"/>
              <a:t>; </a:t>
            </a:r>
          </a:p>
          <a:p>
            <a:pPr lvl="0"/>
            <a:r>
              <a:rPr lang="en-GB" sz="2400" dirty="0"/>
              <a:t>Double reporting or reporting gaps </a:t>
            </a:r>
            <a:r>
              <a:rPr lang="en-GB" sz="1800" dirty="0"/>
              <a:t>(WFD, European Pollutant Release and Transfer Register/E-PRTR, WISE-SoE, UWWTD)</a:t>
            </a:r>
            <a:r>
              <a:rPr lang="en-GB" sz="2400" dirty="0"/>
              <a:t>.</a:t>
            </a:r>
          </a:p>
          <a:p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3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ETC-ICM task 2019-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GB" dirty="0"/>
              <a:t>Provide an analysis with options for harmonisation of the reporting of emissions to water in E-PRTR, UWWTD, WFD and WISE SoE;</a:t>
            </a:r>
          </a:p>
          <a:p>
            <a:pPr lvl="0"/>
            <a:r>
              <a:rPr lang="en-GB" dirty="0"/>
              <a:t>Run a process for exchange of information on methods of quantifying diffuse sources;</a:t>
            </a:r>
          </a:p>
          <a:p>
            <a:r>
              <a:rPr lang="en-GB" dirty="0"/>
              <a:t>Produce a paper with proposals for harmonisation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16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68000" y="36000"/>
            <a:ext cx="11724000" cy="676111"/>
          </a:xfrm>
        </p:spPr>
        <p:txBody>
          <a:bodyPr/>
          <a:lstStyle/>
          <a:p>
            <a:r>
              <a:rPr lang="en-GB" sz="3600" dirty="0"/>
              <a:t>Opportunities and solutions to challenges for UWWTPs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8461" y="1174894"/>
            <a:ext cx="8346592" cy="508858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https://forum.eionet.europa.eu/nrc-eionet-freshwater/library/urban-waste-water-treatment/urban-waste-water-treatment-challenges-and-opportunities</a:t>
            </a:r>
          </a:p>
        </p:txBody>
      </p:sp>
    </p:spTree>
    <p:extLst>
      <p:ext uri="{BB962C8B-B14F-4D97-AF65-F5344CB8AC3E}">
        <p14:creationId xmlns:p14="http://schemas.microsoft.com/office/powerpoint/2010/main" val="4126765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Diffuse pollution from non-connected dwellings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Ricardo/EEA, In preparation</a:t>
            </a:r>
          </a:p>
        </p:txBody>
      </p:sp>
      <p:pic>
        <p:nvPicPr>
          <p:cNvPr id="6" name="Content Placeholder 5" descr="image00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15" y="1089522"/>
            <a:ext cx="9039828" cy="47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26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Thanks to: Reporters; </a:t>
            </a:r>
            <a:r>
              <a:rPr lang="en-GB" dirty="0" err="1"/>
              <a:t>Joost</a:t>
            </a:r>
            <a:r>
              <a:rPr lang="en-GB" dirty="0"/>
              <a:t> van den </a:t>
            </a:r>
            <a:r>
              <a:rPr lang="en-GB" dirty="0" err="1"/>
              <a:t>Roovaart</a:t>
            </a:r>
            <a:r>
              <a:rPr lang="en-GB" dirty="0"/>
              <a:t>, Nanette van </a:t>
            </a:r>
            <a:r>
              <a:rPr lang="en-GB" dirty="0" err="1"/>
              <a:t>Dujnhoven</a:t>
            </a:r>
            <a:r>
              <a:rPr lang="en-GB" dirty="0"/>
              <a:t>, Hana Prchalová, Silvie </a:t>
            </a:r>
            <a:r>
              <a:rPr lang="en-GB" dirty="0" err="1"/>
              <a:t>Semerádová</a:t>
            </a:r>
            <a:r>
              <a:rPr lang="en-GB" dirty="0"/>
              <a:t>, Miroslav Fanta (ETC-ICM); Marek Staron, Fernanda Nery, Peter Kristensen (EEA).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7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WISE-1 </a:t>
            </a:r>
            <a:r>
              <a:rPr lang="en-GB" dirty="0" err="1"/>
              <a:t>datacall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 rot="16200000">
            <a:off x="11082371" y="4485388"/>
            <a:ext cx="1434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2"/>
              </a:rPr>
              <a:t>picture=feedback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19" y="1575764"/>
            <a:ext cx="6647244" cy="443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95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WISE-1 reporting summary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25 countries delivered data in 2017, 14 in 2018</a:t>
            </a:r>
          </a:p>
          <a:p>
            <a:r>
              <a:rPr lang="en-GB" dirty="0"/>
              <a:t>Data available in range from 1985 - 2017</a:t>
            </a:r>
          </a:p>
          <a:p>
            <a:r>
              <a:rPr lang="en-GB" dirty="0"/>
              <a:t>2018 collection closed 21</a:t>
            </a:r>
            <a:r>
              <a:rPr lang="en-GB" baseline="30000" dirty="0"/>
              <a:t>st</a:t>
            </a:r>
            <a:r>
              <a:rPr lang="en-GB" dirty="0"/>
              <a:t> January 2019</a:t>
            </a:r>
          </a:p>
          <a:p>
            <a:r>
              <a:rPr lang="en-GB" dirty="0"/>
              <a:t>Waterbase published 10</a:t>
            </a:r>
            <a:r>
              <a:rPr lang="en-GB" baseline="30000" dirty="0"/>
              <a:t>th</a:t>
            </a:r>
            <a:r>
              <a:rPr lang="en-GB" dirty="0"/>
              <a:t> April. </a:t>
            </a:r>
            <a:r>
              <a:rPr lang="en-GB" sz="2400" dirty="0"/>
              <a:t>(Update expected summer 2019 was not possible.)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32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Skype for Business – practical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600" dirty="0"/>
              <a:t>Camera off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/>
              <a:t>Mute – please use “conversation” IM to ask </a:t>
            </a:r>
            <a:r>
              <a:rPr lang="en-GB" dirty="0"/>
              <a:t>questions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/>
              <a:t>Recording the skype – any concerns?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Links to documents are in the presentation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2876550"/>
            <a:ext cx="107346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23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WISE-1 reporting summary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31924"/>
            <a:ext cx="11245850" cy="509327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E-PRTR data (“yes“) – delivered in 2017 and 2018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13090"/>
              </p:ext>
            </p:extLst>
          </p:nvPr>
        </p:nvGraphicFramePr>
        <p:xfrm>
          <a:off x="598488" y="2188444"/>
          <a:ext cx="11253987" cy="2709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416">
                  <a:extLst>
                    <a:ext uri="{9D8B030D-6E8A-4147-A177-3AD203B41FA5}">
                      <a16:colId xmlns:a16="http://schemas.microsoft.com/office/drawing/2014/main" val="674961696"/>
                    </a:ext>
                  </a:extLst>
                </a:gridCol>
                <a:gridCol w="2152891">
                  <a:extLst>
                    <a:ext uri="{9D8B030D-6E8A-4147-A177-3AD203B41FA5}">
                      <a16:colId xmlns:a16="http://schemas.microsoft.com/office/drawing/2014/main" val="2248792485"/>
                    </a:ext>
                  </a:extLst>
                </a:gridCol>
                <a:gridCol w="1956121">
                  <a:extLst>
                    <a:ext uri="{9D8B030D-6E8A-4147-A177-3AD203B41FA5}">
                      <a16:colId xmlns:a16="http://schemas.microsoft.com/office/drawing/2014/main" val="3599514093"/>
                    </a:ext>
                  </a:extLst>
                </a:gridCol>
                <a:gridCol w="2407535">
                  <a:extLst>
                    <a:ext uri="{9D8B030D-6E8A-4147-A177-3AD203B41FA5}">
                      <a16:colId xmlns:a16="http://schemas.microsoft.com/office/drawing/2014/main" val="3884377576"/>
                    </a:ext>
                  </a:extLst>
                </a:gridCol>
                <a:gridCol w="3646024">
                  <a:extLst>
                    <a:ext uri="{9D8B030D-6E8A-4147-A177-3AD203B41FA5}">
                      <a16:colId xmlns:a16="http://schemas.microsoft.com/office/drawing/2014/main" val="194826207"/>
                    </a:ext>
                  </a:extLst>
                </a:gridCol>
              </a:tblGrid>
              <a:tr h="1307110">
                <a:tc>
                  <a:txBody>
                    <a:bodyPr/>
                    <a:lstStyle/>
                    <a:p>
                      <a:r>
                        <a:rPr lang="en-GB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No. countries</a:t>
                      </a:r>
                      <a:r>
                        <a:rPr lang="en-GB" baseline="0" dirty="0"/>
                        <a:t> reporting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No.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No. records not passing 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No. countries with records not</a:t>
                      </a:r>
                      <a:r>
                        <a:rPr lang="en-GB" baseline="0" dirty="0"/>
                        <a:t> passing QA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852344"/>
                  </a:ext>
                </a:extLst>
              </a:tr>
              <a:tr h="467624">
                <a:tc>
                  <a:txBody>
                    <a:bodyPr/>
                    <a:lstStyle/>
                    <a:p>
                      <a:r>
                        <a:rPr lang="en-GB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336204"/>
                  </a:ext>
                </a:extLst>
              </a:tr>
              <a:tr h="467624">
                <a:tc>
                  <a:txBody>
                    <a:bodyPr/>
                    <a:lstStyle/>
                    <a:p>
                      <a:r>
                        <a:rPr lang="en-GB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89701"/>
                  </a:ext>
                </a:extLst>
              </a:tr>
              <a:tr h="467624">
                <a:tc>
                  <a:txBody>
                    <a:bodyPr/>
                    <a:lstStyle/>
                    <a:p>
                      <a:r>
                        <a:rPr lang="en-GB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764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738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Reporter view – WISE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3200" dirty="0"/>
              <a:t>Lacks data. Few countries report diffuse sources with long time series.</a:t>
            </a:r>
          </a:p>
          <a:p>
            <a:r>
              <a:rPr lang="en-GB" sz="3200" dirty="0"/>
              <a:t>Point sources, many countries only report E-PRTR data (or EEA import the E-PRTR data). Point sources reporting could be improved</a:t>
            </a:r>
          </a:p>
          <a:p>
            <a:pPr lvl="0"/>
            <a:r>
              <a:rPr lang="en-GB" sz="3200" dirty="0"/>
              <a:t>0 – values are not allowed</a:t>
            </a:r>
          </a:p>
          <a:p>
            <a:pPr lvl="0"/>
            <a:r>
              <a:rPr lang="en-GB" sz="3200" dirty="0"/>
              <a:t>Data removal is only possible by special request</a:t>
            </a:r>
          </a:p>
          <a:p>
            <a:pPr lvl="0"/>
            <a:r>
              <a:rPr lang="en-GB" sz="3200" dirty="0"/>
              <a:t>Diffuse sources are </a:t>
            </a:r>
            <a:r>
              <a:rPr lang="en-GB" sz="3200"/>
              <a:t>a big gap</a:t>
            </a:r>
            <a:endParaRPr lang="en-GB" sz="3200" dirty="0"/>
          </a:p>
          <a:p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97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wisesoe.helpdesk@eionet.europa.eu</a:t>
            </a:r>
            <a:r>
              <a:rPr lang="en-GB" dirty="0"/>
              <a:t> </a:t>
            </a:r>
          </a:p>
          <a:p>
            <a:r>
              <a:rPr lang="en-GB" sz="2800" dirty="0">
                <a:hlinkClick r:id="rId3"/>
              </a:rPr>
              <a:t>Caroline.whalley@eea.europa.eu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3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Welcome – and thanks!</a:t>
            </a:r>
          </a:p>
          <a:p>
            <a:r>
              <a:rPr lang="en-GB" dirty="0"/>
              <a:t>Purpose of webinar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1184" y="6102839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>
                <a:hlinkClick r:id="rId2"/>
              </a:rPr>
              <a:t>lumaxart</a:t>
            </a:r>
            <a:r>
              <a:rPr lang="en-GB" sz="800" dirty="0">
                <a:hlinkClick r:id="rId2"/>
              </a:rPr>
              <a:t>/2137737248</a:t>
            </a:r>
            <a:endParaRPr lang="en-GB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84" y="1088020"/>
            <a:ext cx="4855580" cy="48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Agenda for the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1) Introductions and technical instructions - Caroline</a:t>
            </a:r>
          </a:p>
          <a:p>
            <a:pPr marL="0" indent="0">
              <a:buNone/>
            </a:pPr>
            <a:r>
              <a:rPr lang="en-GB" dirty="0"/>
              <a:t>2) Uses of the WISE-1 data - Caroline</a:t>
            </a:r>
          </a:p>
          <a:p>
            <a:pPr marL="0" indent="0">
              <a:buNone/>
            </a:pPr>
            <a:r>
              <a:rPr lang="en-GB" dirty="0"/>
              <a:t>3) Feedback on the 2018 WISE-1 </a:t>
            </a:r>
            <a:r>
              <a:rPr lang="en-GB" dirty="0" err="1"/>
              <a:t>datacall</a:t>
            </a:r>
            <a:r>
              <a:rPr lang="en-GB" dirty="0"/>
              <a:t> - Caroline</a:t>
            </a:r>
          </a:p>
          <a:p>
            <a:pPr marL="0" indent="0">
              <a:buNone/>
            </a:pPr>
            <a:r>
              <a:rPr lang="en-GB" dirty="0"/>
              <a:t>4) 2019 WISE-1 </a:t>
            </a:r>
            <a:r>
              <a:rPr lang="en-GB" dirty="0" err="1"/>
              <a:t>datacall</a:t>
            </a:r>
            <a:r>
              <a:rPr lang="en-GB" dirty="0"/>
              <a:t> and E-PRTR proposal – Hana</a:t>
            </a:r>
          </a:p>
          <a:p>
            <a:pPr marL="0" indent="0">
              <a:buNone/>
            </a:pPr>
            <a:r>
              <a:rPr lang="en-GB" dirty="0"/>
              <a:t>5) Reporting process - Silvie</a:t>
            </a:r>
          </a:p>
          <a:p>
            <a:pPr marL="0" indent="0">
              <a:buNone/>
            </a:pPr>
            <a:r>
              <a:rPr lang="en-GB"/>
              <a:t>6) </a:t>
            </a:r>
            <a:r>
              <a:rPr lang="en-GB" dirty="0"/>
              <a:t>Discussion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4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Uses of the WISE-1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40" y="1379622"/>
            <a:ext cx="3711572" cy="4717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3740" y="6286269"/>
            <a:ext cx="514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/>
              </a:rPr>
              <a:t>https://www.eionet.europa.eu/etcs/etc-icm/products/etc-icm-reports/emissions-of-pollutants-to-europe2019s-waters-2013-analysis-of-data-reported-under-european-data-flows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8960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000" dirty="0"/>
              <a:t>Reported WISE-1 point source emissions at River Basin District level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63579" y="1378335"/>
            <a:ext cx="8823158" cy="416477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 rot="10800000" flipV="1">
            <a:off x="468000" y="5938628"/>
            <a:ext cx="5689732" cy="485321"/>
          </a:xfrm>
        </p:spPr>
        <p:txBody>
          <a:bodyPr/>
          <a:lstStyle/>
          <a:p>
            <a:r>
              <a:rPr lang="en-GB" dirty="0"/>
              <a:t>https://www.eionet.europa.eu/etcs/etc-icm/products/etc-icm-reports/emissions-of-pollutants-to-europe2019s-waters-2013-analysis-of-data-reported-under-european-data-flows</a:t>
            </a:r>
          </a:p>
        </p:txBody>
      </p:sp>
    </p:spTree>
    <p:extLst>
      <p:ext uri="{BB962C8B-B14F-4D97-AF65-F5344CB8AC3E}">
        <p14:creationId xmlns:p14="http://schemas.microsoft.com/office/powerpoint/2010/main" val="141817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36000"/>
            <a:ext cx="12336379" cy="676111"/>
          </a:xfrm>
        </p:spPr>
        <p:txBody>
          <a:bodyPr/>
          <a:lstStyle/>
          <a:p>
            <a:r>
              <a:rPr lang="en-GB" sz="2800" dirty="0"/>
              <a:t>Diffuse emission reports, aggregation level and sources, pathways and pollutants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62274" y="5558832"/>
            <a:ext cx="4875035" cy="120073"/>
          </a:xfrm>
        </p:spPr>
        <p:txBody>
          <a:bodyPr/>
          <a:lstStyle/>
          <a:p>
            <a:r>
              <a:rPr lang="en-GB" dirty="0"/>
              <a:t>https://www.eionet.europa.eu/etcs/etc-icm/products/etc-icm-reports/emissions-of-pollutants-to-europes-waters-sources-pathways-and-trends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491241" y="2194978"/>
            <a:ext cx="2346068" cy="29734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854692"/>
            <a:ext cx="6494274" cy="59668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30359" y="1158247"/>
            <a:ext cx="460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WISE-SoE Emissions data with specific classification of diffuse sources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6244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Focusing on “top 15” priority substances - 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98487" y="6250566"/>
            <a:ext cx="4876337" cy="196534"/>
          </a:xfrm>
        </p:spPr>
        <p:txBody>
          <a:bodyPr/>
          <a:lstStyle/>
          <a:p>
            <a:r>
              <a:rPr lang="en-GB" dirty="0"/>
              <a:t>https://www.eea.europa.eu/publications/chemicals-in-european-waters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959" y="920694"/>
            <a:ext cx="3877410" cy="57136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054935" y="5299020"/>
            <a:ext cx="4784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Loads given in these figures cannot be summed, as there may be double counting </a:t>
            </a:r>
            <a:endParaRPr lang="en-GB" sz="16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02105" y="1756493"/>
            <a:ext cx="5694948" cy="32157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2105" y="1203158"/>
            <a:ext cx="347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Nonylphenol</a:t>
            </a:r>
            <a:r>
              <a:rPr lang="en-GB" dirty="0"/>
              <a:t> (t / a)</a:t>
            </a:r>
          </a:p>
        </p:txBody>
      </p:sp>
    </p:spTree>
    <p:extLst>
      <p:ext uri="{BB962C8B-B14F-4D97-AF65-F5344CB8AC3E}">
        <p14:creationId xmlns:p14="http://schemas.microsoft.com/office/powerpoint/2010/main" val="44165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Focusing on “top 15” priority substances - II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18147" y="1638022"/>
            <a:ext cx="5478716" cy="349228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98487" y="6250565"/>
            <a:ext cx="4563821" cy="231258"/>
          </a:xfrm>
        </p:spPr>
        <p:txBody>
          <a:bodyPr/>
          <a:lstStyle/>
          <a:p>
            <a:r>
              <a:rPr lang="en-GB" dirty="0"/>
              <a:t>https://www.eea.europa.eu/publications/chemicals-in-european-waters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147" y="994611"/>
            <a:ext cx="36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Nickel (t / a)</a:t>
            </a:r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83" y="1363942"/>
            <a:ext cx="6177186" cy="3925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6460" y="994611"/>
            <a:ext cx="399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Mercury (t / a)</a:t>
            </a:r>
          </a:p>
        </p:txBody>
      </p:sp>
      <p:sp>
        <p:nvSpPr>
          <p:cNvPr id="3" name="Rectangle 2"/>
          <p:cNvSpPr/>
          <p:nvPr/>
        </p:nvSpPr>
        <p:spPr>
          <a:xfrm>
            <a:off x="3248863" y="51303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Loads given in these figures cannot be summed, as there may be double counting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78085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Personnalisée 1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template 2_16x9_white background" id="{390F8B98-37CF-4885-81C2-37CA4D56A3C9}" vid="{96392743-7B15-4F83-9153-6256EA3FC081}"/>
    </a:ext>
  </a:extLst>
</a:theme>
</file>

<file path=ppt/theme/theme2.xml><?xml version="1.0" encoding="utf-8"?>
<a:theme xmlns:a="http://schemas.openxmlformats.org/drawingml/2006/main" name="19_Sections">
  <a:themeElements>
    <a:clrScheme name="Personnalisée 3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template 2_16x9_white background" id="{390F8B98-37CF-4885-81C2-37CA4D56A3C9}" vid="{23171847-5A3A-49F5-AA70-A10D9251BDE4}"/>
    </a:ext>
  </a:extLst>
</a:theme>
</file>

<file path=ppt/theme/theme3.xml><?xml version="1.0" encoding="utf-8"?>
<a:theme xmlns:a="http://schemas.openxmlformats.org/drawingml/2006/main" name="16_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template 2_16x9_white background" id="{390F8B98-37CF-4885-81C2-37CA4D56A3C9}" vid="{5C15DE70-880C-47DF-AFA9-0AEB9C67210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Anniversary template 2_16x9_white background</Template>
  <TotalTime>650</TotalTime>
  <Words>826</Words>
  <Application>Microsoft Office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Open Sans</vt:lpstr>
      <vt:lpstr>Wingdings</vt:lpstr>
      <vt:lpstr>Cover</vt:lpstr>
      <vt:lpstr>19_Sections</vt:lpstr>
      <vt:lpstr>16_Sections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European Environment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Caroline Whalley</dc:creator>
  <cp:keywords/>
  <dc:description/>
  <cp:lastModifiedBy>Caroline Whalley</cp:lastModifiedBy>
  <cp:revision>37</cp:revision>
  <cp:lastPrinted>2019-09-16T11:14:48Z</cp:lastPrinted>
  <dcterms:created xsi:type="dcterms:W3CDTF">2019-09-10T07:59:22Z</dcterms:created>
  <dcterms:modified xsi:type="dcterms:W3CDTF">2019-09-18T11:33:20Z</dcterms:modified>
  <cp:category/>
</cp:coreProperties>
</file>