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 id="2147483698" r:id="rId2"/>
    <p:sldMasterId id="2147483692" r:id="rId3"/>
  </p:sldMasterIdLst>
  <p:notesMasterIdLst>
    <p:notesMasterId r:id="rId24"/>
  </p:notesMasterIdLst>
  <p:handoutMasterIdLst>
    <p:handoutMasterId r:id="rId25"/>
  </p:handoutMasterIdLst>
  <p:sldIdLst>
    <p:sldId id="439" r:id="rId4"/>
    <p:sldId id="484" r:id="rId5"/>
    <p:sldId id="473" r:id="rId6"/>
    <p:sldId id="485" r:id="rId7"/>
    <p:sldId id="486" r:id="rId8"/>
    <p:sldId id="487" r:id="rId9"/>
    <p:sldId id="488" r:id="rId10"/>
    <p:sldId id="489" r:id="rId11"/>
    <p:sldId id="493" r:id="rId12"/>
    <p:sldId id="490" r:id="rId13"/>
    <p:sldId id="491" r:id="rId14"/>
    <p:sldId id="495" r:id="rId15"/>
    <p:sldId id="497" r:id="rId16"/>
    <p:sldId id="492" r:id="rId17"/>
    <p:sldId id="494" r:id="rId18"/>
    <p:sldId id="496" r:id="rId19"/>
    <p:sldId id="476" r:id="rId20"/>
    <p:sldId id="477" r:id="rId21"/>
    <p:sldId id="479" r:id="rId22"/>
    <p:sldId id="482" r:id="rId23"/>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F6D97DE-7D9E-447F-BCA2-C593160E7A74}">
          <p14:sldIdLst>
            <p14:sldId id="439"/>
            <p14:sldId id="484"/>
            <p14:sldId id="473"/>
            <p14:sldId id="485"/>
            <p14:sldId id="486"/>
            <p14:sldId id="487"/>
            <p14:sldId id="488"/>
            <p14:sldId id="489"/>
            <p14:sldId id="493"/>
            <p14:sldId id="490"/>
            <p14:sldId id="491"/>
            <p14:sldId id="495"/>
            <p14:sldId id="497"/>
            <p14:sldId id="492"/>
            <p14:sldId id="494"/>
            <p14:sldId id="496"/>
            <p14:sldId id="476"/>
            <p14:sldId id="477"/>
            <p14:sldId id="479"/>
            <p14:sldId id="4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41">
          <p15:clr>
            <a:srgbClr val="A4A3A4"/>
          </p15:clr>
        </p15:guide>
        <p15:guide id="2" pos="312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54"/>
    <a:srgbClr val="008173"/>
    <a:srgbClr val="113A60"/>
    <a:srgbClr val="016357"/>
    <a:srgbClr val="001746"/>
    <a:srgbClr val="017567"/>
    <a:srgbClr val="007635"/>
    <a:srgbClr val="001C54"/>
    <a:srgbClr val="202661"/>
    <a:srgbClr val="364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958" autoAdjust="0"/>
    <p:restoredTop sz="94913" autoAdjust="0"/>
  </p:normalViewPr>
  <p:slideViewPr>
    <p:cSldViewPr snapToGrid="0">
      <p:cViewPr varScale="1">
        <p:scale>
          <a:sx n="76" d="100"/>
          <a:sy n="76" d="100"/>
        </p:scale>
        <p:origin x="1358" y="43"/>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30" d="100"/>
        <a:sy n="130" d="100"/>
      </p:scale>
      <p:origin x="0" y="0"/>
    </p:cViewPr>
  </p:sorterViewPr>
  <p:notesViewPr>
    <p:cSldViewPr snapToGrid="0">
      <p:cViewPr varScale="1">
        <p:scale>
          <a:sx n="143" d="100"/>
          <a:sy n="143" d="100"/>
        </p:scale>
        <p:origin x="-1832" y="-104"/>
      </p:cViewPr>
      <p:guideLst>
        <p:guide orient="horz" pos="2141"/>
        <p:guide pos="312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41064"/>
          </a:xfrm>
          <a:prstGeom prst="rect">
            <a:avLst/>
          </a:prstGeom>
        </p:spPr>
        <p:txBody>
          <a:bodyPr vert="horz" lIns="92830" tIns="46415" rIns="92830" bIns="46415" rtlCol="0"/>
          <a:lstStyle>
            <a:lvl1pPr algn="l">
              <a:defRPr sz="1200"/>
            </a:lvl1pPr>
          </a:lstStyle>
          <a:p>
            <a:endParaRPr lang="en-GB" dirty="0"/>
          </a:p>
        </p:txBody>
      </p:sp>
      <p:sp>
        <p:nvSpPr>
          <p:cNvPr id="3" name="Date Placeholder 2"/>
          <p:cNvSpPr>
            <a:spLocks noGrp="1"/>
          </p:cNvSpPr>
          <p:nvPr>
            <p:ph type="dt" sz="quarter" idx="1"/>
          </p:nvPr>
        </p:nvSpPr>
        <p:spPr>
          <a:xfrm>
            <a:off x="5622800" y="0"/>
            <a:ext cx="4301543" cy="341064"/>
          </a:xfrm>
          <a:prstGeom prst="rect">
            <a:avLst/>
          </a:prstGeom>
        </p:spPr>
        <p:txBody>
          <a:bodyPr vert="horz" lIns="92830" tIns="46415" rIns="92830" bIns="46415" rtlCol="0"/>
          <a:lstStyle>
            <a:lvl1pPr algn="r">
              <a:defRPr sz="1200"/>
            </a:lvl1pPr>
          </a:lstStyle>
          <a:p>
            <a:fld id="{2A3EE131-D7AE-47FD-A14B-A4590389E309}" type="datetimeFigureOut">
              <a:rPr lang="en-GB" smtClean="0"/>
              <a:pPr/>
              <a:t>29/09/2022</a:t>
            </a:fld>
            <a:endParaRPr lang="en-GB" dirty="0"/>
          </a:p>
        </p:txBody>
      </p:sp>
      <p:sp>
        <p:nvSpPr>
          <p:cNvPr id="4" name="Footer Placeholder 3"/>
          <p:cNvSpPr>
            <a:spLocks noGrp="1"/>
          </p:cNvSpPr>
          <p:nvPr>
            <p:ph type="ftr" sz="quarter" idx="2"/>
          </p:nvPr>
        </p:nvSpPr>
        <p:spPr>
          <a:xfrm>
            <a:off x="1" y="6456614"/>
            <a:ext cx="4301543" cy="341064"/>
          </a:xfrm>
          <a:prstGeom prst="rect">
            <a:avLst/>
          </a:prstGeom>
        </p:spPr>
        <p:txBody>
          <a:bodyPr vert="horz" lIns="92830" tIns="46415" rIns="92830" bIns="46415" rtlCol="0" anchor="b"/>
          <a:lstStyle>
            <a:lvl1pPr algn="l">
              <a:defRPr sz="1200"/>
            </a:lvl1pPr>
          </a:lstStyle>
          <a:p>
            <a:endParaRPr lang="en-GB" dirty="0"/>
          </a:p>
        </p:txBody>
      </p:sp>
      <p:sp>
        <p:nvSpPr>
          <p:cNvPr id="5" name="Slide Number Placeholder 4"/>
          <p:cNvSpPr>
            <a:spLocks noGrp="1"/>
          </p:cNvSpPr>
          <p:nvPr>
            <p:ph type="sldNum" sz="quarter" idx="3"/>
          </p:nvPr>
        </p:nvSpPr>
        <p:spPr>
          <a:xfrm>
            <a:off x="5622800" y="6456614"/>
            <a:ext cx="4301543" cy="341064"/>
          </a:xfrm>
          <a:prstGeom prst="rect">
            <a:avLst/>
          </a:prstGeom>
        </p:spPr>
        <p:txBody>
          <a:bodyPr vert="horz" lIns="92830" tIns="46415" rIns="92830" bIns="46415" rtlCol="0" anchor="b"/>
          <a:lstStyle>
            <a:lvl1pPr algn="r">
              <a:defRPr sz="1200"/>
            </a:lvl1pPr>
          </a:lstStyle>
          <a:p>
            <a:fld id="{AE2E2C6C-1A46-49B2-95A1-874E5B60CA1F}" type="slidenum">
              <a:rPr lang="en-GB" smtClean="0"/>
              <a:pPr/>
              <a:t>‹#›</a:t>
            </a:fld>
            <a:endParaRPr lang="en-GB" dirty="0"/>
          </a:p>
        </p:txBody>
      </p:sp>
    </p:spTree>
    <p:extLst>
      <p:ext uri="{BB962C8B-B14F-4D97-AF65-F5344CB8AC3E}">
        <p14:creationId xmlns:p14="http://schemas.microsoft.com/office/powerpoint/2010/main" val="1254716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2830" tIns="46415" rIns="92830" bIns="46415" rtlCol="0"/>
          <a:lstStyle>
            <a:lvl1pPr algn="l">
              <a:defRPr sz="1200"/>
            </a:lvl1pPr>
          </a:lstStyle>
          <a:p>
            <a:endParaRPr lang="en-GB" dirty="0"/>
          </a:p>
        </p:txBody>
      </p:sp>
      <p:sp>
        <p:nvSpPr>
          <p:cNvPr id="3" name="Date Placeholder 2"/>
          <p:cNvSpPr>
            <a:spLocks noGrp="1"/>
          </p:cNvSpPr>
          <p:nvPr>
            <p:ph type="dt" idx="1"/>
          </p:nvPr>
        </p:nvSpPr>
        <p:spPr>
          <a:xfrm>
            <a:off x="5621697" y="0"/>
            <a:ext cx="4302625" cy="340265"/>
          </a:xfrm>
          <a:prstGeom prst="rect">
            <a:avLst/>
          </a:prstGeom>
        </p:spPr>
        <p:txBody>
          <a:bodyPr vert="horz" lIns="92830" tIns="46415" rIns="92830" bIns="46415" rtlCol="0"/>
          <a:lstStyle>
            <a:lvl1pPr algn="r">
              <a:defRPr sz="1200"/>
            </a:lvl1pPr>
          </a:lstStyle>
          <a:p>
            <a:fld id="{54F6B5D3-2AB1-4063-BA50-FEBA813E0814}" type="datetimeFigureOut">
              <a:rPr lang="en-GB" smtClean="0"/>
              <a:pPr/>
              <a:t>29/09/2022</a:t>
            </a:fld>
            <a:endParaRPr lang="en-GB" dirty="0"/>
          </a:p>
        </p:txBody>
      </p:sp>
      <p:sp>
        <p:nvSpPr>
          <p:cNvPr id="4" name="Slide Image Placeholder 3"/>
          <p:cNvSpPr>
            <a:spLocks noGrp="1" noRot="1" noChangeAspect="1"/>
          </p:cNvSpPr>
          <p:nvPr>
            <p:ph type="sldImg" idx="2"/>
          </p:nvPr>
        </p:nvSpPr>
        <p:spPr>
          <a:xfrm>
            <a:off x="2925763" y="849313"/>
            <a:ext cx="4075112" cy="2293937"/>
          </a:xfrm>
          <a:prstGeom prst="rect">
            <a:avLst/>
          </a:prstGeom>
          <a:noFill/>
          <a:ln w="12700">
            <a:solidFill>
              <a:prstClr val="black"/>
            </a:solidFill>
          </a:ln>
        </p:spPr>
        <p:txBody>
          <a:bodyPr vert="horz" lIns="92830" tIns="46415" rIns="92830" bIns="46415" rtlCol="0" anchor="ctr"/>
          <a:lstStyle/>
          <a:p>
            <a:endParaRPr lang="en-GB" dirty="0"/>
          </a:p>
        </p:txBody>
      </p:sp>
      <p:sp>
        <p:nvSpPr>
          <p:cNvPr id="5" name="Notes Placeholder 4"/>
          <p:cNvSpPr>
            <a:spLocks noGrp="1"/>
          </p:cNvSpPr>
          <p:nvPr>
            <p:ph type="body" sz="quarter" idx="3"/>
          </p:nvPr>
        </p:nvSpPr>
        <p:spPr>
          <a:xfrm>
            <a:off x="992204" y="3271104"/>
            <a:ext cx="7942238" cy="267645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7411"/>
            <a:ext cx="4302625" cy="340265"/>
          </a:xfrm>
          <a:prstGeom prst="rect">
            <a:avLst/>
          </a:prstGeom>
        </p:spPr>
        <p:txBody>
          <a:bodyPr vert="horz" lIns="92830" tIns="46415" rIns="92830" bIns="46415" rtlCol="0" anchor="b"/>
          <a:lstStyle>
            <a:lvl1pPr algn="l">
              <a:defRPr sz="1200"/>
            </a:lvl1pPr>
          </a:lstStyle>
          <a:p>
            <a:endParaRPr lang="en-GB" dirty="0"/>
          </a:p>
        </p:txBody>
      </p:sp>
      <p:sp>
        <p:nvSpPr>
          <p:cNvPr id="7" name="Slide Number Placeholder 6"/>
          <p:cNvSpPr>
            <a:spLocks noGrp="1"/>
          </p:cNvSpPr>
          <p:nvPr>
            <p:ph type="sldNum" sz="quarter" idx="5"/>
          </p:nvPr>
        </p:nvSpPr>
        <p:spPr>
          <a:xfrm>
            <a:off x="5621697" y="6457411"/>
            <a:ext cx="4302625" cy="340265"/>
          </a:xfrm>
          <a:prstGeom prst="rect">
            <a:avLst/>
          </a:prstGeom>
        </p:spPr>
        <p:txBody>
          <a:bodyPr vert="horz" lIns="92830" tIns="46415" rIns="92830" bIns="46415" rtlCol="0" anchor="b"/>
          <a:lstStyle>
            <a:lvl1pPr algn="r">
              <a:defRPr sz="1200"/>
            </a:lvl1pPr>
          </a:lstStyle>
          <a:p>
            <a:fld id="{777201BC-94E4-4101-962D-54511777D224}" type="slidenum">
              <a:rPr lang="en-GB" smtClean="0"/>
              <a:pPr/>
              <a:t>‹#›</a:t>
            </a:fld>
            <a:endParaRPr lang="en-GB" dirty="0"/>
          </a:p>
        </p:txBody>
      </p:sp>
    </p:spTree>
    <p:extLst>
      <p:ext uri="{BB962C8B-B14F-4D97-AF65-F5344CB8AC3E}">
        <p14:creationId xmlns:p14="http://schemas.microsoft.com/office/powerpoint/2010/main" val="3247234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7201BC-94E4-4101-962D-54511777D224}" type="slidenum">
              <a:rPr lang="en-GB" smtClean="0"/>
              <a:pPr/>
              <a:t>3</a:t>
            </a:fld>
            <a:endParaRPr lang="en-GB" dirty="0"/>
          </a:p>
        </p:txBody>
      </p:sp>
    </p:spTree>
    <p:extLst>
      <p:ext uri="{BB962C8B-B14F-4D97-AF65-F5344CB8AC3E}">
        <p14:creationId xmlns:p14="http://schemas.microsoft.com/office/powerpoint/2010/main" val="478663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777201BC-94E4-4101-962D-54511777D224}" type="slidenum">
              <a:rPr lang="en-GB" smtClean="0"/>
              <a:pPr/>
              <a:t>13</a:t>
            </a:fld>
            <a:endParaRPr lang="en-GB" dirty="0"/>
          </a:p>
        </p:txBody>
      </p:sp>
    </p:spTree>
    <p:extLst>
      <p:ext uri="{BB962C8B-B14F-4D97-AF65-F5344CB8AC3E}">
        <p14:creationId xmlns:p14="http://schemas.microsoft.com/office/powerpoint/2010/main" val="3791698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777201BC-94E4-4101-962D-54511777D224}" type="slidenum">
              <a:rPr lang="en-GB" smtClean="0"/>
              <a:pPr/>
              <a:t>15</a:t>
            </a:fld>
            <a:endParaRPr lang="en-GB" dirty="0"/>
          </a:p>
        </p:txBody>
      </p:sp>
    </p:spTree>
    <p:extLst>
      <p:ext uri="{BB962C8B-B14F-4D97-AF65-F5344CB8AC3E}">
        <p14:creationId xmlns:p14="http://schemas.microsoft.com/office/powerpoint/2010/main" val="2270175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777201BC-94E4-4101-962D-54511777D224}" type="slidenum">
              <a:rPr lang="en-GB" smtClean="0"/>
              <a:pPr/>
              <a:t>19</a:t>
            </a:fld>
            <a:endParaRPr lang="en-GB" dirty="0"/>
          </a:p>
        </p:txBody>
      </p:sp>
    </p:spTree>
    <p:extLst>
      <p:ext uri="{BB962C8B-B14F-4D97-AF65-F5344CB8AC3E}">
        <p14:creationId xmlns:p14="http://schemas.microsoft.com/office/powerpoint/2010/main" val="553843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Marked </a:t>
            </a:r>
            <a:r>
              <a:rPr lang="nb-NO" dirty="0" err="1"/>
              <a:t>decrease</a:t>
            </a:r>
            <a:r>
              <a:rPr lang="nb-NO" dirty="0"/>
              <a:t>, </a:t>
            </a:r>
            <a:r>
              <a:rPr lang="nb-NO" dirty="0" err="1"/>
              <a:t>then</a:t>
            </a:r>
            <a:r>
              <a:rPr lang="nb-NO" dirty="0"/>
              <a:t> apparent </a:t>
            </a:r>
            <a:r>
              <a:rPr lang="nb-NO" dirty="0" err="1"/>
              <a:t>stabilisation</a:t>
            </a:r>
            <a:endParaRPr lang="nb-NO" dirty="0"/>
          </a:p>
        </p:txBody>
      </p:sp>
      <p:sp>
        <p:nvSpPr>
          <p:cNvPr id="4" name="Slide Number Placeholder 3"/>
          <p:cNvSpPr>
            <a:spLocks noGrp="1"/>
          </p:cNvSpPr>
          <p:nvPr>
            <p:ph type="sldNum" sz="quarter" idx="5"/>
          </p:nvPr>
        </p:nvSpPr>
        <p:spPr/>
        <p:txBody>
          <a:bodyPr/>
          <a:lstStyle/>
          <a:p>
            <a:fld id="{777201BC-94E4-4101-962D-54511777D224}" type="slidenum">
              <a:rPr lang="en-GB" smtClean="0"/>
              <a:pPr/>
              <a:t>4</a:t>
            </a:fld>
            <a:endParaRPr lang="en-GB" dirty="0"/>
          </a:p>
        </p:txBody>
      </p:sp>
    </p:spTree>
    <p:extLst>
      <p:ext uri="{BB962C8B-B14F-4D97-AF65-F5344CB8AC3E}">
        <p14:creationId xmlns:p14="http://schemas.microsoft.com/office/powerpoint/2010/main" val="1817107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SW: Apparent </a:t>
            </a:r>
            <a:r>
              <a:rPr lang="nb-NO" dirty="0" err="1"/>
              <a:t>stabilisation</a:t>
            </a:r>
            <a:r>
              <a:rPr lang="nb-NO" dirty="0"/>
              <a:t> in </a:t>
            </a:r>
            <a:r>
              <a:rPr lang="nb-NO" dirty="0" err="1"/>
              <a:t>recent</a:t>
            </a:r>
            <a:r>
              <a:rPr lang="nb-NO" dirty="0"/>
              <a:t> </a:t>
            </a:r>
            <a:r>
              <a:rPr lang="nb-NO" dirty="0" err="1"/>
              <a:t>years</a:t>
            </a:r>
            <a:r>
              <a:rPr lang="nb-NO" dirty="0"/>
              <a:t>, </a:t>
            </a:r>
            <a:r>
              <a:rPr lang="nb-NO" dirty="0" err="1"/>
              <a:t>especially</a:t>
            </a:r>
            <a:r>
              <a:rPr lang="nb-NO" dirty="0"/>
              <a:t> for rivers</a:t>
            </a:r>
          </a:p>
          <a:p>
            <a:r>
              <a:rPr lang="nb-NO" dirty="0"/>
              <a:t>GW: </a:t>
            </a:r>
            <a:r>
              <a:rPr lang="nb-NO" dirty="0" err="1"/>
              <a:t>Similar</a:t>
            </a:r>
            <a:r>
              <a:rPr lang="nb-NO" dirty="0"/>
              <a:t> </a:t>
            </a:r>
            <a:r>
              <a:rPr lang="nb-NO" dirty="0" err="1"/>
              <a:t>numbers</a:t>
            </a:r>
            <a:r>
              <a:rPr lang="nb-NO" dirty="0"/>
              <a:t> of </a:t>
            </a:r>
            <a:r>
              <a:rPr lang="nb-NO" dirty="0" err="1"/>
              <a:t>increasing</a:t>
            </a:r>
            <a:r>
              <a:rPr lang="nb-NO" dirty="0"/>
              <a:t> and </a:t>
            </a:r>
            <a:r>
              <a:rPr lang="nb-NO" dirty="0" err="1"/>
              <a:t>decreasing</a:t>
            </a:r>
            <a:r>
              <a:rPr lang="nb-NO" dirty="0"/>
              <a:t> trends. 2018 </a:t>
            </a:r>
            <a:r>
              <a:rPr lang="nb-NO" dirty="0" err="1"/>
              <a:t>peak</a:t>
            </a:r>
            <a:r>
              <a:rPr lang="nb-NO" dirty="0"/>
              <a:t> due to FR</a:t>
            </a:r>
          </a:p>
        </p:txBody>
      </p:sp>
      <p:sp>
        <p:nvSpPr>
          <p:cNvPr id="4" name="Slide Number Placeholder 3"/>
          <p:cNvSpPr>
            <a:spLocks noGrp="1"/>
          </p:cNvSpPr>
          <p:nvPr>
            <p:ph type="sldNum" sz="quarter" idx="5"/>
          </p:nvPr>
        </p:nvSpPr>
        <p:spPr/>
        <p:txBody>
          <a:bodyPr/>
          <a:lstStyle/>
          <a:p>
            <a:fld id="{777201BC-94E4-4101-962D-54511777D224}" type="slidenum">
              <a:rPr lang="en-GB" smtClean="0"/>
              <a:pPr/>
              <a:t>5</a:t>
            </a:fld>
            <a:endParaRPr lang="en-GB" dirty="0"/>
          </a:p>
        </p:txBody>
      </p:sp>
    </p:spTree>
    <p:extLst>
      <p:ext uri="{BB962C8B-B14F-4D97-AF65-F5344CB8AC3E}">
        <p14:creationId xmlns:p14="http://schemas.microsoft.com/office/powerpoint/2010/main" val="2232939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3 mg O2/l: Fish Directive</a:t>
            </a:r>
          </a:p>
          <a:p>
            <a:r>
              <a:rPr lang="nb-NO" dirty="0"/>
              <a:t>11.3 mg NO3-N/l: ND/DWD – </a:t>
            </a:r>
            <a:r>
              <a:rPr lang="nb-NO" dirty="0" err="1"/>
              <a:t>corresponds</a:t>
            </a:r>
            <a:r>
              <a:rPr lang="nb-NO" dirty="0"/>
              <a:t> to 50 mg NO3/l</a:t>
            </a:r>
          </a:p>
        </p:txBody>
      </p:sp>
      <p:sp>
        <p:nvSpPr>
          <p:cNvPr id="4" name="Slide Number Placeholder 3"/>
          <p:cNvSpPr>
            <a:spLocks noGrp="1"/>
          </p:cNvSpPr>
          <p:nvPr>
            <p:ph type="sldNum" sz="quarter" idx="5"/>
          </p:nvPr>
        </p:nvSpPr>
        <p:spPr/>
        <p:txBody>
          <a:bodyPr/>
          <a:lstStyle/>
          <a:p>
            <a:fld id="{777201BC-94E4-4101-962D-54511777D224}" type="slidenum">
              <a:rPr lang="en-GB" smtClean="0"/>
              <a:pPr/>
              <a:t>6</a:t>
            </a:fld>
            <a:endParaRPr lang="en-GB" dirty="0"/>
          </a:p>
        </p:txBody>
      </p:sp>
    </p:spTree>
    <p:extLst>
      <p:ext uri="{BB962C8B-B14F-4D97-AF65-F5344CB8AC3E}">
        <p14:creationId xmlns:p14="http://schemas.microsoft.com/office/powerpoint/2010/main" val="2518719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https://www.eea.europa.eu/ims/nutrients-in-freshwater-in-europe</a:t>
            </a:r>
          </a:p>
          <a:p>
            <a:r>
              <a:rPr lang="nb-NO" dirty="0"/>
              <a:t>https://www.eea.europa.eu/ims/oxygen-consuming-substances-in-european-rivers</a:t>
            </a:r>
          </a:p>
        </p:txBody>
      </p:sp>
      <p:sp>
        <p:nvSpPr>
          <p:cNvPr id="4" name="Slide Number Placeholder 3"/>
          <p:cNvSpPr>
            <a:spLocks noGrp="1"/>
          </p:cNvSpPr>
          <p:nvPr>
            <p:ph type="sldNum" sz="quarter" idx="5"/>
          </p:nvPr>
        </p:nvSpPr>
        <p:spPr/>
        <p:txBody>
          <a:bodyPr/>
          <a:lstStyle/>
          <a:p>
            <a:fld id="{777201BC-94E4-4101-962D-54511777D224}" type="slidenum">
              <a:rPr lang="en-GB" smtClean="0"/>
              <a:pPr/>
              <a:t>7</a:t>
            </a:fld>
            <a:endParaRPr lang="en-GB" dirty="0"/>
          </a:p>
        </p:txBody>
      </p:sp>
    </p:spTree>
    <p:extLst>
      <p:ext uri="{BB962C8B-B14F-4D97-AF65-F5344CB8AC3E}">
        <p14:creationId xmlns:p14="http://schemas.microsoft.com/office/powerpoint/2010/main" val="1611722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a:t>Depending</a:t>
            </a:r>
            <a:r>
              <a:rPr lang="nb-NO" dirty="0"/>
              <a:t> </a:t>
            </a:r>
            <a:r>
              <a:rPr lang="nb-NO" dirty="0" err="1"/>
              <a:t>on</a:t>
            </a:r>
            <a:r>
              <a:rPr lang="nb-NO" dirty="0"/>
              <a:t> </a:t>
            </a:r>
            <a:r>
              <a:rPr lang="nb-NO" dirty="0" err="1"/>
              <a:t>further</a:t>
            </a:r>
            <a:r>
              <a:rPr lang="nb-NO" dirty="0"/>
              <a:t> </a:t>
            </a:r>
            <a:r>
              <a:rPr lang="nb-NO" dirty="0" err="1"/>
              <a:t>developments</a:t>
            </a:r>
            <a:endParaRPr lang="nb-NO" dirty="0"/>
          </a:p>
        </p:txBody>
      </p:sp>
      <p:sp>
        <p:nvSpPr>
          <p:cNvPr id="4" name="Slide Number Placeholder 3"/>
          <p:cNvSpPr>
            <a:spLocks noGrp="1"/>
          </p:cNvSpPr>
          <p:nvPr>
            <p:ph type="sldNum" sz="quarter" idx="5"/>
          </p:nvPr>
        </p:nvSpPr>
        <p:spPr/>
        <p:txBody>
          <a:bodyPr/>
          <a:lstStyle/>
          <a:p>
            <a:fld id="{777201BC-94E4-4101-962D-54511777D224}" type="slidenum">
              <a:rPr lang="en-GB" smtClean="0"/>
              <a:pPr/>
              <a:t>8</a:t>
            </a:fld>
            <a:endParaRPr lang="en-GB" dirty="0"/>
          </a:p>
        </p:txBody>
      </p:sp>
    </p:spTree>
    <p:extLst>
      <p:ext uri="{BB962C8B-B14F-4D97-AF65-F5344CB8AC3E}">
        <p14:creationId xmlns:p14="http://schemas.microsoft.com/office/powerpoint/2010/main" val="3054540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The </a:t>
            </a:r>
            <a:r>
              <a:rPr lang="nb-NO" dirty="0" err="1"/>
              <a:t>intention</a:t>
            </a:r>
            <a:r>
              <a:rPr lang="nb-NO" dirty="0"/>
              <a:t> is to </a:t>
            </a:r>
            <a:r>
              <a:rPr lang="nb-NO" dirty="0" err="1"/>
              <a:t>work</a:t>
            </a:r>
            <a:r>
              <a:rPr lang="nb-NO" dirty="0"/>
              <a:t> </a:t>
            </a:r>
            <a:r>
              <a:rPr lang="nb-NO" dirty="0" err="1"/>
              <a:t>on</a:t>
            </a:r>
            <a:r>
              <a:rPr lang="nb-NO" dirty="0"/>
              <a:t> </a:t>
            </a:r>
            <a:r>
              <a:rPr lang="nb-NO" dirty="0" err="1"/>
              <a:t>this</a:t>
            </a:r>
            <a:r>
              <a:rPr lang="nb-NO" dirty="0"/>
              <a:t> in 2023</a:t>
            </a:r>
          </a:p>
          <a:p>
            <a:endParaRPr lang="nb-NO" dirty="0"/>
          </a:p>
        </p:txBody>
      </p:sp>
      <p:sp>
        <p:nvSpPr>
          <p:cNvPr id="4" name="Slide Number Placeholder 3"/>
          <p:cNvSpPr>
            <a:spLocks noGrp="1"/>
          </p:cNvSpPr>
          <p:nvPr>
            <p:ph type="sldNum" sz="quarter" idx="5"/>
          </p:nvPr>
        </p:nvSpPr>
        <p:spPr/>
        <p:txBody>
          <a:bodyPr/>
          <a:lstStyle/>
          <a:p>
            <a:fld id="{777201BC-94E4-4101-962D-54511777D224}" type="slidenum">
              <a:rPr lang="en-GB" smtClean="0"/>
              <a:pPr/>
              <a:t>9</a:t>
            </a:fld>
            <a:endParaRPr lang="en-GB" dirty="0"/>
          </a:p>
        </p:txBody>
      </p:sp>
    </p:spTree>
    <p:extLst>
      <p:ext uri="{BB962C8B-B14F-4D97-AF65-F5344CB8AC3E}">
        <p14:creationId xmlns:p14="http://schemas.microsoft.com/office/powerpoint/2010/main" val="2310162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777201BC-94E4-4101-962D-54511777D224}" type="slidenum">
              <a:rPr lang="en-GB" smtClean="0"/>
              <a:pPr/>
              <a:t>11</a:t>
            </a:fld>
            <a:endParaRPr lang="en-GB" dirty="0"/>
          </a:p>
        </p:txBody>
      </p:sp>
    </p:spTree>
    <p:extLst>
      <p:ext uri="{BB962C8B-B14F-4D97-AF65-F5344CB8AC3E}">
        <p14:creationId xmlns:p14="http://schemas.microsoft.com/office/powerpoint/2010/main" val="2243731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nb-NO" sz="2400" dirty="0" err="1"/>
              <a:t>Discodata</a:t>
            </a:r>
            <a:r>
              <a:rPr lang="nb-NO" sz="2400" dirty="0"/>
              <a:t>: https://discodata.eea.europa.eu/#</a:t>
            </a:r>
          </a:p>
          <a:p>
            <a:pPr lvl="1"/>
            <a:r>
              <a:rPr lang="nb-NO" sz="2400" dirty="0" err="1"/>
              <a:t>Downloading</a:t>
            </a:r>
            <a:r>
              <a:rPr lang="nb-NO" sz="2400" dirty="0"/>
              <a:t> waterbase: https://www.eea.europa.eu/data-and-maps/data/waterbase-water-quality-icm-2</a:t>
            </a:r>
          </a:p>
          <a:p>
            <a:endParaRPr lang="nb-NO" dirty="0"/>
          </a:p>
        </p:txBody>
      </p:sp>
      <p:sp>
        <p:nvSpPr>
          <p:cNvPr id="4" name="Slide Number Placeholder 3"/>
          <p:cNvSpPr>
            <a:spLocks noGrp="1"/>
          </p:cNvSpPr>
          <p:nvPr>
            <p:ph type="sldNum" sz="quarter" idx="5"/>
          </p:nvPr>
        </p:nvSpPr>
        <p:spPr/>
        <p:txBody>
          <a:bodyPr/>
          <a:lstStyle/>
          <a:p>
            <a:fld id="{777201BC-94E4-4101-962D-54511777D224}" type="slidenum">
              <a:rPr lang="en-GB" smtClean="0"/>
              <a:pPr/>
              <a:t>12</a:t>
            </a:fld>
            <a:endParaRPr lang="en-GB" dirty="0"/>
          </a:p>
        </p:txBody>
      </p:sp>
    </p:spTree>
    <p:extLst>
      <p:ext uri="{BB962C8B-B14F-4D97-AF65-F5344CB8AC3E}">
        <p14:creationId xmlns:p14="http://schemas.microsoft.com/office/powerpoint/2010/main" val="3221886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11200" y="936189"/>
            <a:ext cx="10779125" cy="1442085"/>
          </a:xfrm>
          <a:prstGeom prst="rect">
            <a:avLst/>
          </a:prstGeom>
        </p:spPr>
        <p:txBody>
          <a:bodyPr/>
          <a:lstStyle>
            <a:lvl1pPr marL="0" indent="0" algn="r">
              <a:buNone/>
              <a:defRPr sz="4000" b="1">
                <a:solidFill>
                  <a:srgbClr val="008173"/>
                </a:solidFill>
                <a:latin typeface="Calibri" panose="020F0502020204030204" pitchFamily="34" charset="0"/>
                <a:cs typeface="Calibri" panose="020F0502020204030204" pitchFamily="34" charset="0"/>
              </a:defRPr>
            </a:lvl1pPr>
          </a:lstStyle>
          <a:p>
            <a:pPr lvl="0"/>
            <a:r>
              <a:rPr lang="en-US" dirty="0"/>
              <a:t>Presentation title goes here</a:t>
            </a:r>
          </a:p>
          <a:p>
            <a:pPr lvl="0"/>
            <a:r>
              <a:rPr lang="en-US" dirty="0"/>
              <a:t>Max two lines</a:t>
            </a:r>
          </a:p>
        </p:txBody>
      </p:sp>
      <p:sp>
        <p:nvSpPr>
          <p:cNvPr id="6" name="Text Placeholder 5"/>
          <p:cNvSpPr>
            <a:spLocks noGrp="1"/>
          </p:cNvSpPr>
          <p:nvPr>
            <p:ph type="body" sz="quarter" idx="11" hasCustomPrompt="1"/>
          </p:nvPr>
        </p:nvSpPr>
        <p:spPr>
          <a:xfrm>
            <a:off x="711200" y="365747"/>
            <a:ext cx="2164080" cy="322350"/>
          </a:xfrm>
          <a:prstGeom prst="rect">
            <a:avLst/>
          </a:prstGeom>
        </p:spPr>
        <p:txBody>
          <a:bodyPr/>
          <a:lstStyle>
            <a:lvl1pPr marL="0" indent="0">
              <a:buNone/>
              <a:defRPr sz="1100" b="1">
                <a:solidFill>
                  <a:srgbClr val="008173"/>
                </a:solidFill>
                <a:latin typeface="Calibri" panose="020F0502020204030204" pitchFamily="34" charset="0"/>
                <a:cs typeface="Calibri" panose="020F0502020204030204" pitchFamily="34" charset="0"/>
              </a:defRPr>
            </a:lvl1pPr>
          </a:lstStyle>
          <a:p>
            <a:pPr lvl="0"/>
            <a:r>
              <a:rPr lang="en-US" dirty="0"/>
              <a:t>Speaker | Date | Venue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aphs_European Briefing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77564" y="2110710"/>
            <a:ext cx="10774041" cy="3184525"/>
          </a:xfrm>
          <a:prstGeom prst="rect">
            <a:avLst/>
          </a:prstGeom>
        </p:spPr>
        <p:txBody>
          <a:bodyPr/>
          <a:lstStyle>
            <a:lvl1pPr>
              <a:defRPr sz="4000">
                <a:solidFill>
                  <a:srgbClr val="008173"/>
                </a:solidFill>
                <a:latin typeface="Calibri" panose="020F0502020204030204" pitchFamily="34" charset="0"/>
                <a:cs typeface="Calibri" panose="020F0502020204030204" pitchFamily="34" charset="0"/>
              </a:defRPr>
            </a:lvl1pPr>
            <a:lvl2pPr>
              <a:defRPr sz="3600">
                <a:solidFill>
                  <a:srgbClr val="008173"/>
                </a:solidFill>
                <a:latin typeface="Calibri" panose="020F0502020204030204" pitchFamily="34" charset="0"/>
                <a:cs typeface="Calibri" panose="020F0502020204030204" pitchFamily="34" charset="0"/>
              </a:defRPr>
            </a:lvl2pPr>
            <a:lvl3pPr>
              <a:defRPr sz="3200">
                <a:solidFill>
                  <a:srgbClr val="008173"/>
                </a:solidFill>
                <a:latin typeface="Calibri" panose="020F0502020204030204" pitchFamily="34" charset="0"/>
                <a:cs typeface="Calibri" panose="020F0502020204030204" pitchFamily="34" charset="0"/>
              </a:defRPr>
            </a:lvl3pPr>
            <a:lvl4pPr>
              <a:defRPr sz="2800">
                <a:solidFill>
                  <a:srgbClr val="008173"/>
                </a:solidFill>
                <a:latin typeface="Calibri" panose="020F0502020204030204" pitchFamily="34" charset="0"/>
                <a:cs typeface="Calibri" panose="020F0502020204030204" pitchFamily="34" charset="0"/>
              </a:defRPr>
            </a:lvl4pPr>
            <a:lvl5pPr>
              <a:defRPr sz="2800">
                <a:solidFill>
                  <a:srgbClr val="008173"/>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1" hasCustomPrompt="1"/>
          </p:nvPr>
        </p:nvSpPr>
        <p:spPr>
          <a:xfrm>
            <a:off x="777564" y="272472"/>
            <a:ext cx="10773577" cy="1322647"/>
          </a:xfrm>
          <a:prstGeom prst="rect">
            <a:avLst/>
          </a:prstGeom>
        </p:spPr>
        <p:txBody>
          <a:bodyPr/>
          <a:lstStyle>
            <a:lvl1pPr marL="0" indent="0">
              <a:buNone/>
              <a:defRPr sz="4000" b="1" baseline="0">
                <a:solidFill>
                  <a:schemeClr val="bg1"/>
                </a:solidFill>
                <a:latin typeface="Calibri" panose="020F0502020204030204" pitchFamily="34" charset="0"/>
                <a:cs typeface="Calibri" panose="020F0502020204030204" pitchFamily="34" charset="0"/>
              </a:defRPr>
            </a:lvl1pPr>
            <a:lvl2pPr marL="562737" indent="0">
              <a:buNone/>
              <a:defRPr/>
            </a:lvl2pPr>
            <a:lvl3pPr marL="1125472" indent="0">
              <a:buNone/>
              <a:defRPr/>
            </a:lvl3pPr>
            <a:lvl4pPr marL="1688207" indent="0">
              <a:buNone/>
              <a:defRPr/>
            </a:lvl4pPr>
            <a:lvl5pPr marL="2250944" indent="0">
              <a:buNone/>
              <a:defRPr/>
            </a:lvl5pPr>
          </a:lstStyle>
          <a:p>
            <a:pPr lvl="0"/>
            <a:r>
              <a:rPr lang="en-US" dirty="0"/>
              <a:t>Slide title goes here</a:t>
            </a:r>
            <a:br>
              <a:rPr lang="en-US" dirty="0"/>
            </a:br>
            <a:r>
              <a:rPr lang="en-US" dirty="0"/>
              <a:t>Max two lines</a:t>
            </a:r>
          </a:p>
        </p:txBody>
      </p:sp>
    </p:spTree>
    <p:extLst>
      <p:ext uri="{BB962C8B-B14F-4D97-AF65-F5344CB8AC3E}">
        <p14:creationId xmlns:p14="http://schemas.microsoft.com/office/powerpoint/2010/main" val="3587964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message_image_Synthesis">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468000" y="36000"/>
            <a:ext cx="11246369" cy="676111"/>
          </a:xfrm>
          <a:prstGeom prst="rect">
            <a:avLst/>
          </a:prstGeom>
        </p:spPr>
        <p:txBody>
          <a:bodyPr/>
          <a:lstStyle>
            <a:lvl1pPr marL="0" indent="0">
              <a:buNone/>
              <a:defRPr sz="4000" b="1" baseline="0">
                <a:solidFill>
                  <a:schemeClr val="bg1"/>
                </a:solidFill>
                <a:latin typeface="Calibri" panose="020F0502020204030204" pitchFamily="34" charset="0"/>
                <a:cs typeface="Calibri" panose="020F0502020204030204" pitchFamily="34" charset="0"/>
              </a:defRPr>
            </a:lvl1pPr>
            <a:lvl2pPr marL="562737" indent="0">
              <a:buNone/>
              <a:defRPr/>
            </a:lvl2pPr>
            <a:lvl3pPr marL="1125472" indent="0">
              <a:buNone/>
              <a:defRPr/>
            </a:lvl3pPr>
            <a:lvl4pPr marL="1688207" indent="0">
              <a:buNone/>
              <a:defRPr/>
            </a:lvl4pPr>
            <a:lvl5pPr marL="2250944" indent="0">
              <a:buNone/>
              <a:defRPr/>
            </a:lvl5pPr>
          </a:lstStyle>
          <a:p>
            <a:pPr lvl="0"/>
            <a:r>
              <a:rPr lang="en-US" dirty="0"/>
              <a:t>Slide title goes here</a:t>
            </a:r>
          </a:p>
        </p:txBody>
      </p:sp>
      <p:sp>
        <p:nvSpPr>
          <p:cNvPr id="3" name="Content Placeholder 2"/>
          <p:cNvSpPr>
            <a:spLocks noGrp="1"/>
          </p:cNvSpPr>
          <p:nvPr>
            <p:ph sz="quarter" idx="13"/>
          </p:nvPr>
        </p:nvSpPr>
        <p:spPr>
          <a:xfrm>
            <a:off x="468313" y="1431925"/>
            <a:ext cx="11245850" cy="3759200"/>
          </a:xfrm>
          <a:prstGeom prst="rect">
            <a:avLst/>
          </a:prstGeom>
        </p:spPr>
        <p:txBody>
          <a:bodyPr/>
          <a:lstStyle>
            <a:lvl1pPr>
              <a:defRPr sz="4000">
                <a:solidFill>
                  <a:srgbClr val="008173"/>
                </a:solidFill>
                <a:latin typeface="Calibri" panose="020F0502020204030204" pitchFamily="34" charset="0"/>
                <a:cs typeface="Calibri" panose="020F0502020204030204" pitchFamily="34" charset="0"/>
              </a:defRPr>
            </a:lvl1pPr>
            <a:lvl2pPr>
              <a:defRPr sz="3600">
                <a:solidFill>
                  <a:srgbClr val="008173"/>
                </a:solidFill>
                <a:latin typeface="Calibri" panose="020F0502020204030204" pitchFamily="34" charset="0"/>
                <a:cs typeface="Calibri" panose="020F0502020204030204" pitchFamily="34" charset="0"/>
              </a:defRPr>
            </a:lvl2pPr>
            <a:lvl3pPr>
              <a:defRPr sz="3200">
                <a:solidFill>
                  <a:srgbClr val="008173"/>
                </a:solidFill>
                <a:latin typeface="Calibri" panose="020F0502020204030204" pitchFamily="34" charset="0"/>
                <a:cs typeface="Calibri" panose="020F0502020204030204" pitchFamily="34" charset="0"/>
              </a:defRPr>
            </a:lvl3pPr>
            <a:lvl4pPr>
              <a:defRPr sz="2800">
                <a:solidFill>
                  <a:srgbClr val="008173"/>
                </a:solidFill>
                <a:latin typeface="Calibri" panose="020F0502020204030204" pitchFamily="34" charset="0"/>
                <a:cs typeface="Calibri" panose="020F0502020204030204" pitchFamily="34" charset="0"/>
              </a:defRPr>
            </a:lvl4pPr>
            <a:lvl5pPr>
              <a:defRPr sz="2800">
                <a:solidFill>
                  <a:srgbClr val="008173"/>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quarter" idx="14" hasCustomPrompt="1"/>
          </p:nvPr>
        </p:nvSpPr>
        <p:spPr>
          <a:xfrm>
            <a:off x="598488" y="6250565"/>
            <a:ext cx="3683000" cy="274637"/>
          </a:xfrm>
          <a:prstGeom prst="rect">
            <a:avLst/>
          </a:prstGeom>
        </p:spPr>
        <p:txBody>
          <a:bodyPr/>
          <a:lstStyle>
            <a:lvl1pPr marL="0" indent="0">
              <a:buNone/>
              <a:defRPr sz="1100">
                <a:solidFill>
                  <a:srgbClr val="008173"/>
                </a:solidFill>
                <a:latin typeface="Calibri" panose="020F0502020204030204" pitchFamily="34" charset="0"/>
                <a:cs typeface="Calibri" panose="020F0502020204030204" pitchFamily="34" charset="0"/>
              </a:defRPr>
            </a:lvl1pPr>
            <a:lvl2pPr>
              <a:defRPr sz="1000">
                <a:solidFill>
                  <a:srgbClr val="006654"/>
                </a:solidFill>
              </a:defRPr>
            </a:lvl2pPr>
            <a:lvl3pPr>
              <a:defRPr sz="1000">
                <a:solidFill>
                  <a:srgbClr val="006654"/>
                </a:solidFill>
              </a:defRPr>
            </a:lvl3pPr>
            <a:lvl4pPr>
              <a:defRPr sz="1000">
                <a:solidFill>
                  <a:srgbClr val="006654"/>
                </a:solidFill>
              </a:defRPr>
            </a:lvl4pPr>
            <a:lvl5pPr>
              <a:defRPr sz="1000">
                <a:solidFill>
                  <a:srgbClr val="006654"/>
                </a:solidFill>
              </a:defRPr>
            </a:lvl5pPr>
          </a:lstStyle>
          <a:p>
            <a:pPr lvl="0"/>
            <a:r>
              <a:rPr lang="en-US" dirty="0"/>
              <a:t>Source reference for illustration</a:t>
            </a:r>
          </a:p>
        </p:txBody>
      </p:sp>
    </p:spTree>
    <p:extLst>
      <p:ext uri="{BB962C8B-B14F-4D97-AF65-F5344CB8AC3E}">
        <p14:creationId xmlns:p14="http://schemas.microsoft.com/office/powerpoint/2010/main" val="2810682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11200" y="936189"/>
            <a:ext cx="10779125" cy="1442085"/>
          </a:xfrm>
          <a:prstGeom prst="rect">
            <a:avLst/>
          </a:prstGeom>
        </p:spPr>
        <p:txBody>
          <a:bodyPr/>
          <a:lstStyle>
            <a:lvl1pPr marL="0" indent="0" algn="r">
              <a:buNone/>
              <a:defRPr sz="4000" b="1">
                <a:solidFill>
                  <a:srgbClr val="008173"/>
                </a:solidFill>
                <a:latin typeface="Calibri" panose="020F0502020204030204" pitchFamily="34" charset="0"/>
                <a:cs typeface="Calibri" panose="020F0502020204030204" pitchFamily="34" charset="0"/>
              </a:defRPr>
            </a:lvl1pPr>
          </a:lstStyle>
          <a:p>
            <a:pPr lvl="0"/>
            <a:r>
              <a:rPr lang="en-US" dirty="0"/>
              <a:t>Presentation title goes here</a:t>
            </a:r>
          </a:p>
          <a:p>
            <a:pPr lvl="0"/>
            <a:r>
              <a:rPr lang="en-US" dirty="0"/>
              <a:t>Max two lines</a:t>
            </a:r>
          </a:p>
        </p:txBody>
      </p:sp>
      <p:sp>
        <p:nvSpPr>
          <p:cNvPr id="6" name="Text Placeholder 5"/>
          <p:cNvSpPr>
            <a:spLocks noGrp="1"/>
          </p:cNvSpPr>
          <p:nvPr>
            <p:ph type="body" sz="quarter" idx="11" hasCustomPrompt="1"/>
          </p:nvPr>
        </p:nvSpPr>
        <p:spPr>
          <a:xfrm>
            <a:off x="711200" y="365747"/>
            <a:ext cx="2164080" cy="322350"/>
          </a:xfrm>
          <a:prstGeom prst="rect">
            <a:avLst/>
          </a:prstGeom>
        </p:spPr>
        <p:txBody>
          <a:bodyPr/>
          <a:lstStyle>
            <a:lvl1pPr marL="0" indent="0">
              <a:buNone/>
              <a:defRPr sz="1100" b="1">
                <a:solidFill>
                  <a:srgbClr val="008173"/>
                </a:solidFill>
                <a:latin typeface="Calibri" panose="020F0502020204030204" pitchFamily="34" charset="0"/>
                <a:cs typeface="Calibri" panose="020F0502020204030204" pitchFamily="34" charset="0"/>
              </a:defRPr>
            </a:lvl1pPr>
          </a:lstStyle>
          <a:p>
            <a:pPr lvl="0"/>
            <a:r>
              <a:rPr lang="en-US" dirty="0"/>
              <a:t>Speaker | Date | Venue</a:t>
            </a:r>
            <a:endParaRPr lang="en-GB" dirty="0"/>
          </a:p>
        </p:txBody>
      </p:sp>
    </p:spTree>
    <p:extLst>
      <p:ext uri="{BB962C8B-B14F-4D97-AF65-F5344CB8AC3E}">
        <p14:creationId xmlns:p14="http://schemas.microsoft.com/office/powerpoint/2010/main" val="24358392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1.jpeg"/><Relationship Id="rId4" Type="http://schemas.openxmlformats.org/officeDocument/2006/relationships/slide" Target="../slides/slid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0000" y="5940000"/>
            <a:ext cx="2483402" cy="684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1125472" rtl="0" eaLnBrk="1" latinLnBrk="0" hangingPunct="1">
        <a:spcBef>
          <a:spcPct val="0"/>
        </a:spcBef>
        <a:buNone/>
        <a:defRPr sz="5417" kern="1200">
          <a:solidFill>
            <a:schemeClr val="tx1"/>
          </a:solidFill>
          <a:latin typeface="+mj-lt"/>
          <a:ea typeface="+mj-ea"/>
          <a:cs typeface="+mj-cs"/>
        </a:defRPr>
      </a:lvl1pPr>
    </p:titleStyle>
    <p:bodyStyle>
      <a:lvl1pPr marL="422051" indent="-422051" algn="l" defTabSz="1125472" rtl="0" eaLnBrk="1" latinLnBrk="0" hangingPunct="1">
        <a:spcBef>
          <a:spcPct val="20000"/>
        </a:spcBef>
        <a:buFont typeface="Arial" pitchFamily="34" charset="0"/>
        <a:buChar char="•"/>
        <a:defRPr sz="3939" kern="1200">
          <a:solidFill>
            <a:schemeClr val="tx1"/>
          </a:solidFill>
          <a:latin typeface="+mn-lt"/>
          <a:ea typeface="+mn-ea"/>
          <a:cs typeface="+mn-cs"/>
        </a:defRPr>
      </a:lvl1pPr>
      <a:lvl2pPr marL="914446" indent="-351710" algn="l" defTabSz="1125472" rtl="0" eaLnBrk="1" latinLnBrk="0" hangingPunct="1">
        <a:spcBef>
          <a:spcPct val="20000"/>
        </a:spcBef>
        <a:buFont typeface="Arial" pitchFamily="34" charset="0"/>
        <a:buChar char="–"/>
        <a:defRPr sz="3446" kern="1200">
          <a:solidFill>
            <a:schemeClr val="tx1"/>
          </a:solidFill>
          <a:latin typeface="+mn-lt"/>
          <a:ea typeface="+mn-ea"/>
          <a:cs typeface="+mn-cs"/>
        </a:defRPr>
      </a:lvl2pPr>
      <a:lvl3pPr marL="1406839" indent="-281368" algn="l" defTabSz="1125472" rtl="0" eaLnBrk="1" latinLnBrk="0" hangingPunct="1">
        <a:spcBef>
          <a:spcPct val="20000"/>
        </a:spcBef>
        <a:buFont typeface="Arial" pitchFamily="34" charset="0"/>
        <a:buChar char="•"/>
        <a:defRPr sz="2954" kern="1200">
          <a:solidFill>
            <a:schemeClr val="tx1"/>
          </a:solidFill>
          <a:latin typeface="+mn-lt"/>
          <a:ea typeface="+mn-ea"/>
          <a:cs typeface="+mn-cs"/>
        </a:defRPr>
      </a:lvl3pPr>
      <a:lvl4pPr marL="1969575"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4pPr>
      <a:lvl5pPr marL="2532312"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5pPr>
      <a:lvl6pPr marL="3095047"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6pPr>
      <a:lvl7pPr marL="3657783"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7pPr>
      <a:lvl8pPr marL="4220519"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8pPr>
      <a:lvl9pPr marL="4783254"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9pPr>
    </p:bodyStyle>
    <p:otherStyle>
      <a:defPPr>
        <a:defRPr lang="en-US"/>
      </a:defPPr>
      <a:lvl1pPr marL="0" algn="l" defTabSz="1125472" rtl="0" eaLnBrk="1" latinLnBrk="0" hangingPunct="1">
        <a:defRPr sz="2215" kern="1200">
          <a:solidFill>
            <a:schemeClr val="tx1"/>
          </a:solidFill>
          <a:latin typeface="+mn-lt"/>
          <a:ea typeface="+mn-ea"/>
          <a:cs typeface="+mn-cs"/>
        </a:defRPr>
      </a:lvl1pPr>
      <a:lvl2pPr marL="562737" algn="l" defTabSz="1125472" rtl="0" eaLnBrk="1" latinLnBrk="0" hangingPunct="1">
        <a:defRPr sz="2215" kern="1200">
          <a:solidFill>
            <a:schemeClr val="tx1"/>
          </a:solidFill>
          <a:latin typeface="+mn-lt"/>
          <a:ea typeface="+mn-ea"/>
          <a:cs typeface="+mn-cs"/>
        </a:defRPr>
      </a:lvl2pPr>
      <a:lvl3pPr marL="1125472" algn="l" defTabSz="1125472" rtl="0" eaLnBrk="1" latinLnBrk="0" hangingPunct="1">
        <a:defRPr sz="2215" kern="1200">
          <a:solidFill>
            <a:schemeClr val="tx1"/>
          </a:solidFill>
          <a:latin typeface="+mn-lt"/>
          <a:ea typeface="+mn-ea"/>
          <a:cs typeface="+mn-cs"/>
        </a:defRPr>
      </a:lvl3pPr>
      <a:lvl4pPr marL="1688207" algn="l" defTabSz="1125472" rtl="0" eaLnBrk="1" latinLnBrk="0" hangingPunct="1">
        <a:defRPr sz="2215" kern="1200">
          <a:solidFill>
            <a:schemeClr val="tx1"/>
          </a:solidFill>
          <a:latin typeface="+mn-lt"/>
          <a:ea typeface="+mn-ea"/>
          <a:cs typeface="+mn-cs"/>
        </a:defRPr>
      </a:lvl4pPr>
      <a:lvl5pPr marL="2250944" algn="l" defTabSz="1125472" rtl="0" eaLnBrk="1" latinLnBrk="0" hangingPunct="1">
        <a:defRPr sz="2215" kern="1200">
          <a:solidFill>
            <a:schemeClr val="tx1"/>
          </a:solidFill>
          <a:latin typeface="+mn-lt"/>
          <a:ea typeface="+mn-ea"/>
          <a:cs typeface="+mn-cs"/>
        </a:defRPr>
      </a:lvl5pPr>
      <a:lvl6pPr marL="2813679" algn="l" defTabSz="1125472" rtl="0" eaLnBrk="1" latinLnBrk="0" hangingPunct="1">
        <a:defRPr sz="2215" kern="1200">
          <a:solidFill>
            <a:schemeClr val="tx1"/>
          </a:solidFill>
          <a:latin typeface="+mn-lt"/>
          <a:ea typeface="+mn-ea"/>
          <a:cs typeface="+mn-cs"/>
        </a:defRPr>
      </a:lvl6pPr>
      <a:lvl7pPr marL="3376415" algn="l" defTabSz="1125472" rtl="0" eaLnBrk="1" latinLnBrk="0" hangingPunct="1">
        <a:defRPr sz="2215" kern="1200">
          <a:solidFill>
            <a:schemeClr val="tx1"/>
          </a:solidFill>
          <a:latin typeface="+mn-lt"/>
          <a:ea typeface="+mn-ea"/>
          <a:cs typeface="+mn-cs"/>
        </a:defRPr>
      </a:lvl7pPr>
      <a:lvl8pPr marL="3939151" algn="l" defTabSz="1125472" rtl="0" eaLnBrk="1" latinLnBrk="0" hangingPunct="1">
        <a:defRPr sz="2215" kern="1200">
          <a:solidFill>
            <a:schemeClr val="tx1"/>
          </a:solidFill>
          <a:latin typeface="+mn-lt"/>
          <a:ea typeface="+mn-ea"/>
          <a:cs typeface="+mn-cs"/>
        </a:defRPr>
      </a:lvl8pPr>
      <a:lvl9pPr marL="4501886" algn="l" defTabSz="1125472" rtl="0" eaLnBrk="1" latinLnBrk="0" hangingPunct="1">
        <a:defRPr sz="2215"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790732"/>
          </a:xfrm>
          <a:prstGeom prst="rect">
            <a:avLst/>
          </a:prstGeom>
          <a:solidFill>
            <a:srgbClr val="008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215"/>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0000" y="5940000"/>
            <a:ext cx="2483402" cy="684000"/>
          </a:xfrm>
          <a:prstGeom prst="rect">
            <a:avLst/>
          </a:prstGeom>
        </p:spPr>
      </p:pic>
    </p:spTree>
    <p:extLst>
      <p:ext uri="{BB962C8B-B14F-4D97-AF65-F5344CB8AC3E}">
        <p14:creationId xmlns:p14="http://schemas.microsoft.com/office/powerpoint/2010/main" val="548637722"/>
      </p:ext>
    </p:extLst>
  </p:cSld>
  <p:clrMap bg1="lt1" tx1="dk1" bg2="lt2" tx2="dk2" accent1="accent1" accent2="accent2" accent3="accent3" accent4="accent4" accent5="accent5" accent6="accent6" hlink="hlink" folHlink="folHlink"/>
  <p:sldLayoutIdLst>
    <p:sldLayoutId id="2147483708" r:id="rId1"/>
  </p:sldLayoutIdLst>
  <p:hf hdr="0" ftr="0" dt="0"/>
  <p:txStyles>
    <p:titleStyle>
      <a:lvl1pPr algn="ctr" defTabSz="1125472" rtl="0" eaLnBrk="1" latinLnBrk="0" hangingPunct="1">
        <a:spcBef>
          <a:spcPct val="0"/>
        </a:spcBef>
        <a:buNone/>
        <a:defRPr sz="5417" kern="1200">
          <a:solidFill>
            <a:schemeClr val="tx1"/>
          </a:solidFill>
          <a:latin typeface="+mj-lt"/>
          <a:ea typeface="+mj-ea"/>
          <a:cs typeface="+mj-cs"/>
        </a:defRPr>
      </a:lvl1pPr>
    </p:titleStyle>
    <p:bodyStyle>
      <a:lvl1pPr marL="422051" indent="-422051" algn="l" defTabSz="1125472" rtl="0" eaLnBrk="1" latinLnBrk="0" hangingPunct="1">
        <a:spcBef>
          <a:spcPct val="20000"/>
        </a:spcBef>
        <a:buFont typeface="Arial" pitchFamily="34" charset="0"/>
        <a:buChar char="•"/>
        <a:defRPr sz="3939" kern="1200">
          <a:solidFill>
            <a:schemeClr val="tx1"/>
          </a:solidFill>
          <a:latin typeface="+mn-lt"/>
          <a:ea typeface="+mn-ea"/>
          <a:cs typeface="+mn-cs"/>
        </a:defRPr>
      </a:lvl1pPr>
      <a:lvl2pPr marL="914446" indent="-351710" algn="l" defTabSz="1125472" rtl="0" eaLnBrk="1" latinLnBrk="0" hangingPunct="1">
        <a:spcBef>
          <a:spcPct val="20000"/>
        </a:spcBef>
        <a:buFont typeface="Arial" pitchFamily="34" charset="0"/>
        <a:buChar char="–"/>
        <a:defRPr sz="3446" kern="1200">
          <a:solidFill>
            <a:schemeClr val="tx1"/>
          </a:solidFill>
          <a:latin typeface="+mn-lt"/>
          <a:ea typeface="+mn-ea"/>
          <a:cs typeface="+mn-cs"/>
        </a:defRPr>
      </a:lvl2pPr>
      <a:lvl3pPr marL="1406839" indent="-281368" algn="l" defTabSz="1125472" rtl="0" eaLnBrk="1" latinLnBrk="0" hangingPunct="1">
        <a:spcBef>
          <a:spcPct val="20000"/>
        </a:spcBef>
        <a:buFont typeface="Arial" pitchFamily="34" charset="0"/>
        <a:buChar char="•"/>
        <a:defRPr sz="2954" kern="1200">
          <a:solidFill>
            <a:schemeClr val="tx1"/>
          </a:solidFill>
          <a:latin typeface="+mn-lt"/>
          <a:ea typeface="+mn-ea"/>
          <a:cs typeface="+mn-cs"/>
        </a:defRPr>
      </a:lvl3pPr>
      <a:lvl4pPr marL="1969575"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4pPr>
      <a:lvl5pPr marL="2532312"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5pPr>
      <a:lvl6pPr marL="3095047"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6pPr>
      <a:lvl7pPr marL="3657783"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7pPr>
      <a:lvl8pPr marL="4220519"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8pPr>
      <a:lvl9pPr marL="4783254"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9pPr>
    </p:bodyStyle>
    <p:otherStyle>
      <a:defPPr>
        <a:defRPr lang="en-US"/>
      </a:defPPr>
      <a:lvl1pPr marL="0" algn="l" defTabSz="1125472" rtl="0" eaLnBrk="1" latinLnBrk="0" hangingPunct="1">
        <a:defRPr sz="2215" kern="1200">
          <a:solidFill>
            <a:schemeClr val="tx1"/>
          </a:solidFill>
          <a:latin typeface="+mn-lt"/>
          <a:ea typeface="+mn-ea"/>
          <a:cs typeface="+mn-cs"/>
        </a:defRPr>
      </a:lvl1pPr>
      <a:lvl2pPr marL="562737" algn="l" defTabSz="1125472" rtl="0" eaLnBrk="1" latinLnBrk="0" hangingPunct="1">
        <a:defRPr sz="2215" kern="1200">
          <a:solidFill>
            <a:schemeClr val="tx1"/>
          </a:solidFill>
          <a:latin typeface="+mn-lt"/>
          <a:ea typeface="+mn-ea"/>
          <a:cs typeface="+mn-cs"/>
        </a:defRPr>
      </a:lvl2pPr>
      <a:lvl3pPr marL="1125472" algn="l" defTabSz="1125472" rtl="0" eaLnBrk="1" latinLnBrk="0" hangingPunct="1">
        <a:defRPr sz="2215" kern="1200">
          <a:solidFill>
            <a:schemeClr val="tx1"/>
          </a:solidFill>
          <a:latin typeface="+mn-lt"/>
          <a:ea typeface="+mn-ea"/>
          <a:cs typeface="+mn-cs"/>
        </a:defRPr>
      </a:lvl3pPr>
      <a:lvl4pPr marL="1688207" algn="l" defTabSz="1125472" rtl="0" eaLnBrk="1" latinLnBrk="0" hangingPunct="1">
        <a:defRPr sz="2215" kern="1200">
          <a:solidFill>
            <a:schemeClr val="tx1"/>
          </a:solidFill>
          <a:latin typeface="+mn-lt"/>
          <a:ea typeface="+mn-ea"/>
          <a:cs typeface="+mn-cs"/>
        </a:defRPr>
      </a:lvl4pPr>
      <a:lvl5pPr marL="2250944" algn="l" defTabSz="1125472" rtl="0" eaLnBrk="1" latinLnBrk="0" hangingPunct="1">
        <a:defRPr sz="2215" kern="1200">
          <a:solidFill>
            <a:schemeClr val="tx1"/>
          </a:solidFill>
          <a:latin typeface="+mn-lt"/>
          <a:ea typeface="+mn-ea"/>
          <a:cs typeface="+mn-cs"/>
        </a:defRPr>
      </a:lvl5pPr>
      <a:lvl6pPr marL="2813679" algn="l" defTabSz="1125472" rtl="0" eaLnBrk="1" latinLnBrk="0" hangingPunct="1">
        <a:defRPr sz="2215" kern="1200">
          <a:solidFill>
            <a:schemeClr val="tx1"/>
          </a:solidFill>
          <a:latin typeface="+mn-lt"/>
          <a:ea typeface="+mn-ea"/>
          <a:cs typeface="+mn-cs"/>
        </a:defRPr>
      </a:lvl6pPr>
      <a:lvl7pPr marL="3376415" algn="l" defTabSz="1125472" rtl="0" eaLnBrk="1" latinLnBrk="0" hangingPunct="1">
        <a:defRPr sz="2215" kern="1200">
          <a:solidFill>
            <a:schemeClr val="tx1"/>
          </a:solidFill>
          <a:latin typeface="+mn-lt"/>
          <a:ea typeface="+mn-ea"/>
          <a:cs typeface="+mn-cs"/>
        </a:defRPr>
      </a:lvl7pPr>
      <a:lvl8pPr marL="3939151" algn="l" defTabSz="1125472" rtl="0" eaLnBrk="1" latinLnBrk="0" hangingPunct="1">
        <a:defRPr sz="2215" kern="1200">
          <a:solidFill>
            <a:schemeClr val="tx1"/>
          </a:solidFill>
          <a:latin typeface="+mn-lt"/>
          <a:ea typeface="+mn-ea"/>
          <a:cs typeface="+mn-cs"/>
        </a:defRPr>
      </a:lvl8pPr>
      <a:lvl9pPr marL="4501886" algn="l" defTabSz="1125472" rtl="0" eaLnBrk="1" latinLnBrk="0" hangingPunct="1">
        <a:defRPr sz="221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a:hlinkClick r:id="rId4" action="ppaction://hlinksldjump"/>
          </p:cNvPr>
          <p:cNvSpPr/>
          <p:nvPr userDrawn="1"/>
        </p:nvSpPr>
        <p:spPr>
          <a:xfrm>
            <a:off x="2344619" y="152400"/>
            <a:ext cx="885743"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dirty="0"/>
          </a:p>
        </p:txBody>
      </p:sp>
      <p:sp>
        <p:nvSpPr>
          <p:cNvPr id="25" name="Rectangle 24"/>
          <p:cNvSpPr/>
          <p:nvPr userDrawn="1"/>
        </p:nvSpPr>
        <p:spPr>
          <a:xfrm>
            <a:off x="0" y="5"/>
            <a:ext cx="12192000" cy="778149"/>
          </a:xfrm>
          <a:prstGeom prst="rect">
            <a:avLst/>
          </a:prstGeom>
          <a:solidFill>
            <a:srgbClr val="008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215"/>
          </a:p>
        </p:txBody>
      </p:sp>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0000" y="5940000"/>
            <a:ext cx="2483402" cy="684000"/>
          </a:xfrm>
          <a:prstGeom prst="rect">
            <a:avLst/>
          </a:prstGeom>
        </p:spPr>
      </p:pic>
    </p:spTree>
    <p:extLst>
      <p:ext uri="{BB962C8B-B14F-4D97-AF65-F5344CB8AC3E}">
        <p14:creationId xmlns:p14="http://schemas.microsoft.com/office/powerpoint/2010/main" val="413110343"/>
      </p:ext>
    </p:extLst>
  </p:cSld>
  <p:clrMap bg1="lt1" tx1="dk1" bg2="lt2" tx2="dk2" accent1="accent1" accent2="accent2" accent3="accent3" accent4="accent4" accent5="accent5" accent6="accent6" hlink="hlink" folHlink="folHlink"/>
  <p:sldLayoutIdLst>
    <p:sldLayoutId id="2147483712" r:id="rId1"/>
    <p:sldLayoutId id="2147483713" r:id="rId2"/>
  </p:sldLayoutIdLst>
  <p:hf hdr="0" ftr="0" dt="0"/>
  <p:txStyles>
    <p:titleStyle>
      <a:lvl1pPr algn="ctr" defTabSz="1125472" rtl="0" eaLnBrk="1" latinLnBrk="0" hangingPunct="1">
        <a:spcBef>
          <a:spcPct val="0"/>
        </a:spcBef>
        <a:buNone/>
        <a:defRPr sz="5417" kern="1200">
          <a:solidFill>
            <a:schemeClr val="tx1"/>
          </a:solidFill>
          <a:latin typeface="+mj-lt"/>
          <a:ea typeface="+mj-ea"/>
          <a:cs typeface="+mj-cs"/>
        </a:defRPr>
      </a:lvl1pPr>
    </p:titleStyle>
    <p:bodyStyle>
      <a:lvl1pPr marL="422051" indent="-422051" algn="l" defTabSz="1125472" rtl="0" eaLnBrk="1" latinLnBrk="0" hangingPunct="1">
        <a:spcBef>
          <a:spcPct val="20000"/>
        </a:spcBef>
        <a:buFont typeface="Arial" pitchFamily="34" charset="0"/>
        <a:buChar char="•"/>
        <a:defRPr sz="3939" kern="1200">
          <a:solidFill>
            <a:schemeClr val="tx1"/>
          </a:solidFill>
          <a:latin typeface="+mn-lt"/>
          <a:ea typeface="+mn-ea"/>
          <a:cs typeface="+mn-cs"/>
        </a:defRPr>
      </a:lvl1pPr>
      <a:lvl2pPr marL="914446" indent="-351710" algn="l" defTabSz="1125472" rtl="0" eaLnBrk="1" latinLnBrk="0" hangingPunct="1">
        <a:spcBef>
          <a:spcPct val="20000"/>
        </a:spcBef>
        <a:buFont typeface="Arial" pitchFamily="34" charset="0"/>
        <a:buChar char="–"/>
        <a:defRPr sz="3446" kern="1200">
          <a:solidFill>
            <a:schemeClr val="tx1"/>
          </a:solidFill>
          <a:latin typeface="+mn-lt"/>
          <a:ea typeface="+mn-ea"/>
          <a:cs typeface="+mn-cs"/>
        </a:defRPr>
      </a:lvl2pPr>
      <a:lvl3pPr marL="1406839" indent="-281368" algn="l" defTabSz="1125472" rtl="0" eaLnBrk="1" latinLnBrk="0" hangingPunct="1">
        <a:spcBef>
          <a:spcPct val="20000"/>
        </a:spcBef>
        <a:buFont typeface="Arial" pitchFamily="34" charset="0"/>
        <a:buChar char="•"/>
        <a:defRPr sz="2954" kern="1200">
          <a:solidFill>
            <a:schemeClr val="tx1"/>
          </a:solidFill>
          <a:latin typeface="+mn-lt"/>
          <a:ea typeface="+mn-ea"/>
          <a:cs typeface="+mn-cs"/>
        </a:defRPr>
      </a:lvl3pPr>
      <a:lvl4pPr marL="1969575"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4pPr>
      <a:lvl5pPr marL="2532312"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5pPr>
      <a:lvl6pPr marL="3095047"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6pPr>
      <a:lvl7pPr marL="3657783"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7pPr>
      <a:lvl8pPr marL="4220519"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8pPr>
      <a:lvl9pPr marL="4783254"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9pPr>
    </p:bodyStyle>
    <p:otherStyle>
      <a:defPPr>
        <a:defRPr lang="en-US"/>
      </a:defPPr>
      <a:lvl1pPr marL="0" algn="l" defTabSz="1125472" rtl="0" eaLnBrk="1" latinLnBrk="0" hangingPunct="1">
        <a:defRPr sz="2215" kern="1200">
          <a:solidFill>
            <a:schemeClr val="tx1"/>
          </a:solidFill>
          <a:latin typeface="+mn-lt"/>
          <a:ea typeface="+mn-ea"/>
          <a:cs typeface="+mn-cs"/>
        </a:defRPr>
      </a:lvl1pPr>
      <a:lvl2pPr marL="562737" algn="l" defTabSz="1125472" rtl="0" eaLnBrk="1" latinLnBrk="0" hangingPunct="1">
        <a:defRPr sz="2215" kern="1200">
          <a:solidFill>
            <a:schemeClr val="tx1"/>
          </a:solidFill>
          <a:latin typeface="+mn-lt"/>
          <a:ea typeface="+mn-ea"/>
          <a:cs typeface="+mn-cs"/>
        </a:defRPr>
      </a:lvl2pPr>
      <a:lvl3pPr marL="1125472" algn="l" defTabSz="1125472" rtl="0" eaLnBrk="1" latinLnBrk="0" hangingPunct="1">
        <a:defRPr sz="2215" kern="1200">
          <a:solidFill>
            <a:schemeClr val="tx1"/>
          </a:solidFill>
          <a:latin typeface="+mn-lt"/>
          <a:ea typeface="+mn-ea"/>
          <a:cs typeface="+mn-cs"/>
        </a:defRPr>
      </a:lvl3pPr>
      <a:lvl4pPr marL="1688207" algn="l" defTabSz="1125472" rtl="0" eaLnBrk="1" latinLnBrk="0" hangingPunct="1">
        <a:defRPr sz="2215" kern="1200">
          <a:solidFill>
            <a:schemeClr val="tx1"/>
          </a:solidFill>
          <a:latin typeface="+mn-lt"/>
          <a:ea typeface="+mn-ea"/>
          <a:cs typeface="+mn-cs"/>
        </a:defRPr>
      </a:lvl4pPr>
      <a:lvl5pPr marL="2250944" algn="l" defTabSz="1125472" rtl="0" eaLnBrk="1" latinLnBrk="0" hangingPunct="1">
        <a:defRPr sz="2215" kern="1200">
          <a:solidFill>
            <a:schemeClr val="tx1"/>
          </a:solidFill>
          <a:latin typeface="+mn-lt"/>
          <a:ea typeface="+mn-ea"/>
          <a:cs typeface="+mn-cs"/>
        </a:defRPr>
      </a:lvl5pPr>
      <a:lvl6pPr marL="2813679" algn="l" defTabSz="1125472" rtl="0" eaLnBrk="1" latinLnBrk="0" hangingPunct="1">
        <a:defRPr sz="2215" kern="1200">
          <a:solidFill>
            <a:schemeClr val="tx1"/>
          </a:solidFill>
          <a:latin typeface="+mn-lt"/>
          <a:ea typeface="+mn-ea"/>
          <a:cs typeface="+mn-cs"/>
        </a:defRPr>
      </a:lvl6pPr>
      <a:lvl7pPr marL="3376415" algn="l" defTabSz="1125472" rtl="0" eaLnBrk="1" latinLnBrk="0" hangingPunct="1">
        <a:defRPr sz="2215" kern="1200">
          <a:solidFill>
            <a:schemeClr val="tx1"/>
          </a:solidFill>
          <a:latin typeface="+mn-lt"/>
          <a:ea typeface="+mn-ea"/>
          <a:cs typeface="+mn-cs"/>
        </a:defRPr>
      </a:lvl7pPr>
      <a:lvl8pPr marL="3939151" algn="l" defTabSz="1125472" rtl="0" eaLnBrk="1" latinLnBrk="0" hangingPunct="1">
        <a:defRPr sz="2215" kern="1200">
          <a:solidFill>
            <a:schemeClr val="tx1"/>
          </a:solidFill>
          <a:latin typeface="+mn-lt"/>
          <a:ea typeface="+mn-ea"/>
          <a:cs typeface="+mn-cs"/>
        </a:defRPr>
      </a:lvl8pPr>
      <a:lvl9pPr marL="4501886" algn="l" defTabSz="1125472" rtl="0" eaLnBrk="1" latinLnBrk="0" hangingPunct="1">
        <a:defRPr sz="2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11.sv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8.png"/><Relationship Id="rId7" Type="http://schemas.openxmlformats.org/officeDocument/2006/relationships/image" Target="../media/image6.png"/><Relationship Id="rId12" Type="http://schemas.openxmlformats.org/officeDocument/2006/relationships/image" Target="../media/image13.sv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sv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11.svg"/><Relationship Id="rId4" Type="http://schemas.openxmlformats.org/officeDocument/2006/relationships/image" Target="../media/image9.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sl-SI" dirty="0"/>
              <a:t>Nutrients </a:t>
            </a:r>
            <a:r>
              <a:rPr lang="nb-NO" dirty="0"/>
              <a:t>and </a:t>
            </a:r>
            <a:r>
              <a:rPr lang="nb-NO" dirty="0" err="1"/>
              <a:t>oxygen</a:t>
            </a:r>
            <a:r>
              <a:rPr lang="nb-NO" dirty="0"/>
              <a:t> </a:t>
            </a:r>
            <a:r>
              <a:rPr lang="nb-NO" dirty="0" err="1"/>
              <a:t>consuming</a:t>
            </a:r>
            <a:r>
              <a:rPr lang="nb-NO" dirty="0"/>
              <a:t> </a:t>
            </a:r>
            <a:r>
              <a:rPr lang="nb-NO" dirty="0" err="1"/>
              <a:t>substances</a:t>
            </a:r>
            <a:r>
              <a:rPr lang="nb-NO" dirty="0"/>
              <a:t> </a:t>
            </a:r>
            <a:r>
              <a:rPr lang="sl-SI" dirty="0"/>
              <a:t>in freshwater in Europe</a:t>
            </a:r>
          </a:p>
        </p:txBody>
      </p:sp>
      <p:sp>
        <p:nvSpPr>
          <p:cNvPr id="3" name="Text Placeholder 2"/>
          <p:cNvSpPr>
            <a:spLocks noGrp="1"/>
          </p:cNvSpPr>
          <p:nvPr>
            <p:ph type="body" sz="quarter" idx="11"/>
          </p:nvPr>
        </p:nvSpPr>
        <p:spPr>
          <a:xfrm>
            <a:off x="711200" y="365747"/>
            <a:ext cx="6380264" cy="322350"/>
          </a:xfrm>
        </p:spPr>
        <p:txBody>
          <a:bodyPr/>
          <a:lstStyle/>
          <a:p>
            <a:r>
              <a:rPr lang="sl-SI" sz="1050" dirty="0"/>
              <a:t>Kari Austnes, </a:t>
            </a:r>
            <a:r>
              <a:rPr lang="nb-NO" sz="1050" dirty="0"/>
              <a:t>Lidija </a:t>
            </a:r>
            <a:r>
              <a:rPr lang="sl-SI" sz="1050" dirty="0"/>
              <a:t>Globevnik, </a:t>
            </a:r>
            <a:r>
              <a:rPr lang="nb-NO" sz="1050" dirty="0"/>
              <a:t>Gašper Šubelj, </a:t>
            </a:r>
            <a:r>
              <a:rPr lang="sl-SI" sz="1050" dirty="0"/>
              <a:t>Anne Lyche Solheim, Webin</a:t>
            </a:r>
            <a:r>
              <a:rPr lang="nb-NO" sz="1050" dirty="0"/>
              <a:t>a</a:t>
            </a:r>
            <a:r>
              <a:rPr lang="sl-SI" sz="1050" dirty="0"/>
              <a:t>r on WISE-6, </a:t>
            </a:r>
            <a:r>
              <a:rPr lang="nb-NO" sz="1050" dirty="0"/>
              <a:t>29</a:t>
            </a:r>
            <a:r>
              <a:rPr lang="sl-SI" sz="1050" dirty="0"/>
              <a:t>.</a:t>
            </a:r>
            <a:r>
              <a:rPr lang="nb-NO" sz="1050" dirty="0"/>
              <a:t>09</a:t>
            </a:r>
            <a:r>
              <a:rPr lang="sl-SI" sz="1050" dirty="0"/>
              <a:t>.202</a:t>
            </a:r>
            <a:r>
              <a:rPr lang="nb-NO" sz="1050" dirty="0"/>
              <a:t>2</a:t>
            </a:r>
            <a:endParaRPr lang="en-GB" sz="1050" dirty="0"/>
          </a:p>
        </p:txBody>
      </p:sp>
    </p:spTree>
    <p:extLst>
      <p:ext uri="{BB962C8B-B14F-4D97-AF65-F5344CB8AC3E}">
        <p14:creationId xmlns:p14="http://schemas.microsoft.com/office/powerpoint/2010/main" val="2962714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308736F-5D74-40C4-9D07-7DE2A0C9FD0F}"/>
              </a:ext>
            </a:extLst>
          </p:cNvPr>
          <p:cNvSpPr>
            <a:spLocks noGrp="1"/>
          </p:cNvSpPr>
          <p:nvPr>
            <p:ph type="body" sz="quarter" idx="12"/>
          </p:nvPr>
        </p:nvSpPr>
        <p:spPr/>
        <p:txBody>
          <a:bodyPr/>
          <a:lstStyle/>
          <a:p>
            <a:r>
              <a:rPr lang="nb-NO" dirty="0" err="1"/>
              <a:t>Further</a:t>
            </a:r>
            <a:r>
              <a:rPr lang="nb-NO" dirty="0"/>
              <a:t> </a:t>
            </a:r>
            <a:r>
              <a:rPr lang="nb-NO" dirty="0" err="1"/>
              <a:t>sources</a:t>
            </a:r>
            <a:r>
              <a:rPr lang="nb-NO" dirty="0"/>
              <a:t> of </a:t>
            </a:r>
            <a:r>
              <a:rPr lang="nb-NO" dirty="0" err="1"/>
              <a:t>information</a:t>
            </a:r>
            <a:endParaRPr lang="nb-NO" dirty="0"/>
          </a:p>
          <a:p>
            <a:endParaRPr lang="nb-NO" dirty="0"/>
          </a:p>
        </p:txBody>
      </p:sp>
      <p:sp>
        <p:nvSpPr>
          <p:cNvPr id="7" name="Content Placeholder 6">
            <a:extLst>
              <a:ext uri="{FF2B5EF4-FFF2-40B4-BE49-F238E27FC236}">
                <a16:creationId xmlns:a16="http://schemas.microsoft.com/office/drawing/2014/main" id="{BCE24E80-FEA4-40B9-96EE-6976A487069B}"/>
              </a:ext>
            </a:extLst>
          </p:cNvPr>
          <p:cNvSpPr>
            <a:spLocks noGrp="1"/>
          </p:cNvSpPr>
          <p:nvPr>
            <p:ph sz="quarter" idx="13"/>
          </p:nvPr>
        </p:nvSpPr>
        <p:spPr>
          <a:xfrm>
            <a:off x="468313" y="1431925"/>
            <a:ext cx="11574530" cy="3759200"/>
          </a:xfrm>
        </p:spPr>
        <p:txBody>
          <a:bodyPr/>
          <a:lstStyle/>
          <a:p>
            <a:r>
              <a:rPr lang="nb-NO" sz="3200" dirty="0"/>
              <a:t>The longer (old) </a:t>
            </a:r>
            <a:r>
              <a:rPr lang="nb-NO" sz="3200" dirty="0" err="1"/>
              <a:t>indicator</a:t>
            </a:r>
            <a:r>
              <a:rPr lang="nb-NO" sz="3200" dirty="0"/>
              <a:t> </a:t>
            </a:r>
            <a:r>
              <a:rPr lang="nb-NO" sz="3200" dirty="0" err="1"/>
              <a:t>versions</a:t>
            </a:r>
            <a:r>
              <a:rPr lang="nb-NO" sz="3200" dirty="0"/>
              <a:t> have </a:t>
            </a:r>
            <a:r>
              <a:rPr lang="nb-NO" sz="3200" dirty="0" err="1"/>
              <a:t>also</a:t>
            </a:r>
            <a:r>
              <a:rPr lang="nb-NO" sz="3200" dirty="0"/>
              <a:t> </a:t>
            </a:r>
            <a:r>
              <a:rPr lang="nb-NO" sz="3200" dirty="0" err="1"/>
              <a:t>been</a:t>
            </a:r>
            <a:r>
              <a:rPr lang="nb-NO" sz="3200" dirty="0"/>
              <a:t> </a:t>
            </a:r>
            <a:r>
              <a:rPr lang="nb-NO" sz="3200" dirty="0" err="1"/>
              <a:t>updated</a:t>
            </a:r>
            <a:endParaRPr lang="nb-NO" sz="3200" dirty="0"/>
          </a:p>
          <a:p>
            <a:pPr lvl="1"/>
            <a:r>
              <a:rPr lang="nb-NO" sz="2800" dirty="0" err="1"/>
              <a:t>Aim</a:t>
            </a:r>
            <a:r>
              <a:rPr lang="nb-NO" sz="2800" dirty="0"/>
              <a:t> to make </a:t>
            </a:r>
            <a:r>
              <a:rPr lang="nb-NO" sz="2800" dirty="0" err="1"/>
              <a:t>them</a:t>
            </a:r>
            <a:r>
              <a:rPr lang="nb-NO" sz="2800" dirty="0"/>
              <a:t> </a:t>
            </a:r>
            <a:r>
              <a:rPr lang="nb-NO" sz="2800" dirty="0" err="1"/>
              <a:t>available</a:t>
            </a:r>
            <a:r>
              <a:rPr lang="nb-NO" sz="2800" dirty="0"/>
              <a:t> in WISE </a:t>
            </a:r>
            <a:r>
              <a:rPr lang="nb-NO" sz="2800" dirty="0" err="1"/>
              <a:t>freshwater</a:t>
            </a:r>
            <a:endParaRPr lang="nb-NO" sz="2800" dirty="0"/>
          </a:p>
          <a:p>
            <a:r>
              <a:rPr lang="nb-NO" sz="3200" dirty="0"/>
              <a:t>Dashboards </a:t>
            </a:r>
            <a:r>
              <a:rPr lang="nb-NO" sz="3200" dirty="0" err="1"/>
              <a:t>provide</a:t>
            </a:r>
            <a:r>
              <a:rPr lang="nb-NO" sz="3200" dirty="0"/>
              <a:t> </a:t>
            </a:r>
            <a:r>
              <a:rPr lang="nb-NO" sz="3200" dirty="0" err="1"/>
              <a:t>further</a:t>
            </a:r>
            <a:r>
              <a:rPr lang="nb-NO" sz="3200" dirty="0"/>
              <a:t> </a:t>
            </a:r>
            <a:r>
              <a:rPr lang="nb-NO" sz="3200" dirty="0" err="1"/>
              <a:t>possibilities</a:t>
            </a:r>
            <a:r>
              <a:rPr lang="nb-NO" sz="3200" dirty="0"/>
              <a:t> for data </a:t>
            </a:r>
            <a:r>
              <a:rPr lang="nb-NO" sz="3200" dirty="0" err="1"/>
              <a:t>exploration</a:t>
            </a:r>
            <a:r>
              <a:rPr lang="nb-NO" sz="3200" dirty="0"/>
              <a:t> and </a:t>
            </a:r>
            <a:r>
              <a:rPr lang="nb-NO" sz="3200" dirty="0" err="1"/>
              <a:t>quality</a:t>
            </a:r>
            <a:r>
              <a:rPr lang="nb-NO" sz="3200" dirty="0"/>
              <a:t> </a:t>
            </a:r>
            <a:r>
              <a:rPr lang="nb-NO" sz="3200" dirty="0" err="1"/>
              <a:t>control</a:t>
            </a:r>
            <a:endParaRPr lang="nb-NO" sz="3200" dirty="0"/>
          </a:p>
          <a:p>
            <a:pPr lvl="1"/>
            <a:r>
              <a:rPr lang="nb-NO" sz="2800" dirty="0" err="1"/>
              <a:t>Aim</a:t>
            </a:r>
            <a:r>
              <a:rPr lang="nb-NO" sz="2800" dirty="0"/>
              <a:t> to </a:t>
            </a:r>
            <a:r>
              <a:rPr lang="nb-NO" sz="2800" dirty="0" err="1"/>
              <a:t>publish</a:t>
            </a:r>
            <a:r>
              <a:rPr lang="nb-NO" sz="2800" dirty="0"/>
              <a:t> </a:t>
            </a:r>
            <a:r>
              <a:rPr lang="nb-NO" sz="2800" dirty="0" err="1"/>
              <a:t>selected</a:t>
            </a:r>
            <a:r>
              <a:rPr lang="nb-NO" sz="2800" dirty="0"/>
              <a:t> </a:t>
            </a:r>
            <a:r>
              <a:rPr lang="nb-NO" sz="2800" dirty="0" err="1"/>
              <a:t>dashboards</a:t>
            </a:r>
            <a:endParaRPr lang="nb-NO" sz="2800" dirty="0"/>
          </a:p>
        </p:txBody>
      </p:sp>
      <p:sp>
        <p:nvSpPr>
          <p:cNvPr id="8" name="Text Placeholder 7">
            <a:extLst>
              <a:ext uri="{FF2B5EF4-FFF2-40B4-BE49-F238E27FC236}">
                <a16:creationId xmlns:a16="http://schemas.microsoft.com/office/drawing/2014/main" id="{9692DB32-6DB5-444A-9E3D-A27A00E297DE}"/>
              </a:ext>
            </a:extLst>
          </p:cNvPr>
          <p:cNvSpPr>
            <a:spLocks noGrp="1"/>
          </p:cNvSpPr>
          <p:nvPr>
            <p:ph type="body" sz="quarter" idx="14"/>
          </p:nvPr>
        </p:nvSpPr>
        <p:spPr/>
        <p:txBody>
          <a:bodyPr/>
          <a:lstStyle/>
          <a:p>
            <a:endParaRPr lang="nb-NO"/>
          </a:p>
        </p:txBody>
      </p:sp>
      <p:pic>
        <p:nvPicPr>
          <p:cNvPr id="2" name="Picture 1">
            <a:extLst>
              <a:ext uri="{FF2B5EF4-FFF2-40B4-BE49-F238E27FC236}">
                <a16:creationId xmlns:a16="http://schemas.microsoft.com/office/drawing/2014/main" id="{DE3EA54A-7CC4-409B-B1AB-314AB334EFE2}"/>
              </a:ext>
            </a:extLst>
          </p:cNvPr>
          <p:cNvPicPr>
            <a:picLocks noChangeAspect="1"/>
          </p:cNvPicPr>
          <p:nvPr/>
        </p:nvPicPr>
        <p:blipFill>
          <a:blip r:embed="rId2"/>
          <a:stretch>
            <a:fillRect/>
          </a:stretch>
        </p:blipFill>
        <p:spPr>
          <a:xfrm>
            <a:off x="588760" y="4081638"/>
            <a:ext cx="11024490" cy="2771267"/>
          </a:xfrm>
          <a:prstGeom prst="rect">
            <a:avLst/>
          </a:prstGeom>
        </p:spPr>
      </p:pic>
    </p:spTree>
    <p:extLst>
      <p:ext uri="{BB962C8B-B14F-4D97-AF65-F5344CB8AC3E}">
        <p14:creationId xmlns:p14="http://schemas.microsoft.com/office/powerpoint/2010/main" val="606486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308736F-5D74-40C4-9D07-7DE2A0C9FD0F}"/>
              </a:ext>
            </a:extLst>
          </p:cNvPr>
          <p:cNvSpPr>
            <a:spLocks noGrp="1"/>
          </p:cNvSpPr>
          <p:nvPr>
            <p:ph type="body" sz="quarter" idx="12"/>
          </p:nvPr>
        </p:nvSpPr>
        <p:spPr/>
        <p:txBody>
          <a:bodyPr/>
          <a:lstStyle/>
          <a:p>
            <a:r>
              <a:rPr lang="nb-NO" dirty="0"/>
              <a:t>Data – </a:t>
            </a:r>
            <a:r>
              <a:rPr lang="nb-NO" dirty="0" err="1"/>
              <a:t>quality</a:t>
            </a:r>
            <a:r>
              <a:rPr lang="nb-NO" dirty="0"/>
              <a:t> </a:t>
            </a:r>
            <a:r>
              <a:rPr lang="nb-NO" dirty="0" err="1"/>
              <a:t>control</a:t>
            </a:r>
            <a:r>
              <a:rPr lang="nb-NO" dirty="0"/>
              <a:t> – </a:t>
            </a:r>
            <a:r>
              <a:rPr lang="nb-NO" dirty="0" err="1"/>
              <a:t>what</a:t>
            </a:r>
            <a:r>
              <a:rPr lang="nb-NO" dirty="0"/>
              <a:t> </a:t>
            </a:r>
            <a:r>
              <a:rPr lang="nb-NO" dirty="0" err="1"/>
              <a:t>we</a:t>
            </a:r>
            <a:r>
              <a:rPr lang="nb-NO" dirty="0"/>
              <a:t> do</a:t>
            </a:r>
          </a:p>
        </p:txBody>
      </p:sp>
      <p:sp>
        <p:nvSpPr>
          <p:cNvPr id="7" name="Content Placeholder 6">
            <a:extLst>
              <a:ext uri="{FF2B5EF4-FFF2-40B4-BE49-F238E27FC236}">
                <a16:creationId xmlns:a16="http://schemas.microsoft.com/office/drawing/2014/main" id="{BCE24E80-FEA4-40B9-96EE-6976A487069B}"/>
              </a:ext>
            </a:extLst>
          </p:cNvPr>
          <p:cNvSpPr>
            <a:spLocks noGrp="1"/>
          </p:cNvSpPr>
          <p:nvPr>
            <p:ph sz="quarter" idx="13"/>
          </p:nvPr>
        </p:nvSpPr>
        <p:spPr/>
        <p:txBody>
          <a:bodyPr/>
          <a:lstStyle/>
          <a:p>
            <a:r>
              <a:rPr lang="nb-NO" sz="2800" dirty="0" err="1"/>
              <a:t>Both</a:t>
            </a:r>
            <a:r>
              <a:rPr lang="nb-NO" sz="2800" dirty="0"/>
              <a:t> </a:t>
            </a:r>
            <a:r>
              <a:rPr lang="nb-NO" sz="2800" dirty="0" err="1"/>
              <a:t>automatic</a:t>
            </a:r>
            <a:r>
              <a:rPr lang="nb-NO" sz="2800" dirty="0"/>
              <a:t> and manual </a:t>
            </a:r>
            <a:r>
              <a:rPr lang="nb-NO" sz="2800" dirty="0" err="1"/>
              <a:t>quality</a:t>
            </a:r>
            <a:r>
              <a:rPr lang="nb-NO" sz="2800" dirty="0"/>
              <a:t> </a:t>
            </a:r>
            <a:r>
              <a:rPr lang="nb-NO" sz="2800" dirty="0" err="1"/>
              <a:t>control</a:t>
            </a:r>
            <a:r>
              <a:rPr lang="nb-NO" sz="2800" dirty="0"/>
              <a:t> (QC)</a:t>
            </a:r>
          </a:p>
          <a:p>
            <a:pPr lvl="1"/>
            <a:r>
              <a:rPr lang="nb-NO" sz="2400" dirty="0" err="1"/>
              <a:t>Flagged</a:t>
            </a:r>
            <a:r>
              <a:rPr lang="nb-NO" sz="2400" dirty="0"/>
              <a:t> records </a:t>
            </a:r>
            <a:r>
              <a:rPr lang="nb-NO" sz="2400" dirty="0" err="1"/>
              <a:t>frequently</a:t>
            </a:r>
            <a:r>
              <a:rPr lang="nb-NO" sz="2400" dirty="0"/>
              <a:t> </a:t>
            </a:r>
            <a:r>
              <a:rPr lang="nb-NO" sz="2400" dirty="0" err="1"/>
              <a:t>excluded</a:t>
            </a:r>
            <a:r>
              <a:rPr lang="nb-NO" sz="2400" dirty="0"/>
              <a:t> from analyses (</a:t>
            </a:r>
            <a:r>
              <a:rPr lang="nb-NO" sz="2400" dirty="0" err="1"/>
              <a:t>depending</a:t>
            </a:r>
            <a:r>
              <a:rPr lang="nb-NO" sz="2400" dirty="0"/>
              <a:t> </a:t>
            </a:r>
            <a:r>
              <a:rPr lang="nb-NO" sz="2400" dirty="0" err="1"/>
              <a:t>on</a:t>
            </a:r>
            <a:r>
              <a:rPr lang="nb-NO" sz="2400" dirty="0"/>
              <a:t> the </a:t>
            </a:r>
            <a:r>
              <a:rPr lang="nb-NO" sz="2400" dirty="0" err="1"/>
              <a:t>flag</a:t>
            </a:r>
            <a:r>
              <a:rPr lang="nb-NO" sz="2400" dirty="0"/>
              <a:t>)</a:t>
            </a:r>
          </a:p>
          <a:p>
            <a:pPr lvl="1"/>
            <a:r>
              <a:rPr lang="nb-NO" sz="2400" dirty="0" err="1"/>
              <a:t>Dataset</a:t>
            </a:r>
            <a:r>
              <a:rPr lang="nb-NO" sz="2400" dirty="0"/>
              <a:t> </a:t>
            </a:r>
            <a:r>
              <a:rPr lang="nb-NO" sz="2400" dirty="0" err="1"/>
              <a:t>should</a:t>
            </a:r>
            <a:r>
              <a:rPr lang="nb-NO" sz="2400" dirty="0"/>
              <a:t> be as </a:t>
            </a:r>
            <a:r>
              <a:rPr lang="nb-NO" sz="2400" dirty="0" err="1"/>
              <a:t>correct</a:t>
            </a:r>
            <a:r>
              <a:rPr lang="nb-NO" sz="2400" dirty="0"/>
              <a:t> </a:t>
            </a:r>
            <a:r>
              <a:rPr lang="nb-NO" sz="2400" dirty="0" err="1"/>
              <a:t>but</a:t>
            </a:r>
            <a:r>
              <a:rPr lang="nb-NO" sz="2400" dirty="0"/>
              <a:t> </a:t>
            </a:r>
            <a:r>
              <a:rPr lang="nb-NO" sz="2400" dirty="0" err="1"/>
              <a:t>also</a:t>
            </a:r>
            <a:r>
              <a:rPr lang="nb-NO" sz="2400" dirty="0"/>
              <a:t> as </a:t>
            </a:r>
            <a:r>
              <a:rPr lang="nb-NO" sz="2400" dirty="0" err="1"/>
              <a:t>extensive</a:t>
            </a:r>
            <a:r>
              <a:rPr lang="nb-NO" sz="2400" dirty="0"/>
              <a:t> as </a:t>
            </a:r>
            <a:r>
              <a:rPr lang="nb-NO" sz="2400" dirty="0" err="1"/>
              <a:t>possible</a:t>
            </a:r>
            <a:endParaRPr lang="nb-NO" sz="2400" dirty="0"/>
          </a:p>
          <a:p>
            <a:r>
              <a:rPr lang="nb-NO" sz="2800" dirty="0"/>
              <a:t>QC </a:t>
            </a:r>
            <a:r>
              <a:rPr lang="nb-NO" sz="2800" dirty="0" err="1"/>
              <a:t>issues</a:t>
            </a:r>
            <a:r>
              <a:rPr lang="nb-NO" sz="2800" dirty="0"/>
              <a:t> </a:t>
            </a:r>
            <a:r>
              <a:rPr lang="nb-NO" sz="2800" dirty="0" err="1"/>
              <a:t>discovered</a:t>
            </a:r>
            <a:r>
              <a:rPr lang="nb-NO" sz="2800" dirty="0"/>
              <a:t> and </a:t>
            </a:r>
            <a:r>
              <a:rPr lang="nb-NO" sz="2800" dirty="0" err="1"/>
              <a:t>summarised</a:t>
            </a:r>
            <a:r>
              <a:rPr lang="nb-NO" sz="2800" dirty="0"/>
              <a:t> per country</a:t>
            </a:r>
          </a:p>
          <a:p>
            <a:pPr lvl="1"/>
            <a:r>
              <a:rPr lang="nb-NO" sz="2400" dirty="0"/>
              <a:t>Will </a:t>
            </a:r>
            <a:r>
              <a:rPr lang="nb-NO" sz="2400" dirty="0" err="1"/>
              <a:t>get</a:t>
            </a:r>
            <a:r>
              <a:rPr lang="nb-NO" sz="2400" dirty="0"/>
              <a:t> back to </a:t>
            </a:r>
            <a:r>
              <a:rPr lang="nb-NO" sz="2400" dirty="0" err="1"/>
              <a:t>you</a:t>
            </a:r>
            <a:r>
              <a:rPr lang="nb-NO" sz="2400" dirty="0"/>
              <a:t> </a:t>
            </a:r>
            <a:r>
              <a:rPr lang="nb-NO" sz="2400" dirty="0" err="1"/>
              <a:t>with</a:t>
            </a:r>
            <a:r>
              <a:rPr lang="nb-NO" sz="2400" dirty="0"/>
              <a:t> </a:t>
            </a:r>
            <a:r>
              <a:rPr lang="nb-NO" sz="2400" dirty="0" err="1"/>
              <a:t>specific</a:t>
            </a:r>
            <a:r>
              <a:rPr lang="nb-NO" sz="2400" dirty="0"/>
              <a:t> questions as far as time </a:t>
            </a:r>
            <a:r>
              <a:rPr lang="nb-NO" sz="2400" dirty="0" err="1"/>
              <a:t>allows</a:t>
            </a:r>
            <a:endParaRPr lang="nb-NO" sz="2400" dirty="0"/>
          </a:p>
          <a:p>
            <a:r>
              <a:rPr lang="nb-NO" sz="2800" dirty="0"/>
              <a:t>Manual QC </a:t>
            </a:r>
            <a:r>
              <a:rPr lang="nb-NO" sz="2800" dirty="0" err="1"/>
              <a:t>mainly</a:t>
            </a:r>
            <a:r>
              <a:rPr lang="nb-NO" sz="2800" dirty="0"/>
              <a:t> </a:t>
            </a:r>
            <a:r>
              <a:rPr lang="nb-NO" sz="2800" dirty="0" err="1"/>
              <a:t>focused</a:t>
            </a:r>
            <a:r>
              <a:rPr lang="nb-NO" sz="2800" dirty="0"/>
              <a:t> </a:t>
            </a:r>
            <a:r>
              <a:rPr lang="nb-NO" sz="2800" dirty="0" err="1"/>
              <a:t>on</a:t>
            </a:r>
            <a:r>
              <a:rPr lang="nb-NO" sz="2800" dirty="0"/>
              <a:t> the </a:t>
            </a:r>
            <a:r>
              <a:rPr lang="nb-NO" sz="2800" dirty="0" err="1"/>
              <a:t>near-complete</a:t>
            </a:r>
            <a:r>
              <a:rPr lang="nb-NO" sz="2800" dirty="0"/>
              <a:t> time series</a:t>
            </a:r>
          </a:p>
          <a:p>
            <a:pPr lvl="1"/>
            <a:r>
              <a:rPr lang="nb-NO" sz="2400" dirty="0"/>
              <a:t>If </a:t>
            </a:r>
            <a:r>
              <a:rPr lang="nb-NO" sz="2400" dirty="0" err="1"/>
              <a:t>we</a:t>
            </a:r>
            <a:r>
              <a:rPr lang="nb-NO" sz="2400" dirty="0"/>
              <a:t> start to </a:t>
            </a:r>
            <a:r>
              <a:rPr lang="nb-NO" sz="2400" dirty="0" err="1"/>
              <a:t>include</a:t>
            </a:r>
            <a:r>
              <a:rPr lang="nb-NO" sz="2400" dirty="0"/>
              <a:t> all </a:t>
            </a:r>
            <a:r>
              <a:rPr lang="nb-NO" sz="2400" dirty="0" err="1"/>
              <a:t>sites</a:t>
            </a:r>
            <a:r>
              <a:rPr lang="nb-NO" sz="2400" dirty="0"/>
              <a:t> in the time series </a:t>
            </a:r>
            <a:r>
              <a:rPr lang="nb-NO" sz="2400" dirty="0" err="1"/>
              <a:t>analysis</a:t>
            </a:r>
            <a:r>
              <a:rPr lang="nb-NO" sz="2400" dirty="0"/>
              <a:t>, </a:t>
            </a:r>
            <a:r>
              <a:rPr lang="nb-NO" sz="2400" dirty="0" err="1"/>
              <a:t>detailed</a:t>
            </a:r>
            <a:r>
              <a:rPr lang="nb-NO" sz="2400" dirty="0"/>
              <a:t> data </a:t>
            </a:r>
            <a:r>
              <a:rPr lang="nb-NO" sz="2400" dirty="0" err="1"/>
              <a:t>examination</a:t>
            </a:r>
            <a:r>
              <a:rPr lang="nb-NO" sz="2400" dirty="0"/>
              <a:t> </a:t>
            </a:r>
            <a:r>
              <a:rPr lang="nb-NO" sz="2400" dirty="0" err="1"/>
              <a:t>will</a:t>
            </a:r>
            <a:r>
              <a:rPr lang="nb-NO" sz="2400" dirty="0"/>
              <a:t> be </a:t>
            </a:r>
            <a:r>
              <a:rPr lang="nb-NO" sz="2400" dirty="0" err="1"/>
              <a:t>difficult</a:t>
            </a:r>
            <a:endParaRPr lang="nb-NO" sz="2400" dirty="0"/>
          </a:p>
          <a:p>
            <a:pPr lvl="1"/>
            <a:r>
              <a:rPr lang="nb-NO" sz="2400" dirty="0"/>
              <a:t>Your </a:t>
            </a:r>
            <a:r>
              <a:rPr lang="nb-NO" sz="2400" dirty="0" err="1"/>
              <a:t>help</a:t>
            </a:r>
            <a:r>
              <a:rPr lang="nb-NO" sz="2400" dirty="0"/>
              <a:t> in </a:t>
            </a:r>
            <a:r>
              <a:rPr lang="nb-NO" sz="2400" dirty="0" err="1"/>
              <a:t>improving</a:t>
            </a:r>
            <a:r>
              <a:rPr lang="nb-NO" sz="2400" dirty="0"/>
              <a:t> the data </a:t>
            </a:r>
            <a:r>
              <a:rPr lang="nb-NO" sz="2400" dirty="0" err="1"/>
              <a:t>quality</a:t>
            </a:r>
            <a:r>
              <a:rPr lang="nb-NO" sz="2400" dirty="0"/>
              <a:t> is (as </a:t>
            </a:r>
            <a:r>
              <a:rPr lang="nb-NO" sz="2400" dirty="0" err="1"/>
              <a:t>always</a:t>
            </a:r>
            <a:r>
              <a:rPr lang="nb-NO" sz="2400" dirty="0"/>
              <a:t>) </a:t>
            </a:r>
            <a:r>
              <a:rPr lang="nb-NO" sz="2400" dirty="0" err="1"/>
              <a:t>very</a:t>
            </a:r>
            <a:r>
              <a:rPr lang="nb-NO" sz="2400" dirty="0"/>
              <a:t> </a:t>
            </a:r>
            <a:r>
              <a:rPr lang="nb-NO" sz="2400" dirty="0" err="1"/>
              <a:t>valuable</a:t>
            </a:r>
            <a:endParaRPr lang="nb-NO" sz="2400" dirty="0"/>
          </a:p>
          <a:p>
            <a:pPr lvl="1"/>
            <a:endParaRPr lang="nb-NO" dirty="0"/>
          </a:p>
        </p:txBody>
      </p:sp>
      <p:sp>
        <p:nvSpPr>
          <p:cNvPr id="8" name="Text Placeholder 7">
            <a:extLst>
              <a:ext uri="{FF2B5EF4-FFF2-40B4-BE49-F238E27FC236}">
                <a16:creationId xmlns:a16="http://schemas.microsoft.com/office/drawing/2014/main" id="{9692DB32-6DB5-444A-9E3D-A27A00E297DE}"/>
              </a:ext>
            </a:extLst>
          </p:cNvPr>
          <p:cNvSpPr>
            <a:spLocks noGrp="1"/>
          </p:cNvSpPr>
          <p:nvPr>
            <p:ph type="body" sz="quarter" idx="14"/>
          </p:nvPr>
        </p:nvSpPr>
        <p:spPr/>
        <p:txBody>
          <a:bodyPr/>
          <a:lstStyle/>
          <a:p>
            <a:endParaRPr lang="nb-NO"/>
          </a:p>
        </p:txBody>
      </p:sp>
    </p:spTree>
    <p:extLst>
      <p:ext uri="{BB962C8B-B14F-4D97-AF65-F5344CB8AC3E}">
        <p14:creationId xmlns:p14="http://schemas.microsoft.com/office/powerpoint/2010/main" val="1038081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308736F-5D74-40C4-9D07-7DE2A0C9FD0F}"/>
              </a:ext>
            </a:extLst>
          </p:cNvPr>
          <p:cNvSpPr>
            <a:spLocks noGrp="1"/>
          </p:cNvSpPr>
          <p:nvPr>
            <p:ph type="body" sz="quarter" idx="12"/>
          </p:nvPr>
        </p:nvSpPr>
        <p:spPr/>
        <p:txBody>
          <a:bodyPr/>
          <a:lstStyle/>
          <a:p>
            <a:r>
              <a:rPr lang="nb-NO" dirty="0"/>
              <a:t>Data – </a:t>
            </a:r>
            <a:r>
              <a:rPr lang="nb-NO" dirty="0" err="1"/>
              <a:t>quality</a:t>
            </a:r>
            <a:r>
              <a:rPr lang="nb-NO" dirty="0"/>
              <a:t> </a:t>
            </a:r>
            <a:r>
              <a:rPr lang="nb-NO" dirty="0" err="1"/>
              <a:t>control</a:t>
            </a:r>
            <a:r>
              <a:rPr lang="nb-NO" dirty="0"/>
              <a:t> – </a:t>
            </a:r>
            <a:r>
              <a:rPr lang="nb-NO" dirty="0" err="1"/>
              <a:t>how</a:t>
            </a:r>
            <a:r>
              <a:rPr lang="nb-NO" dirty="0"/>
              <a:t> </a:t>
            </a:r>
            <a:r>
              <a:rPr lang="nb-NO" dirty="0" err="1"/>
              <a:t>you</a:t>
            </a:r>
            <a:r>
              <a:rPr lang="nb-NO" dirty="0"/>
              <a:t> </a:t>
            </a:r>
            <a:r>
              <a:rPr lang="nb-NO" dirty="0" err="1"/>
              <a:t>can</a:t>
            </a:r>
            <a:r>
              <a:rPr lang="nb-NO" dirty="0"/>
              <a:t> </a:t>
            </a:r>
            <a:r>
              <a:rPr lang="nb-NO" dirty="0" err="1"/>
              <a:t>help</a:t>
            </a:r>
            <a:endParaRPr lang="nb-NO" dirty="0"/>
          </a:p>
        </p:txBody>
      </p:sp>
      <p:sp>
        <p:nvSpPr>
          <p:cNvPr id="7" name="Content Placeholder 6">
            <a:extLst>
              <a:ext uri="{FF2B5EF4-FFF2-40B4-BE49-F238E27FC236}">
                <a16:creationId xmlns:a16="http://schemas.microsoft.com/office/drawing/2014/main" id="{BCE24E80-FEA4-40B9-96EE-6976A487069B}"/>
              </a:ext>
            </a:extLst>
          </p:cNvPr>
          <p:cNvSpPr>
            <a:spLocks noGrp="1"/>
          </p:cNvSpPr>
          <p:nvPr>
            <p:ph sz="quarter" idx="13"/>
          </p:nvPr>
        </p:nvSpPr>
        <p:spPr>
          <a:xfrm>
            <a:off x="468313" y="1431925"/>
            <a:ext cx="6496691" cy="3759200"/>
          </a:xfrm>
        </p:spPr>
        <p:txBody>
          <a:bodyPr/>
          <a:lstStyle/>
          <a:p>
            <a:r>
              <a:rPr lang="nb-NO" sz="2800" dirty="0" err="1"/>
              <a:t>Reported</a:t>
            </a:r>
            <a:r>
              <a:rPr lang="nb-NO" sz="2800" dirty="0"/>
              <a:t> data </a:t>
            </a:r>
            <a:r>
              <a:rPr lang="nb-NO" sz="2800" dirty="0" err="1"/>
              <a:t>are</a:t>
            </a:r>
            <a:r>
              <a:rPr lang="nb-NO" sz="2800" dirty="0"/>
              <a:t> </a:t>
            </a:r>
            <a:r>
              <a:rPr lang="nb-NO" sz="2800" dirty="0" err="1"/>
              <a:t>available</a:t>
            </a:r>
            <a:r>
              <a:rPr lang="nb-NO" sz="2800" dirty="0"/>
              <a:t> </a:t>
            </a:r>
            <a:r>
              <a:rPr lang="nb-NO" sz="2800" dirty="0" err="1"/>
              <a:t>through</a:t>
            </a:r>
            <a:r>
              <a:rPr lang="nb-NO" sz="2800" dirty="0"/>
              <a:t> </a:t>
            </a:r>
            <a:r>
              <a:rPr lang="nb-NO" sz="2800" dirty="0" err="1"/>
              <a:t>discodata</a:t>
            </a:r>
            <a:r>
              <a:rPr lang="nb-NO" sz="2800" dirty="0"/>
              <a:t> or </a:t>
            </a:r>
            <a:r>
              <a:rPr lang="nb-NO" sz="2800" dirty="0" err="1"/>
              <a:t>direct</a:t>
            </a:r>
            <a:r>
              <a:rPr lang="nb-NO" sz="2800" dirty="0"/>
              <a:t> </a:t>
            </a:r>
            <a:r>
              <a:rPr lang="nb-NO" sz="2800" dirty="0" err="1"/>
              <a:t>download</a:t>
            </a:r>
            <a:endParaRPr lang="nb-NO" sz="2800" dirty="0"/>
          </a:p>
          <a:p>
            <a:r>
              <a:rPr lang="nb-NO" sz="2800" dirty="0" err="1"/>
              <a:t>Please</a:t>
            </a:r>
            <a:r>
              <a:rPr lang="nb-NO" sz="2800" dirty="0"/>
              <a:t> </a:t>
            </a:r>
            <a:r>
              <a:rPr lang="nb-NO" sz="2800" dirty="0" err="1"/>
              <a:t>check</a:t>
            </a:r>
            <a:endParaRPr lang="nb-NO" sz="2800" dirty="0"/>
          </a:p>
          <a:p>
            <a:pPr lvl="1"/>
            <a:r>
              <a:rPr lang="nb-NO" sz="2400" dirty="0"/>
              <a:t>Metadata statements: QC </a:t>
            </a:r>
            <a:r>
              <a:rPr lang="nb-NO" sz="2400" dirty="0" err="1"/>
              <a:t>flags</a:t>
            </a:r>
            <a:r>
              <a:rPr lang="nb-NO" sz="2400" dirty="0"/>
              <a:t> </a:t>
            </a:r>
            <a:r>
              <a:rPr lang="nb-NO" sz="2400" dirty="0" err="1"/>
              <a:t>with</a:t>
            </a:r>
            <a:r>
              <a:rPr lang="nb-NO" sz="2400" dirty="0"/>
              <a:t> </a:t>
            </a:r>
            <a:r>
              <a:rPr lang="nb-NO" sz="2400" dirty="0" err="1"/>
              <a:t>explanation</a:t>
            </a:r>
            <a:endParaRPr lang="nb-NO" sz="2400" dirty="0"/>
          </a:p>
          <a:p>
            <a:pPr lvl="2"/>
            <a:r>
              <a:rPr lang="nb-NO" sz="2000" dirty="0" err="1"/>
              <a:t>Flagged</a:t>
            </a:r>
            <a:r>
              <a:rPr lang="nb-NO" sz="2000" dirty="0"/>
              <a:t> records </a:t>
            </a:r>
            <a:r>
              <a:rPr lang="nb-NO" sz="2000" dirty="0" err="1"/>
              <a:t>can</a:t>
            </a:r>
            <a:r>
              <a:rPr lang="nb-NO" sz="2000" dirty="0"/>
              <a:t> be re-</a:t>
            </a:r>
            <a:r>
              <a:rPr lang="nb-NO" sz="2000" dirty="0" err="1"/>
              <a:t>submitted</a:t>
            </a:r>
            <a:r>
              <a:rPr lang="nb-NO" sz="2000" dirty="0"/>
              <a:t> as </a:t>
            </a:r>
            <a:r>
              <a:rPr lang="nb-NO" sz="2000" dirty="0" err="1"/>
              <a:t>corrected</a:t>
            </a:r>
            <a:r>
              <a:rPr lang="nb-NO" sz="2000" dirty="0"/>
              <a:t> (</a:t>
            </a:r>
            <a:r>
              <a:rPr lang="nb-NO" sz="2000" dirty="0" err="1"/>
              <a:t>new</a:t>
            </a:r>
            <a:r>
              <a:rPr lang="nb-NO" sz="2000" dirty="0"/>
              <a:t> </a:t>
            </a:r>
            <a:r>
              <a:rPr lang="nb-NO" sz="2000" dirty="0" err="1"/>
              <a:t>values</a:t>
            </a:r>
            <a:r>
              <a:rPr lang="nb-NO" sz="2000" dirty="0"/>
              <a:t>) or </a:t>
            </a:r>
            <a:r>
              <a:rPr lang="nb-NO" sz="2000" dirty="0" err="1"/>
              <a:t>confirmed</a:t>
            </a:r>
            <a:r>
              <a:rPr lang="nb-NO" sz="2000" dirty="0"/>
              <a:t> (</a:t>
            </a:r>
            <a:r>
              <a:rPr lang="nb-NO" sz="2000" dirty="0" err="1"/>
              <a:t>resultObservationStatus</a:t>
            </a:r>
            <a:r>
              <a:rPr lang="nb-NO" sz="2000" dirty="0"/>
              <a:t> = ‘A’) </a:t>
            </a:r>
            <a:r>
              <a:rPr lang="nb-NO" sz="1100" dirty="0"/>
              <a:t>(</a:t>
            </a:r>
            <a:r>
              <a:rPr lang="en-US" sz="1100" dirty="0"/>
              <a:t>Use the 'A' observation status flag to confirm that the given record is correct. The flag should not be applied to all valid records. It is intended for confirmation of extremely high or low values or for other special cases where confirmation is needed or is relevant)</a:t>
            </a:r>
            <a:endParaRPr lang="nb-NO" sz="1100" dirty="0"/>
          </a:p>
          <a:p>
            <a:pPr lvl="1"/>
            <a:endParaRPr lang="nb-NO" sz="2800" dirty="0"/>
          </a:p>
          <a:p>
            <a:pPr lvl="1"/>
            <a:endParaRPr lang="nb-NO" dirty="0"/>
          </a:p>
        </p:txBody>
      </p:sp>
      <p:sp>
        <p:nvSpPr>
          <p:cNvPr id="8" name="Text Placeholder 7">
            <a:extLst>
              <a:ext uri="{FF2B5EF4-FFF2-40B4-BE49-F238E27FC236}">
                <a16:creationId xmlns:a16="http://schemas.microsoft.com/office/drawing/2014/main" id="{9692DB32-6DB5-444A-9E3D-A27A00E297DE}"/>
              </a:ext>
            </a:extLst>
          </p:cNvPr>
          <p:cNvSpPr>
            <a:spLocks noGrp="1"/>
          </p:cNvSpPr>
          <p:nvPr>
            <p:ph type="body" sz="quarter" idx="14"/>
          </p:nvPr>
        </p:nvSpPr>
        <p:spPr/>
        <p:txBody>
          <a:bodyPr/>
          <a:lstStyle/>
          <a:p>
            <a:endParaRPr lang="nb-NO"/>
          </a:p>
        </p:txBody>
      </p:sp>
      <p:pic>
        <p:nvPicPr>
          <p:cNvPr id="3" name="Picture 2">
            <a:extLst>
              <a:ext uri="{FF2B5EF4-FFF2-40B4-BE49-F238E27FC236}">
                <a16:creationId xmlns:a16="http://schemas.microsoft.com/office/drawing/2014/main" id="{D73A0F12-FF07-4348-8AB2-47FDA03C23FE}"/>
              </a:ext>
            </a:extLst>
          </p:cNvPr>
          <p:cNvPicPr>
            <a:picLocks noChangeAspect="1"/>
          </p:cNvPicPr>
          <p:nvPr/>
        </p:nvPicPr>
        <p:blipFill>
          <a:blip r:embed="rId3"/>
          <a:stretch>
            <a:fillRect/>
          </a:stretch>
        </p:blipFill>
        <p:spPr>
          <a:xfrm>
            <a:off x="7091654" y="2373845"/>
            <a:ext cx="4875035" cy="2930208"/>
          </a:xfrm>
          <a:prstGeom prst="rect">
            <a:avLst/>
          </a:prstGeom>
        </p:spPr>
      </p:pic>
      <p:graphicFrame>
        <p:nvGraphicFramePr>
          <p:cNvPr id="4" name="Table 3">
            <a:extLst>
              <a:ext uri="{FF2B5EF4-FFF2-40B4-BE49-F238E27FC236}">
                <a16:creationId xmlns:a16="http://schemas.microsoft.com/office/drawing/2014/main" id="{3BD6B648-A23C-4E24-AA6F-77FCA13A34BC}"/>
              </a:ext>
            </a:extLst>
          </p:cNvPr>
          <p:cNvGraphicFramePr>
            <a:graphicFrameLocks noGrp="1"/>
          </p:cNvGraphicFramePr>
          <p:nvPr>
            <p:extLst>
              <p:ext uri="{D42A27DB-BD31-4B8C-83A1-F6EECF244321}">
                <p14:modId xmlns:p14="http://schemas.microsoft.com/office/powerpoint/2010/main" val="1569404595"/>
              </p:ext>
            </p:extLst>
          </p:nvPr>
        </p:nvGraphicFramePr>
        <p:xfrm>
          <a:off x="60036" y="5416980"/>
          <a:ext cx="12062296" cy="607729"/>
        </p:xfrm>
        <a:graphic>
          <a:graphicData uri="http://schemas.openxmlformats.org/drawingml/2006/table">
            <a:tbl>
              <a:tblPr>
                <a:tableStyleId>{5C22544A-7EE6-4342-B048-85BDC9FD1C3A}</a:tableStyleId>
              </a:tblPr>
              <a:tblGrid>
                <a:gridCol w="807396">
                  <a:extLst>
                    <a:ext uri="{9D8B030D-6E8A-4147-A177-3AD203B41FA5}">
                      <a16:colId xmlns:a16="http://schemas.microsoft.com/office/drawing/2014/main" val="1643925065"/>
                    </a:ext>
                  </a:extLst>
                </a:gridCol>
                <a:gridCol w="1085306">
                  <a:extLst>
                    <a:ext uri="{9D8B030D-6E8A-4147-A177-3AD203B41FA5}">
                      <a16:colId xmlns:a16="http://schemas.microsoft.com/office/drawing/2014/main" val="2483021732"/>
                    </a:ext>
                  </a:extLst>
                </a:gridCol>
                <a:gridCol w="1206230">
                  <a:extLst>
                    <a:ext uri="{9D8B030D-6E8A-4147-A177-3AD203B41FA5}">
                      <a16:colId xmlns:a16="http://schemas.microsoft.com/office/drawing/2014/main" val="966140591"/>
                    </a:ext>
                  </a:extLst>
                </a:gridCol>
                <a:gridCol w="676666">
                  <a:extLst>
                    <a:ext uri="{9D8B030D-6E8A-4147-A177-3AD203B41FA5}">
                      <a16:colId xmlns:a16="http://schemas.microsoft.com/office/drawing/2014/main" val="767985173"/>
                    </a:ext>
                  </a:extLst>
                </a:gridCol>
                <a:gridCol w="1196423">
                  <a:extLst>
                    <a:ext uri="{9D8B030D-6E8A-4147-A177-3AD203B41FA5}">
                      <a16:colId xmlns:a16="http://schemas.microsoft.com/office/drawing/2014/main" val="3853242859"/>
                    </a:ext>
                  </a:extLst>
                </a:gridCol>
                <a:gridCol w="1019902">
                  <a:extLst>
                    <a:ext uri="{9D8B030D-6E8A-4147-A177-3AD203B41FA5}">
                      <a16:colId xmlns:a16="http://schemas.microsoft.com/office/drawing/2014/main" val="19979600"/>
                    </a:ext>
                  </a:extLst>
                </a:gridCol>
                <a:gridCol w="1167002">
                  <a:extLst>
                    <a:ext uri="{9D8B030D-6E8A-4147-A177-3AD203B41FA5}">
                      <a16:colId xmlns:a16="http://schemas.microsoft.com/office/drawing/2014/main" val="1351666866"/>
                    </a:ext>
                  </a:extLst>
                </a:gridCol>
                <a:gridCol w="2538551">
                  <a:extLst>
                    <a:ext uri="{9D8B030D-6E8A-4147-A177-3AD203B41FA5}">
                      <a16:colId xmlns:a16="http://schemas.microsoft.com/office/drawing/2014/main" val="2642714668"/>
                    </a:ext>
                  </a:extLst>
                </a:gridCol>
                <a:gridCol w="472964">
                  <a:extLst>
                    <a:ext uri="{9D8B030D-6E8A-4147-A177-3AD203B41FA5}">
                      <a16:colId xmlns:a16="http://schemas.microsoft.com/office/drawing/2014/main" val="3468900652"/>
                    </a:ext>
                  </a:extLst>
                </a:gridCol>
                <a:gridCol w="472964">
                  <a:extLst>
                    <a:ext uri="{9D8B030D-6E8A-4147-A177-3AD203B41FA5}">
                      <a16:colId xmlns:a16="http://schemas.microsoft.com/office/drawing/2014/main" val="2819600181"/>
                    </a:ext>
                  </a:extLst>
                </a:gridCol>
                <a:gridCol w="472964">
                  <a:extLst>
                    <a:ext uri="{9D8B030D-6E8A-4147-A177-3AD203B41FA5}">
                      <a16:colId xmlns:a16="http://schemas.microsoft.com/office/drawing/2014/main" val="1362045255"/>
                    </a:ext>
                  </a:extLst>
                </a:gridCol>
                <a:gridCol w="472964">
                  <a:extLst>
                    <a:ext uri="{9D8B030D-6E8A-4147-A177-3AD203B41FA5}">
                      <a16:colId xmlns:a16="http://schemas.microsoft.com/office/drawing/2014/main" val="3070982082"/>
                    </a:ext>
                  </a:extLst>
                </a:gridCol>
                <a:gridCol w="472964">
                  <a:extLst>
                    <a:ext uri="{9D8B030D-6E8A-4147-A177-3AD203B41FA5}">
                      <a16:colId xmlns:a16="http://schemas.microsoft.com/office/drawing/2014/main" val="1028071470"/>
                    </a:ext>
                  </a:extLst>
                </a:gridCol>
              </a:tblGrid>
              <a:tr h="418981">
                <a:tc>
                  <a:txBody>
                    <a:bodyPr/>
                    <a:lstStyle/>
                    <a:p>
                      <a:pPr algn="l" fontAlgn="b"/>
                      <a:r>
                        <a:rPr lang="nb-NO" sz="1200" u="none" strike="noStrike" dirty="0" err="1">
                          <a:effectLst/>
                          <a:latin typeface="Calibri" panose="020F0502020204030204" pitchFamily="34" charset="0"/>
                          <a:cs typeface="Calibri" panose="020F0502020204030204" pitchFamily="34" charset="0"/>
                        </a:rPr>
                        <a:t>monitoringSiteIdentifier</a:t>
                      </a:r>
                      <a:endParaRPr lang="nb-NO" sz="1200" b="0" i="0" u="none" strike="noStrike" dirty="0">
                        <a:solidFill>
                          <a:srgbClr val="000000"/>
                        </a:solidFill>
                        <a:effectLst/>
                        <a:latin typeface="Calibri" panose="020F0502020204030204" pitchFamily="34" charset="0"/>
                        <a:cs typeface="Calibri" panose="020F0502020204030204" pitchFamily="34" charset="0"/>
                      </a:endParaRPr>
                    </a:p>
                  </a:txBody>
                  <a:tcPr marL="5868" marR="5868" marT="5868" marB="0" anchor="b"/>
                </a:tc>
                <a:tc>
                  <a:txBody>
                    <a:bodyPr/>
                    <a:lstStyle/>
                    <a:p>
                      <a:pPr algn="l" fontAlgn="b"/>
                      <a:r>
                        <a:rPr lang="nb-NO" sz="1200" u="none" strike="noStrike" dirty="0" err="1">
                          <a:effectLst/>
                          <a:latin typeface="Calibri" panose="020F0502020204030204" pitchFamily="34" charset="0"/>
                          <a:cs typeface="Calibri" panose="020F0502020204030204" pitchFamily="34" charset="0"/>
                        </a:rPr>
                        <a:t>parameterWaterBodyCategory</a:t>
                      </a:r>
                      <a:endParaRPr lang="nb-NO" sz="1200" b="0" i="0" u="none" strike="noStrike" dirty="0">
                        <a:solidFill>
                          <a:srgbClr val="000000"/>
                        </a:solidFill>
                        <a:effectLst/>
                        <a:latin typeface="Calibri" panose="020F0502020204030204" pitchFamily="34" charset="0"/>
                        <a:cs typeface="Calibri" panose="020F0502020204030204" pitchFamily="34" charset="0"/>
                      </a:endParaRPr>
                    </a:p>
                  </a:txBody>
                  <a:tcPr marL="5868" marR="5868" marT="5868" marB="0" anchor="b"/>
                </a:tc>
                <a:tc>
                  <a:txBody>
                    <a:bodyPr/>
                    <a:lstStyle/>
                    <a:p>
                      <a:pPr algn="l" fontAlgn="b"/>
                      <a:r>
                        <a:rPr lang="nb-NO" sz="1200" u="none" strike="noStrike" dirty="0" err="1">
                          <a:effectLst/>
                          <a:latin typeface="Calibri" panose="020F0502020204030204" pitchFamily="34" charset="0"/>
                          <a:cs typeface="Calibri" panose="020F0502020204030204" pitchFamily="34" charset="0"/>
                        </a:rPr>
                        <a:t>observedPropertyDeterminandLabel</a:t>
                      </a:r>
                      <a:endParaRPr lang="nb-NO" sz="1200" b="0" i="0" u="none" strike="noStrike" dirty="0">
                        <a:solidFill>
                          <a:srgbClr val="000000"/>
                        </a:solidFill>
                        <a:effectLst/>
                        <a:latin typeface="Calibri" panose="020F0502020204030204" pitchFamily="34" charset="0"/>
                        <a:cs typeface="Calibri" panose="020F0502020204030204" pitchFamily="34" charset="0"/>
                      </a:endParaRPr>
                    </a:p>
                  </a:txBody>
                  <a:tcPr marL="5868" marR="5868" marT="5868" marB="0" anchor="b"/>
                </a:tc>
                <a:tc>
                  <a:txBody>
                    <a:bodyPr/>
                    <a:lstStyle/>
                    <a:p>
                      <a:pPr algn="l" fontAlgn="b"/>
                      <a:r>
                        <a:rPr lang="nb-NO" sz="1200" u="none" strike="noStrike" dirty="0" err="1">
                          <a:effectLst/>
                          <a:latin typeface="Calibri" panose="020F0502020204030204" pitchFamily="34" charset="0"/>
                          <a:cs typeface="Calibri" panose="020F0502020204030204" pitchFamily="34" charset="0"/>
                        </a:rPr>
                        <a:t>resultUom</a:t>
                      </a:r>
                      <a:endParaRPr lang="nb-NO" sz="1200" b="0" i="0" u="none" strike="noStrike" dirty="0">
                        <a:solidFill>
                          <a:srgbClr val="000000"/>
                        </a:solidFill>
                        <a:effectLst/>
                        <a:latin typeface="Calibri" panose="020F0502020204030204" pitchFamily="34" charset="0"/>
                        <a:cs typeface="Calibri" panose="020F0502020204030204" pitchFamily="34" charset="0"/>
                      </a:endParaRPr>
                    </a:p>
                  </a:txBody>
                  <a:tcPr marL="5868" marR="5868" marT="5868" marB="0" anchor="b"/>
                </a:tc>
                <a:tc>
                  <a:txBody>
                    <a:bodyPr/>
                    <a:lstStyle/>
                    <a:p>
                      <a:pPr algn="l" fontAlgn="b"/>
                      <a:r>
                        <a:rPr lang="nb-NO" sz="1200" u="none" strike="noStrike">
                          <a:effectLst/>
                          <a:latin typeface="Calibri" panose="020F0502020204030204" pitchFamily="34" charset="0"/>
                          <a:cs typeface="Calibri" panose="020F0502020204030204" pitchFamily="34" charset="0"/>
                        </a:rPr>
                        <a:t>phenomenonTimeSamplingDate</a:t>
                      </a:r>
                      <a:endParaRPr lang="nb-NO" sz="1200" b="0" i="0" u="none" strike="noStrike">
                        <a:solidFill>
                          <a:srgbClr val="000000"/>
                        </a:solidFill>
                        <a:effectLst/>
                        <a:latin typeface="Calibri" panose="020F0502020204030204" pitchFamily="34" charset="0"/>
                        <a:cs typeface="Calibri" panose="020F0502020204030204" pitchFamily="34" charset="0"/>
                      </a:endParaRPr>
                    </a:p>
                  </a:txBody>
                  <a:tcPr marL="5868" marR="5868" marT="5868" marB="0" anchor="b"/>
                </a:tc>
                <a:tc>
                  <a:txBody>
                    <a:bodyPr/>
                    <a:lstStyle/>
                    <a:p>
                      <a:pPr algn="l" fontAlgn="b"/>
                      <a:r>
                        <a:rPr lang="nb-NO" sz="1200" u="none" strike="noStrike" dirty="0" err="1">
                          <a:effectLst/>
                          <a:latin typeface="Calibri" panose="020F0502020204030204" pitchFamily="34" charset="0"/>
                          <a:cs typeface="Calibri" panose="020F0502020204030204" pitchFamily="34" charset="0"/>
                        </a:rPr>
                        <a:t>resultObservedValue</a:t>
                      </a:r>
                      <a:endParaRPr lang="nb-NO" sz="1200" b="0" i="0" u="none" strike="noStrike" dirty="0">
                        <a:solidFill>
                          <a:srgbClr val="000000"/>
                        </a:solidFill>
                        <a:effectLst/>
                        <a:latin typeface="Calibri" panose="020F0502020204030204" pitchFamily="34" charset="0"/>
                        <a:cs typeface="Calibri" panose="020F0502020204030204" pitchFamily="34" charset="0"/>
                      </a:endParaRPr>
                    </a:p>
                  </a:txBody>
                  <a:tcPr marL="5868" marR="5868" marT="5868" marB="0" anchor="b"/>
                </a:tc>
                <a:tc>
                  <a:txBody>
                    <a:bodyPr/>
                    <a:lstStyle/>
                    <a:p>
                      <a:pPr algn="l" fontAlgn="b"/>
                      <a:r>
                        <a:rPr lang="nb-NO" sz="1200" b="0" i="0" u="none" strike="noStrike" dirty="0" err="1">
                          <a:solidFill>
                            <a:srgbClr val="000000"/>
                          </a:solidFill>
                          <a:effectLst/>
                          <a:latin typeface="Calibri" panose="020F0502020204030204" pitchFamily="34" charset="0"/>
                          <a:cs typeface="Calibri" panose="020F0502020204030204" pitchFamily="34" charset="0"/>
                        </a:rPr>
                        <a:t>resultObservationStatus</a:t>
                      </a:r>
                      <a:endParaRPr lang="nb-NO" sz="1200" b="0" i="0" u="none" strike="noStrike" dirty="0">
                        <a:solidFill>
                          <a:srgbClr val="000000"/>
                        </a:solidFill>
                        <a:effectLst/>
                        <a:latin typeface="Calibri" panose="020F0502020204030204" pitchFamily="34" charset="0"/>
                        <a:cs typeface="Calibri" panose="020F0502020204030204" pitchFamily="34" charset="0"/>
                      </a:endParaRPr>
                    </a:p>
                  </a:txBody>
                  <a:tcPr marL="5868" marR="5868" marT="5868" marB="0" anchor="b"/>
                </a:tc>
                <a:tc>
                  <a:txBody>
                    <a:bodyPr/>
                    <a:lstStyle/>
                    <a:p>
                      <a:pPr algn="l" fontAlgn="b"/>
                      <a:r>
                        <a:rPr lang="nb-NO" sz="1200" u="none" strike="noStrike" dirty="0" err="1">
                          <a:effectLst/>
                          <a:latin typeface="Calibri" panose="020F0502020204030204" pitchFamily="34" charset="0"/>
                          <a:cs typeface="Calibri" panose="020F0502020204030204" pitchFamily="34" charset="0"/>
                        </a:rPr>
                        <a:t>metadata_statements</a:t>
                      </a:r>
                      <a:endParaRPr lang="nb-NO" sz="1200" b="0" i="0" u="none" strike="noStrike" dirty="0">
                        <a:solidFill>
                          <a:srgbClr val="000000"/>
                        </a:solidFill>
                        <a:effectLst/>
                        <a:latin typeface="Calibri" panose="020F0502020204030204" pitchFamily="34" charset="0"/>
                        <a:cs typeface="Calibri" panose="020F0502020204030204" pitchFamily="34" charset="0"/>
                      </a:endParaRPr>
                    </a:p>
                  </a:txBody>
                  <a:tcPr marL="5868" marR="5868" marT="5868" marB="0" anchor="b"/>
                </a:tc>
                <a:tc>
                  <a:txBody>
                    <a:bodyPr/>
                    <a:lstStyle/>
                    <a:p>
                      <a:pPr algn="l" fontAlgn="b"/>
                      <a:endParaRPr lang="nb-NO" sz="1200" b="0" i="0" u="none" strike="noStrike">
                        <a:solidFill>
                          <a:srgbClr val="000000"/>
                        </a:solidFill>
                        <a:effectLst/>
                        <a:latin typeface="Calibri" panose="020F0502020204030204" pitchFamily="34" charset="0"/>
                        <a:cs typeface="Calibri" panose="020F0502020204030204" pitchFamily="34" charset="0"/>
                      </a:endParaRPr>
                    </a:p>
                  </a:txBody>
                  <a:tcPr marL="5868" marR="5868" marT="5868" marB="0" anchor="b"/>
                </a:tc>
                <a:tc>
                  <a:txBody>
                    <a:bodyPr/>
                    <a:lstStyle/>
                    <a:p>
                      <a:pPr algn="l" fontAlgn="b"/>
                      <a:endParaRPr lang="nb-NO" sz="1200" b="0" i="0" u="none" strike="noStrike">
                        <a:solidFill>
                          <a:srgbClr val="000000"/>
                        </a:solidFill>
                        <a:effectLst/>
                        <a:latin typeface="Calibri" panose="020F0502020204030204" pitchFamily="34" charset="0"/>
                        <a:cs typeface="Calibri" panose="020F0502020204030204" pitchFamily="34" charset="0"/>
                      </a:endParaRPr>
                    </a:p>
                  </a:txBody>
                  <a:tcPr marL="5868" marR="5868" marT="5868" marB="0" anchor="b"/>
                </a:tc>
                <a:tc>
                  <a:txBody>
                    <a:bodyPr/>
                    <a:lstStyle/>
                    <a:p>
                      <a:pPr algn="l" fontAlgn="b"/>
                      <a:endParaRPr lang="nb-NO" sz="1200" b="0" i="0" u="none" strike="noStrike">
                        <a:solidFill>
                          <a:srgbClr val="000000"/>
                        </a:solidFill>
                        <a:effectLst/>
                        <a:latin typeface="Calibri" panose="020F0502020204030204" pitchFamily="34" charset="0"/>
                        <a:cs typeface="Calibri" panose="020F0502020204030204" pitchFamily="34" charset="0"/>
                      </a:endParaRPr>
                    </a:p>
                  </a:txBody>
                  <a:tcPr marL="5868" marR="5868" marT="5868" marB="0" anchor="b"/>
                </a:tc>
                <a:tc>
                  <a:txBody>
                    <a:bodyPr/>
                    <a:lstStyle/>
                    <a:p>
                      <a:pPr algn="l" fontAlgn="b"/>
                      <a:endParaRPr lang="nb-NO" sz="1200" b="0" i="0" u="none" strike="noStrike">
                        <a:solidFill>
                          <a:srgbClr val="000000"/>
                        </a:solidFill>
                        <a:effectLst/>
                        <a:latin typeface="Calibri" panose="020F0502020204030204" pitchFamily="34" charset="0"/>
                        <a:cs typeface="Calibri" panose="020F0502020204030204" pitchFamily="34" charset="0"/>
                      </a:endParaRPr>
                    </a:p>
                  </a:txBody>
                  <a:tcPr marL="5868" marR="5868" marT="5868" marB="0" anchor="b"/>
                </a:tc>
                <a:tc>
                  <a:txBody>
                    <a:bodyPr/>
                    <a:lstStyle/>
                    <a:p>
                      <a:pPr algn="l" fontAlgn="b"/>
                      <a:endParaRPr lang="nb-NO" sz="1200" b="0" i="0" u="none" strike="noStrike">
                        <a:solidFill>
                          <a:srgbClr val="000000"/>
                        </a:solidFill>
                        <a:effectLst/>
                        <a:latin typeface="Calibri" panose="020F0502020204030204" pitchFamily="34" charset="0"/>
                        <a:cs typeface="Calibri" panose="020F0502020204030204" pitchFamily="34" charset="0"/>
                      </a:endParaRPr>
                    </a:p>
                  </a:txBody>
                  <a:tcPr marL="5868" marR="5868" marT="5868" marB="0" anchor="b"/>
                </a:tc>
                <a:extLst>
                  <a:ext uri="{0D108BD9-81ED-4DB2-BD59-A6C34878D82A}">
                    <a16:rowId xmlns:a16="http://schemas.microsoft.com/office/drawing/2014/main" val="3606856611"/>
                  </a:ext>
                </a:extLst>
              </a:tr>
              <a:tr h="117362">
                <a:tc>
                  <a:txBody>
                    <a:bodyPr/>
                    <a:lstStyle/>
                    <a:p>
                      <a:pPr algn="l" fontAlgn="b"/>
                      <a:endParaRPr lang="nb-NO" sz="1200" b="0" i="0" u="none" strike="noStrike">
                        <a:solidFill>
                          <a:srgbClr val="000000"/>
                        </a:solidFill>
                        <a:effectLst/>
                        <a:latin typeface="Calibri" panose="020F0502020204030204" pitchFamily="34" charset="0"/>
                        <a:cs typeface="Calibri" panose="020F0502020204030204" pitchFamily="34" charset="0"/>
                      </a:endParaRPr>
                    </a:p>
                  </a:txBody>
                  <a:tcPr marL="5868" marR="5868" marT="5868" marB="0" anchor="b"/>
                </a:tc>
                <a:tc>
                  <a:txBody>
                    <a:bodyPr/>
                    <a:lstStyle/>
                    <a:p>
                      <a:pPr algn="l" fontAlgn="b"/>
                      <a:r>
                        <a:rPr lang="nb-NO" sz="1200" u="none" strike="noStrike" dirty="0">
                          <a:effectLst/>
                          <a:latin typeface="Calibri" panose="020F0502020204030204" pitchFamily="34" charset="0"/>
                          <a:cs typeface="Calibri" panose="020F0502020204030204" pitchFamily="34" charset="0"/>
                        </a:rPr>
                        <a:t>RW</a:t>
                      </a:r>
                      <a:endParaRPr lang="nb-NO" sz="1200" b="0" i="0" u="none" strike="noStrike" dirty="0">
                        <a:solidFill>
                          <a:srgbClr val="000000"/>
                        </a:solidFill>
                        <a:effectLst/>
                        <a:latin typeface="Calibri" panose="020F0502020204030204" pitchFamily="34" charset="0"/>
                        <a:cs typeface="Calibri" panose="020F0502020204030204" pitchFamily="34" charset="0"/>
                      </a:endParaRPr>
                    </a:p>
                  </a:txBody>
                  <a:tcPr marL="5868" marR="5868" marT="5868" marB="0" anchor="b"/>
                </a:tc>
                <a:tc>
                  <a:txBody>
                    <a:bodyPr/>
                    <a:lstStyle/>
                    <a:p>
                      <a:pPr algn="l" fontAlgn="b"/>
                      <a:r>
                        <a:rPr lang="nb-NO" sz="1200" u="none" strike="noStrike" dirty="0" err="1">
                          <a:effectLst/>
                          <a:latin typeface="Calibri" panose="020F0502020204030204" pitchFamily="34" charset="0"/>
                          <a:cs typeface="Calibri" panose="020F0502020204030204" pitchFamily="34" charset="0"/>
                        </a:rPr>
                        <a:t>Phosphate</a:t>
                      </a:r>
                      <a:endParaRPr lang="nb-NO" sz="1200" b="0" i="0" u="none" strike="noStrike" dirty="0">
                        <a:solidFill>
                          <a:srgbClr val="000000"/>
                        </a:solidFill>
                        <a:effectLst/>
                        <a:latin typeface="Calibri" panose="020F0502020204030204" pitchFamily="34" charset="0"/>
                        <a:cs typeface="Calibri" panose="020F0502020204030204" pitchFamily="34" charset="0"/>
                      </a:endParaRPr>
                    </a:p>
                  </a:txBody>
                  <a:tcPr marL="5868" marR="5868" marT="5868" marB="0" anchor="b"/>
                </a:tc>
                <a:tc>
                  <a:txBody>
                    <a:bodyPr/>
                    <a:lstStyle/>
                    <a:p>
                      <a:pPr algn="l" fontAlgn="b"/>
                      <a:r>
                        <a:rPr lang="nb-NO" sz="1200" u="none" strike="noStrike" dirty="0">
                          <a:effectLst/>
                          <a:latin typeface="Calibri" panose="020F0502020204030204" pitchFamily="34" charset="0"/>
                          <a:cs typeface="Calibri" panose="020F0502020204030204" pitchFamily="34" charset="0"/>
                        </a:rPr>
                        <a:t>mg{P}/L</a:t>
                      </a:r>
                      <a:endParaRPr lang="nb-NO" sz="1200" b="0" i="0" u="none" strike="noStrike" dirty="0">
                        <a:solidFill>
                          <a:srgbClr val="000000"/>
                        </a:solidFill>
                        <a:effectLst/>
                        <a:latin typeface="Calibri" panose="020F0502020204030204" pitchFamily="34" charset="0"/>
                        <a:cs typeface="Calibri" panose="020F0502020204030204" pitchFamily="34" charset="0"/>
                      </a:endParaRPr>
                    </a:p>
                  </a:txBody>
                  <a:tcPr marL="5868" marR="5868" marT="5868" marB="0" anchor="b"/>
                </a:tc>
                <a:tc>
                  <a:txBody>
                    <a:bodyPr/>
                    <a:lstStyle/>
                    <a:p>
                      <a:pPr algn="r" fontAlgn="b"/>
                      <a:r>
                        <a:rPr lang="nb-NO" sz="1200" u="none" strike="noStrike">
                          <a:effectLst/>
                          <a:latin typeface="Calibri" panose="020F0502020204030204" pitchFamily="34" charset="0"/>
                          <a:cs typeface="Calibri" panose="020F0502020204030204" pitchFamily="34" charset="0"/>
                        </a:rPr>
                        <a:t>20141119</a:t>
                      </a:r>
                      <a:endParaRPr lang="nb-NO" sz="1200" b="0" i="0" u="none" strike="noStrike">
                        <a:solidFill>
                          <a:srgbClr val="000000"/>
                        </a:solidFill>
                        <a:effectLst/>
                        <a:latin typeface="Calibri" panose="020F0502020204030204" pitchFamily="34" charset="0"/>
                        <a:cs typeface="Calibri" panose="020F0502020204030204" pitchFamily="34" charset="0"/>
                      </a:endParaRPr>
                    </a:p>
                  </a:txBody>
                  <a:tcPr marL="5868" marR="5868" marT="5868" marB="0" anchor="b"/>
                </a:tc>
                <a:tc>
                  <a:txBody>
                    <a:bodyPr/>
                    <a:lstStyle/>
                    <a:p>
                      <a:pPr algn="r" fontAlgn="b"/>
                      <a:r>
                        <a:rPr lang="nb-NO" sz="1200" u="none" strike="noStrike">
                          <a:effectLst/>
                          <a:latin typeface="Calibri" panose="020F0502020204030204" pitchFamily="34" charset="0"/>
                          <a:cs typeface="Calibri" panose="020F0502020204030204" pitchFamily="34" charset="0"/>
                        </a:rPr>
                        <a:t>2.479</a:t>
                      </a:r>
                      <a:endParaRPr lang="nb-NO" sz="1200" b="0" i="0" u="none" strike="noStrike">
                        <a:solidFill>
                          <a:srgbClr val="000000"/>
                        </a:solidFill>
                        <a:effectLst/>
                        <a:latin typeface="Calibri" panose="020F0502020204030204" pitchFamily="34" charset="0"/>
                        <a:cs typeface="Calibri" panose="020F0502020204030204" pitchFamily="34" charset="0"/>
                      </a:endParaRPr>
                    </a:p>
                  </a:txBody>
                  <a:tcPr marL="5868" marR="5868" marT="5868" marB="0" anchor="b"/>
                </a:tc>
                <a:tc>
                  <a:txBody>
                    <a:bodyPr/>
                    <a:lstStyle/>
                    <a:p>
                      <a:pPr algn="l" fontAlgn="b"/>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5868" marR="5868" marT="5868" marB="0" anchor="b"/>
                </a:tc>
                <a:tc gridSpan="6">
                  <a:txBody>
                    <a:bodyPr/>
                    <a:lstStyle/>
                    <a:p>
                      <a:pPr algn="l" fontAlgn="b"/>
                      <a:r>
                        <a:rPr lang="en-US" sz="1200" u="none" strike="noStrike" dirty="0">
                          <a:effectLst/>
                          <a:latin typeface="Calibri" panose="020F0502020204030204" pitchFamily="34" charset="0"/>
                          <a:cs typeface="Calibri" panose="020F0502020204030204" pitchFamily="34" charset="0"/>
                        </a:rPr>
                        <a:t>QC_OUTLIER_STDEV: Possible outlier - fails in the standard deviation limit test</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5868" marR="5868" marT="5868" marB="0" anchor="b"/>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3043137040"/>
                  </a:ext>
                </a:extLst>
              </a:tr>
            </a:tbl>
          </a:graphicData>
        </a:graphic>
      </p:graphicFrame>
    </p:spTree>
    <p:extLst>
      <p:ext uri="{BB962C8B-B14F-4D97-AF65-F5344CB8AC3E}">
        <p14:creationId xmlns:p14="http://schemas.microsoft.com/office/powerpoint/2010/main" val="4179383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308736F-5D74-40C4-9D07-7DE2A0C9FD0F}"/>
              </a:ext>
            </a:extLst>
          </p:cNvPr>
          <p:cNvSpPr>
            <a:spLocks noGrp="1"/>
          </p:cNvSpPr>
          <p:nvPr>
            <p:ph type="body" sz="quarter" idx="12"/>
          </p:nvPr>
        </p:nvSpPr>
        <p:spPr/>
        <p:txBody>
          <a:bodyPr/>
          <a:lstStyle/>
          <a:p>
            <a:r>
              <a:rPr lang="nb-NO" dirty="0"/>
              <a:t>Data – </a:t>
            </a:r>
            <a:r>
              <a:rPr lang="nb-NO" dirty="0" err="1"/>
              <a:t>quality</a:t>
            </a:r>
            <a:r>
              <a:rPr lang="nb-NO" dirty="0"/>
              <a:t> </a:t>
            </a:r>
            <a:r>
              <a:rPr lang="nb-NO" dirty="0" err="1"/>
              <a:t>control</a:t>
            </a:r>
            <a:r>
              <a:rPr lang="nb-NO" dirty="0"/>
              <a:t> – </a:t>
            </a:r>
            <a:r>
              <a:rPr lang="nb-NO" dirty="0" err="1"/>
              <a:t>how</a:t>
            </a:r>
            <a:r>
              <a:rPr lang="nb-NO" dirty="0"/>
              <a:t> </a:t>
            </a:r>
            <a:r>
              <a:rPr lang="nb-NO" dirty="0" err="1"/>
              <a:t>you</a:t>
            </a:r>
            <a:r>
              <a:rPr lang="nb-NO" dirty="0"/>
              <a:t> </a:t>
            </a:r>
            <a:r>
              <a:rPr lang="nb-NO" dirty="0" err="1"/>
              <a:t>can</a:t>
            </a:r>
            <a:r>
              <a:rPr lang="nb-NO" dirty="0"/>
              <a:t> </a:t>
            </a:r>
            <a:r>
              <a:rPr lang="nb-NO" dirty="0" err="1"/>
              <a:t>help</a:t>
            </a:r>
            <a:endParaRPr lang="nb-NO" dirty="0"/>
          </a:p>
        </p:txBody>
      </p:sp>
      <p:sp>
        <p:nvSpPr>
          <p:cNvPr id="7" name="Content Placeholder 6">
            <a:extLst>
              <a:ext uri="{FF2B5EF4-FFF2-40B4-BE49-F238E27FC236}">
                <a16:creationId xmlns:a16="http://schemas.microsoft.com/office/drawing/2014/main" id="{BCE24E80-FEA4-40B9-96EE-6976A487069B}"/>
              </a:ext>
            </a:extLst>
          </p:cNvPr>
          <p:cNvSpPr>
            <a:spLocks noGrp="1"/>
          </p:cNvSpPr>
          <p:nvPr>
            <p:ph sz="quarter" idx="13"/>
          </p:nvPr>
        </p:nvSpPr>
        <p:spPr/>
        <p:txBody>
          <a:bodyPr/>
          <a:lstStyle/>
          <a:p>
            <a:r>
              <a:rPr lang="nb-NO" sz="2800" dirty="0" err="1"/>
              <a:t>Please</a:t>
            </a:r>
            <a:r>
              <a:rPr lang="nb-NO" sz="2800" dirty="0"/>
              <a:t> </a:t>
            </a:r>
            <a:r>
              <a:rPr lang="nb-NO" sz="2800" dirty="0" err="1"/>
              <a:t>check</a:t>
            </a:r>
            <a:endParaRPr lang="nb-NO" sz="2800" dirty="0"/>
          </a:p>
          <a:p>
            <a:pPr lvl="1"/>
            <a:r>
              <a:rPr lang="nb-NO" sz="2400" dirty="0"/>
              <a:t>Site list: </a:t>
            </a:r>
          </a:p>
          <a:p>
            <a:pPr lvl="2"/>
            <a:r>
              <a:rPr lang="nb-NO" sz="2200" dirty="0" err="1"/>
              <a:t>Changes</a:t>
            </a:r>
            <a:r>
              <a:rPr lang="nb-NO" sz="2200" dirty="0"/>
              <a:t> in </a:t>
            </a:r>
            <a:r>
              <a:rPr lang="nb-NO" sz="2200" dirty="0" err="1"/>
              <a:t>site</a:t>
            </a:r>
            <a:r>
              <a:rPr lang="nb-NO" sz="2200" dirty="0"/>
              <a:t> </a:t>
            </a:r>
            <a:r>
              <a:rPr lang="nb-NO" sz="2200" dirty="0" err="1"/>
              <a:t>codes</a:t>
            </a:r>
            <a:r>
              <a:rPr lang="nb-NO" sz="2200" dirty="0"/>
              <a:t> over time? Data from the same </a:t>
            </a:r>
            <a:r>
              <a:rPr lang="nb-NO" sz="2200" dirty="0" err="1"/>
              <a:t>site</a:t>
            </a:r>
            <a:r>
              <a:rPr lang="nb-NO" sz="2200" dirty="0"/>
              <a:t> </a:t>
            </a:r>
            <a:r>
              <a:rPr lang="nb-NO" sz="2200" dirty="0" err="1"/>
              <a:t>are</a:t>
            </a:r>
            <a:r>
              <a:rPr lang="nb-NO" sz="2200" dirty="0"/>
              <a:t> </a:t>
            </a:r>
            <a:r>
              <a:rPr lang="nb-NO" sz="2200" dirty="0" err="1"/>
              <a:t>registered</a:t>
            </a:r>
            <a:r>
              <a:rPr lang="nb-NO" sz="2200" dirty="0"/>
              <a:t> to different </a:t>
            </a:r>
            <a:r>
              <a:rPr lang="nb-NO" sz="2200" dirty="0" err="1"/>
              <a:t>sites</a:t>
            </a:r>
            <a:r>
              <a:rPr lang="nb-NO" sz="2200" dirty="0"/>
              <a:t> – loss of </a:t>
            </a:r>
            <a:r>
              <a:rPr lang="nb-NO" sz="2200" dirty="0" err="1"/>
              <a:t>long</a:t>
            </a:r>
            <a:r>
              <a:rPr lang="nb-NO" sz="2200" dirty="0"/>
              <a:t> time series (e.g. </a:t>
            </a:r>
            <a:r>
              <a:rPr lang="nb-NO" sz="2200" dirty="0" err="1"/>
              <a:t>many</a:t>
            </a:r>
            <a:r>
              <a:rPr lang="nb-NO" sz="2200" dirty="0"/>
              <a:t> time series from a country end in 2012 </a:t>
            </a:r>
            <a:r>
              <a:rPr lang="nb-NO" sz="2200" dirty="0" err="1"/>
              <a:t>while</a:t>
            </a:r>
            <a:r>
              <a:rPr lang="nb-NO" sz="2200" dirty="0"/>
              <a:t> </a:t>
            </a:r>
            <a:r>
              <a:rPr lang="nb-NO" sz="2200" dirty="0" err="1"/>
              <a:t>others</a:t>
            </a:r>
            <a:r>
              <a:rPr lang="nb-NO" sz="2200" dirty="0"/>
              <a:t> start in 2013)</a:t>
            </a:r>
          </a:p>
          <a:p>
            <a:pPr lvl="2"/>
            <a:r>
              <a:rPr lang="nb-NO" sz="2200" dirty="0" err="1"/>
              <a:t>Some</a:t>
            </a:r>
            <a:r>
              <a:rPr lang="nb-NO" sz="2200" dirty="0"/>
              <a:t> </a:t>
            </a:r>
            <a:r>
              <a:rPr lang="nb-NO" sz="2200" dirty="0" err="1"/>
              <a:t>countries</a:t>
            </a:r>
            <a:r>
              <a:rPr lang="nb-NO" sz="2200" dirty="0"/>
              <a:t> have </a:t>
            </a:r>
            <a:r>
              <a:rPr lang="nb-NO" sz="2200" dirty="0" err="1"/>
              <a:t>reported</a:t>
            </a:r>
            <a:r>
              <a:rPr lang="nb-NO" sz="2200" dirty="0"/>
              <a:t> a </a:t>
            </a:r>
            <a:r>
              <a:rPr lang="nb-NO" sz="2200" dirty="0" err="1"/>
              <a:t>large</a:t>
            </a:r>
            <a:r>
              <a:rPr lang="nb-NO" sz="2200" dirty="0"/>
              <a:t> </a:t>
            </a:r>
            <a:r>
              <a:rPr lang="nb-NO" sz="2200" dirty="0" err="1"/>
              <a:t>number</a:t>
            </a:r>
            <a:r>
              <a:rPr lang="nb-NO" sz="2200" dirty="0"/>
              <a:t> of </a:t>
            </a:r>
            <a:r>
              <a:rPr lang="nb-NO" sz="2200" dirty="0" err="1"/>
              <a:t>sites</a:t>
            </a:r>
            <a:r>
              <a:rPr lang="nb-NO" sz="2200" dirty="0"/>
              <a:t> </a:t>
            </a:r>
            <a:r>
              <a:rPr lang="nb-NO" sz="2200" dirty="0" err="1"/>
              <a:t>with</a:t>
            </a:r>
            <a:r>
              <a:rPr lang="nb-NO" sz="2200" dirty="0"/>
              <a:t> </a:t>
            </a:r>
            <a:r>
              <a:rPr lang="nb-NO" sz="2200" dirty="0" err="1"/>
              <a:t>very</a:t>
            </a:r>
            <a:r>
              <a:rPr lang="nb-NO" sz="2200" dirty="0"/>
              <a:t> </a:t>
            </a:r>
            <a:r>
              <a:rPr lang="nb-NO" sz="2200" dirty="0" err="1"/>
              <a:t>few</a:t>
            </a:r>
            <a:r>
              <a:rPr lang="nb-NO" sz="2200" dirty="0"/>
              <a:t> </a:t>
            </a:r>
            <a:r>
              <a:rPr lang="nb-NO" sz="2200" dirty="0" err="1"/>
              <a:t>years</a:t>
            </a:r>
            <a:r>
              <a:rPr lang="nb-NO" sz="2200" dirty="0"/>
              <a:t> of data in the </a:t>
            </a:r>
            <a:r>
              <a:rPr lang="nb-NO" sz="2200" dirty="0" err="1"/>
              <a:t>past</a:t>
            </a:r>
            <a:r>
              <a:rPr lang="nb-NO" sz="2200" dirty="0"/>
              <a:t> – </a:t>
            </a:r>
            <a:r>
              <a:rPr lang="nb-NO" sz="2200" dirty="0" err="1"/>
              <a:t>should</a:t>
            </a:r>
            <a:r>
              <a:rPr lang="nb-NO" sz="2200" dirty="0"/>
              <a:t> </a:t>
            </a:r>
            <a:r>
              <a:rPr lang="nb-NO" sz="2200" dirty="0" err="1"/>
              <a:t>these</a:t>
            </a:r>
            <a:r>
              <a:rPr lang="nb-NO" sz="2200" dirty="0"/>
              <a:t> </a:t>
            </a:r>
            <a:r>
              <a:rPr lang="nb-NO" sz="2200" dirty="0" err="1"/>
              <a:t>sites</a:t>
            </a:r>
            <a:r>
              <a:rPr lang="nb-NO" sz="2200" dirty="0"/>
              <a:t> be part of </a:t>
            </a:r>
            <a:r>
              <a:rPr lang="nb-NO" sz="2200" dirty="0" err="1"/>
              <a:t>our</a:t>
            </a:r>
            <a:r>
              <a:rPr lang="nb-NO" sz="2200" dirty="0"/>
              <a:t> </a:t>
            </a:r>
            <a:r>
              <a:rPr lang="nb-NO" sz="2200" dirty="0" err="1"/>
              <a:t>new</a:t>
            </a:r>
            <a:r>
              <a:rPr lang="nb-NO" sz="2200" dirty="0"/>
              <a:t> time series </a:t>
            </a:r>
            <a:r>
              <a:rPr lang="nb-NO" sz="2200" dirty="0" err="1"/>
              <a:t>analysis</a:t>
            </a:r>
            <a:r>
              <a:rPr lang="nb-NO" sz="2200" dirty="0"/>
              <a:t>? </a:t>
            </a:r>
          </a:p>
          <a:p>
            <a:pPr lvl="1"/>
            <a:r>
              <a:rPr lang="nb-NO" sz="2400" dirty="0"/>
              <a:t>Unit </a:t>
            </a:r>
            <a:r>
              <a:rPr lang="nb-NO" sz="2400" dirty="0" err="1"/>
              <a:t>errors</a:t>
            </a:r>
            <a:r>
              <a:rPr lang="nb-NO" sz="2400" dirty="0"/>
              <a:t>: </a:t>
            </a:r>
            <a:r>
              <a:rPr lang="nb-NO" sz="2400" dirty="0" err="1"/>
              <a:t>Mix</a:t>
            </a:r>
            <a:r>
              <a:rPr lang="nb-NO" sz="2400" dirty="0"/>
              <a:t>-up of NO</a:t>
            </a:r>
            <a:r>
              <a:rPr lang="nb-NO" sz="2400" baseline="-25000" dirty="0"/>
              <a:t>3</a:t>
            </a:r>
            <a:r>
              <a:rPr lang="nb-NO" sz="2400" dirty="0"/>
              <a:t>-N and NO</a:t>
            </a:r>
            <a:r>
              <a:rPr lang="nb-NO" sz="2400" baseline="-25000" dirty="0"/>
              <a:t>3</a:t>
            </a:r>
            <a:r>
              <a:rPr lang="nb-NO" sz="2400" dirty="0"/>
              <a:t> or NH</a:t>
            </a:r>
            <a:r>
              <a:rPr lang="nb-NO" sz="2400" baseline="-25000" dirty="0"/>
              <a:t>4</a:t>
            </a:r>
            <a:r>
              <a:rPr lang="nb-NO" sz="2400" dirty="0"/>
              <a:t>-N and NH</a:t>
            </a:r>
            <a:r>
              <a:rPr lang="nb-NO" sz="2400" baseline="-25000" dirty="0"/>
              <a:t>4</a:t>
            </a:r>
          </a:p>
          <a:p>
            <a:pPr lvl="2"/>
            <a:r>
              <a:rPr lang="nb-NO" sz="2200" dirty="0" err="1"/>
              <a:t>Seen</a:t>
            </a:r>
            <a:r>
              <a:rPr lang="nb-NO" sz="2200" dirty="0"/>
              <a:t> as break-</a:t>
            </a:r>
            <a:r>
              <a:rPr lang="nb-NO" sz="2200" dirty="0" err="1"/>
              <a:t>points</a:t>
            </a:r>
            <a:r>
              <a:rPr lang="nb-NO" sz="2200" dirty="0"/>
              <a:t> in time series </a:t>
            </a:r>
            <a:r>
              <a:rPr lang="nb-NO" sz="2200" dirty="0" err="1"/>
              <a:t>across</a:t>
            </a:r>
            <a:r>
              <a:rPr lang="nb-NO" sz="2200" dirty="0"/>
              <a:t> all/most </a:t>
            </a:r>
            <a:r>
              <a:rPr lang="nb-NO" sz="2200" dirty="0" err="1"/>
              <a:t>sites</a:t>
            </a:r>
            <a:r>
              <a:rPr lang="nb-NO" sz="2200" dirty="0"/>
              <a:t> from a country</a:t>
            </a:r>
          </a:p>
          <a:p>
            <a:pPr lvl="2"/>
            <a:r>
              <a:rPr lang="nb-NO" sz="2200" dirty="0"/>
              <a:t>If </a:t>
            </a:r>
            <a:r>
              <a:rPr lang="nb-NO" sz="2200" dirty="0" err="1"/>
              <a:t>discovered</a:t>
            </a:r>
            <a:r>
              <a:rPr lang="nb-NO" sz="2200" dirty="0"/>
              <a:t> records </a:t>
            </a:r>
            <a:r>
              <a:rPr lang="nb-NO" sz="2200" dirty="0" err="1"/>
              <a:t>will</a:t>
            </a:r>
            <a:r>
              <a:rPr lang="nb-NO" sz="2200" dirty="0"/>
              <a:t> have the </a:t>
            </a:r>
            <a:r>
              <a:rPr lang="nb-NO" sz="2200" dirty="0" err="1"/>
              <a:t>flag</a:t>
            </a:r>
            <a:r>
              <a:rPr lang="nb-NO" sz="2200" dirty="0"/>
              <a:t> QC_OUTLIER_EXPERT_YEAR</a:t>
            </a:r>
          </a:p>
          <a:p>
            <a:pPr lvl="1"/>
            <a:endParaRPr lang="nb-NO" sz="2800" dirty="0"/>
          </a:p>
          <a:p>
            <a:pPr lvl="1"/>
            <a:endParaRPr lang="nb-NO" dirty="0"/>
          </a:p>
        </p:txBody>
      </p:sp>
      <p:sp>
        <p:nvSpPr>
          <p:cNvPr id="8" name="Text Placeholder 7">
            <a:extLst>
              <a:ext uri="{FF2B5EF4-FFF2-40B4-BE49-F238E27FC236}">
                <a16:creationId xmlns:a16="http://schemas.microsoft.com/office/drawing/2014/main" id="{9692DB32-6DB5-444A-9E3D-A27A00E297DE}"/>
              </a:ext>
            </a:extLst>
          </p:cNvPr>
          <p:cNvSpPr>
            <a:spLocks noGrp="1"/>
          </p:cNvSpPr>
          <p:nvPr>
            <p:ph type="body" sz="quarter" idx="14"/>
          </p:nvPr>
        </p:nvSpPr>
        <p:spPr/>
        <p:txBody>
          <a:bodyPr/>
          <a:lstStyle/>
          <a:p>
            <a:endParaRPr lang="nb-NO"/>
          </a:p>
        </p:txBody>
      </p:sp>
    </p:spTree>
    <p:extLst>
      <p:ext uri="{BB962C8B-B14F-4D97-AF65-F5344CB8AC3E}">
        <p14:creationId xmlns:p14="http://schemas.microsoft.com/office/powerpoint/2010/main" val="1083838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308736F-5D74-40C4-9D07-7DE2A0C9FD0F}"/>
              </a:ext>
            </a:extLst>
          </p:cNvPr>
          <p:cNvSpPr>
            <a:spLocks noGrp="1"/>
          </p:cNvSpPr>
          <p:nvPr>
            <p:ph type="body" sz="quarter" idx="12"/>
          </p:nvPr>
        </p:nvSpPr>
        <p:spPr/>
        <p:txBody>
          <a:bodyPr/>
          <a:lstStyle/>
          <a:p>
            <a:r>
              <a:rPr lang="nb-NO" dirty="0"/>
              <a:t>Data - LOQ</a:t>
            </a:r>
          </a:p>
        </p:txBody>
      </p:sp>
      <p:sp>
        <p:nvSpPr>
          <p:cNvPr id="7" name="Content Placeholder 6">
            <a:extLst>
              <a:ext uri="{FF2B5EF4-FFF2-40B4-BE49-F238E27FC236}">
                <a16:creationId xmlns:a16="http://schemas.microsoft.com/office/drawing/2014/main" id="{BCE24E80-FEA4-40B9-96EE-6976A487069B}"/>
              </a:ext>
            </a:extLst>
          </p:cNvPr>
          <p:cNvSpPr>
            <a:spLocks noGrp="1"/>
          </p:cNvSpPr>
          <p:nvPr>
            <p:ph sz="quarter" idx="13"/>
          </p:nvPr>
        </p:nvSpPr>
        <p:spPr/>
        <p:txBody>
          <a:bodyPr/>
          <a:lstStyle/>
          <a:p>
            <a:r>
              <a:rPr lang="nb-NO" sz="2800" dirty="0" err="1"/>
              <a:t>Observed</a:t>
            </a:r>
            <a:r>
              <a:rPr lang="nb-NO" sz="2800" dirty="0"/>
              <a:t> </a:t>
            </a:r>
            <a:r>
              <a:rPr lang="nb-NO" sz="2800" dirty="0" err="1"/>
              <a:t>values</a:t>
            </a:r>
            <a:r>
              <a:rPr lang="nb-NO" sz="2800" dirty="0"/>
              <a:t> not used </a:t>
            </a:r>
            <a:r>
              <a:rPr lang="nb-NO" sz="2800" dirty="0" err="1"/>
              <a:t>when</a:t>
            </a:r>
            <a:r>
              <a:rPr lang="nb-NO" sz="2800" dirty="0"/>
              <a:t> </a:t>
            </a:r>
            <a:r>
              <a:rPr lang="nb-NO" sz="2800" dirty="0" err="1"/>
              <a:t>reported</a:t>
            </a:r>
            <a:r>
              <a:rPr lang="nb-NO" sz="2800" dirty="0"/>
              <a:t> as </a:t>
            </a:r>
            <a:r>
              <a:rPr lang="nb-NO" sz="2800" dirty="0" err="1"/>
              <a:t>below</a:t>
            </a:r>
            <a:r>
              <a:rPr lang="nb-NO" sz="2800" dirty="0"/>
              <a:t> LOQ</a:t>
            </a:r>
          </a:p>
          <a:p>
            <a:pPr lvl="1"/>
            <a:r>
              <a:rPr lang="nb-NO" sz="2400" dirty="0" err="1"/>
              <a:t>Currently</a:t>
            </a:r>
            <a:r>
              <a:rPr lang="nb-NO" sz="2400" dirty="0"/>
              <a:t> </a:t>
            </a:r>
            <a:r>
              <a:rPr lang="nb-NO" sz="2400" dirty="0" err="1"/>
              <a:t>replaced</a:t>
            </a:r>
            <a:r>
              <a:rPr lang="nb-NO" sz="2400" dirty="0"/>
              <a:t> by LOQ </a:t>
            </a:r>
            <a:r>
              <a:rPr lang="nb-NO" sz="2400" dirty="0" err="1"/>
              <a:t>value</a:t>
            </a:r>
            <a:r>
              <a:rPr lang="nb-NO" sz="2400" dirty="0"/>
              <a:t> in analyses</a:t>
            </a:r>
          </a:p>
          <a:p>
            <a:pPr lvl="1"/>
            <a:r>
              <a:rPr lang="nb-NO" sz="2400" dirty="0" err="1"/>
              <a:t>Changes</a:t>
            </a:r>
            <a:r>
              <a:rPr lang="nb-NO" sz="2400" dirty="0"/>
              <a:t> in data </a:t>
            </a:r>
            <a:r>
              <a:rPr lang="nb-NO" sz="2400" dirty="0" err="1"/>
              <a:t>dictionary</a:t>
            </a:r>
            <a:r>
              <a:rPr lang="nb-NO" sz="2400" dirty="0"/>
              <a:t>: No </a:t>
            </a:r>
            <a:r>
              <a:rPr lang="nb-NO" sz="2400" dirty="0" err="1"/>
              <a:t>need</a:t>
            </a:r>
            <a:r>
              <a:rPr lang="nb-NO" sz="2400" dirty="0"/>
              <a:t> to report </a:t>
            </a:r>
            <a:r>
              <a:rPr lang="nb-NO" sz="2400" dirty="0" err="1"/>
              <a:t>observed</a:t>
            </a:r>
            <a:r>
              <a:rPr lang="nb-NO" sz="2400" dirty="0"/>
              <a:t> </a:t>
            </a:r>
            <a:r>
              <a:rPr lang="nb-NO" sz="2400" dirty="0" err="1"/>
              <a:t>value</a:t>
            </a:r>
            <a:r>
              <a:rPr lang="nb-NO" sz="2400" dirty="0"/>
              <a:t> </a:t>
            </a:r>
            <a:r>
              <a:rPr lang="nb-NO" sz="2400" dirty="0" err="1"/>
              <a:t>when</a:t>
            </a:r>
            <a:r>
              <a:rPr lang="nb-NO" sz="2400" dirty="0"/>
              <a:t> &lt;LOQ</a:t>
            </a:r>
          </a:p>
          <a:p>
            <a:pPr>
              <a:buFont typeface="Calibri" panose="020F0502020204030204" pitchFamily="34" charset="0"/>
              <a:buChar char="→"/>
            </a:pPr>
            <a:r>
              <a:rPr lang="nb-NO" sz="2800" dirty="0"/>
              <a:t>Important </a:t>
            </a:r>
            <a:r>
              <a:rPr lang="nb-NO" sz="2800" dirty="0" err="1"/>
              <a:t>that</a:t>
            </a:r>
            <a:r>
              <a:rPr lang="nb-NO" sz="2800" dirty="0"/>
              <a:t> LOQ </a:t>
            </a:r>
            <a:r>
              <a:rPr lang="nb-NO" sz="2800" dirty="0" err="1"/>
              <a:t>value</a:t>
            </a:r>
            <a:r>
              <a:rPr lang="nb-NO" sz="2800" dirty="0"/>
              <a:t> is </a:t>
            </a:r>
            <a:r>
              <a:rPr lang="nb-NO" sz="2800" dirty="0" err="1"/>
              <a:t>reported</a:t>
            </a:r>
            <a:r>
              <a:rPr lang="nb-NO" sz="2800" dirty="0"/>
              <a:t> and </a:t>
            </a:r>
            <a:r>
              <a:rPr lang="nb-NO" sz="2800" dirty="0" err="1"/>
              <a:t>correct</a:t>
            </a:r>
            <a:endParaRPr lang="nb-NO" sz="2800" dirty="0"/>
          </a:p>
          <a:p>
            <a:pPr lvl="1"/>
            <a:r>
              <a:rPr lang="nb-NO" sz="2400" dirty="0"/>
              <a:t>New QC test </a:t>
            </a:r>
            <a:r>
              <a:rPr lang="nb-NO" sz="2400" dirty="0" err="1"/>
              <a:t>on</a:t>
            </a:r>
            <a:r>
              <a:rPr lang="nb-NO" sz="2400" dirty="0"/>
              <a:t> </a:t>
            </a:r>
            <a:r>
              <a:rPr lang="nb-NO" sz="2400" dirty="0" err="1"/>
              <a:t>max</a:t>
            </a:r>
            <a:r>
              <a:rPr lang="nb-NO" sz="2400" dirty="0"/>
              <a:t> LOQ in CDR</a:t>
            </a:r>
          </a:p>
          <a:p>
            <a:pPr lvl="1"/>
            <a:r>
              <a:rPr lang="nb-NO" sz="2400" dirty="0"/>
              <a:t>Feedback </a:t>
            </a:r>
            <a:r>
              <a:rPr lang="nb-NO" sz="2400" dirty="0" err="1"/>
              <a:t>welcome</a:t>
            </a:r>
            <a:endParaRPr lang="nb-NO" sz="2400" dirty="0"/>
          </a:p>
          <a:p>
            <a:r>
              <a:rPr lang="nb-NO" sz="2800" dirty="0"/>
              <a:t>Older data </a:t>
            </a:r>
            <a:r>
              <a:rPr lang="nb-NO" sz="2800" dirty="0" err="1"/>
              <a:t>with</a:t>
            </a:r>
            <a:r>
              <a:rPr lang="nb-NO" sz="2800" dirty="0"/>
              <a:t> </a:t>
            </a:r>
            <a:r>
              <a:rPr lang="nb-NO" sz="2800" dirty="0" err="1"/>
              <a:t>unreasonably</a:t>
            </a:r>
            <a:r>
              <a:rPr lang="nb-NO" sz="2800" dirty="0"/>
              <a:t> </a:t>
            </a:r>
            <a:r>
              <a:rPr lang="nb-NO" sz="2800" dirty="0" err="1"/>
              <a:t>high</a:t>
            </a:r>
            <a:r>
              <a:rPr lang="nb-NO" sz="2800" dirty="0"/>
              <a:t>                                                                LOQ </a:t>
            </a:r>
            <a:r>
              <a:rPr lang="nb-NO" sz="2800" dirty="0" err="1"/>
              <a:t>will</a:t>
            </a:r>
            <a:r>
              <a:rPr lang="nb-NO" sz="2800" dirty="0"/>
              <a:t> be </a:t>
            </a:r>
            <a:r>
              <a:rPr lang="nb-NO" sz="2800" dirty="0" err="1"/>
              <a:t>flagged</a:t>
            </a:r>
            <a:r>
              <a:rPr lang="nb-NO" sz="2800" dirty="0"/>
              <a:t> and </a:t>
            </a:r>
            <a:r>
              <a:rPr lang="nb-NO" sz="2800" dirty="0" err="1"/>
              <a:t>excluded</a:t>
            </a:r>
            <a:endParaRPr lang="nb-NO" sz="2800" dirty="0"/>
          </a:p>
          <a:p>
            <a:pPr lvl="1"/>
            <a:r>
              <a:rPr lang="nb-NO" sz="2400" dirty="0" err="1"/>
              <a:t>Flagged</a:t>
            </a:r>
            <a:r>
              <a:rPr lang="nb-NO" sz="2400" dirty="0"/>
              <a:t> records </a:t>
            </a:r>
            <a:r>
              <a:rPr lang="nb-NO" sz="2400" dirty="0" err="1"/>
              <a:t>can</a:t>
            </a:r>
            <a:r>
              <a:rPr lang="nb-NO" sz="2400" dirty="0"/>
              <a:t> be </a:t>
            </a:r>
            <a:r>
              <a:rPr lang="nb-NO" sz="2400" dirty="0" err="1"/>
              <a:t>checked</a:t>
            </a:r>
            <a:r>
              <a:rPr lang="nb-NO" sz="2400" dirty="0"/>
              <a:t>                                                                                       and </a:t>
            </a:r>
            <a:r>
              <a:rPr lang="nb-NO" sz="2400" dirty="0" err="1"/>
              <a:t>corrected</a:t>
            </a:r>
            <a:endParaRPr lang="nb-NO" sz="2400" dirty="0"/>
          </a:p>
          <a:p>
            <a:pPr lvl="1"/>
            <a:r>
              <a:rPr lang="nb-NO" sz="2400" dirty="0" err="1"/>
              <a:t>Sometimes</a:t>
            </a:r>
            <a:r>
              <a:rPr lang="nb-NO" sz="2400" dirty="0"/>
              <a:t> </a:t>
            </a:r>
            <a:r>
              <a:rPr lang="nb-NO" sz="2400" dirty="0" err="1"/>
              <a:t>both</a:t>
            </a:r>
            <a:r>
              <a:rPr lang="nb-NO" sz="2400" dirty="0"/>
              <a:t> the LOQ </a:t>
            </a:r>
            <a:r>
              <a:rPr lang="nb-NO" sz="2400" dirty="0" err="1"/>
              <a:t>value</a:t>
            </a:r>
            <a:r>
              <a:rPr lang="nb-NO" sz="2400" dirty="0"/>
              <a:t> and the &lt;LOQ </a:t>
            </a:r>
            <a:r>
              <a:rPr lang="nb-NO" sz="2400" dirty="0" err="1"/>
              <a:t>reporting</a:t>
            </a:r>
            <a:r>
              <a:rPr lang="nb-NO" sz="2400" dirty="0"/>
              <a:t> </a:t>
            </a:r>
            <a:r>
              <a:rPr lang="nb-NO" sz="2400" dirty="0" err="1"/>
              <a:t>seem</a:t>
            </a:r>
            <a:r>
              <a:rPr lang="nb-NO" sz="2400" dirty="0"/>
              <a:t>                             </a:t>
            </a:r>
            <a:r>
              <a:rPr lang="nb-NO" sz="2400" dirty="0" err="1"/>
              <a:t>wrong</a:t>
            </a:r>
            <a:r>
              <a:rPr lang="nb-NO" sz="2400" dirty="0"/>
              <a:t> (i.e. </a:t>
            </a:r>
            <a:r>
              <a:rPr lang="nb-NO" sz="2400" dirty="0" err="1"/>
              <a:t>reported</a:t>
            </a:r>
            <a:r>
              <a:rPr lang="nb-NO" sz="2400" dirty="0"/>
              <a:t> </a:t>
            </a:r>
            <a:r>
              <a:rPr lang="nb-NO" sz="2400" dirty="0" err="1"/>
              <a:t>observed</a:t>
            </a:r>
            <a:r>
              <a:rPr lang="nb-NO" sz="2400" dirty="0"/>
              <a:t> </a:t>
            </a:r>
            <a:r>
              <a:rPr lang="nb-NO" sz="2400" dirty="0" err="1"/>
              <a:t>value</a:t>
            </a:r>
            <a:r>
              <a:rPr lang="nb-NO" sz="2400" dirty="0"/>
              <a:t> </a:t>
            </a:r>
            <a:r>
              <a:rPr lang="nb-NO" sz="2400" dirty="0" err="1"/>
              <a:t>seems</a:t>
            </a:r>
            <a:r>
              <a:rPr lang="nb-NO" sz="2400" dirty="0"/>
              <a:t> </a:t>
            </a:r>
            <a:r>
              <a:rPr lang="nb-NO" sz="2400" dirty="0" err="1"/>
              <a:t>reasonable</a:t>
            </a:r>
            <a:r>
              <a:rPr lang="nb-NO" sz="2400" dirty="0"/>
              <a:t>)</a:t>
            </a:r>
          </a:p>
          <a:p>
            <a:pPr lvl="1"/>
            <a:endParaRPr lang="nb-NO" sz="2800" dirty="0"/>
          </a:p>
        </p:txBody>
      </p:sp>
      <p:graphicFrame>
        <p:nvGraphicFramePr>
          <p:cNvPr id="12" name="Table 11">
            <a:extLst>
              <a:ext uri="{FF2B5EF4-FFF2-40B4-BE49-F238E27FC236}">
                <a16:creationId xmlns:a16="http://schemas.microsoft.com/office/drawing/2014/main" id="{784FA804-DB40-417E-92C3-B2A785E9097C}"/>
              </a:ext>
            </a:extLst>
          </p:cNvPr>
          <p:cNvGraphicFramePr>
            <a:graphicFrameLocks noGrp="1"/>
          </p:cNvGraphicFramePr>
          <p:nvPr>
            <p:extLst>
              <p:ext uri="{D42A27DB-BD31-4B8C-83A1-F6EECF244321}">
                <p14:modId xmlns:p14="http://schemas.microsoft.com/office/powerpoint/2010/main" val="1735595319"/>
              </p:ext>
            </p:extLst>
          </p:nvPr>
        </p:nvGraphicFramePr>
        <p:xfrm>
          <a:off x="6091184" y="3442848"/>
          <a:ext cx="6060332" cy="2186940"/>
        </p:xfrm>
        <a:graphic>
          <a:graphicData uri="http://schemas.openxmlformats.org/drawingml/2006/table">
            <a:tbl>
              <a:tblPr>
                <a:tableStyleId>{0505E3EF-67EA-436B-97B2-0124C06EBD24}</a:tableStyleId>
              </a:tblPr>
              <a:tblGrid>
                <a:gridCol w="2402732">
                  <a:extLst>
                    <a:ext uri="{9D8B030D-6E8A-4147-A177-3AD203B41FA5}">
                      <a16:colId xmlns:a16="http://schemas.microsoft.com/office/drawing/2014/main" val="1974080647"/>
                    </a:ext>
                  </a:extLst>
                </a:gridCol>
                <a:gridCol w="2120630">
                  <a:extLst>
                    <a:ext uri="{9D8B030D-6E8A-4147-A177-3AD203B41FA5}">
                      <a16:colId xmlns:a16="http://schemas.microsoft.com/office/drawing/2014/main" val="4138207473"/>
                    </a:ext>
                  </a:extLst>
                </a:gridCol>
                <a:gridCol w="875489">
                  <a:extLst>
                    <a:ext uri="{9D8B030D-6E8A-4147-A177-3AD203B41FA5}">
                      <a16:colId xmlns:a16="http://schemas.microsoft.com/office/drawing/2014/main" val="2088108296"/>
                    </a:ext>
                  </a:extLst>
                </a:gridCol>
                <a:gridCol w="661481">
                  <a:extLst>
                    <a:ext uri="{9D8B030D-6E8A-4147-A177-3AD203B41FA5}">
                      <a16:colId xmlns:a16="http://schemas.microsoft.com/office/drawing/2014/main" val="1819675484"/>
                    </a:ext>
                  </a:extLst>
                </a:gridCol>
              </a:tblGrid>
              <a:tr h="182245">
                <a:tc>
                  <a:txBody>
                    <a:bodyPr/>
                    <a:lstStyle/>
                    <a:p>
                      <a:pPr>
                        <a:lnSpc>
                          <a:spcPct val="107000"/>
                        </a:lnSpc>
                        <a:spcAft>
                          <a:spcPts val="0"/>
                        </a:spcAft>
                      </a:pPr>
                      <a:r>
                        <a:rPr lang="nb-NO" sz="1100" dirty="0" err="1">
                          <a:effectLst/>
                        </a:rPr>
                        <a:t>observedPropertyDeterminandCode</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tc>
                  <a:txBody>
                    <a:bodyPr/>
                    <a:lstStyle/>
                    <a:p>
                      <a:pPr>
                        <a:lnSpc>
                          <a:spcPct val="107000"/>
                        </a:lnSpc>
                        <a:spcAft>
                          <a:spcPts val="0"/>
                        </a:spcAft>
                      </a:pPr>
                      <a:r>
                        <a:rPr lang="nb-NO" sz="1100">
                          <a:effectLst/>
                        </a:rPr>
                        <a:t>observedPropertyLabel</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tc>
                  <a:txBody>
                    <a:bodyPr/>
                    <a:lstStyle/>
                    <a:p>
                      <a:pPr>
                        <a:lnSpc>
                          <a:spcPct val="107000"/>
                        </a:lnSpc>
                        <a:spcAft>
                          <a:spcPts val="0"/>
                        </a:spcAft>
                      </a:pPr>
                      <a:r>
                        <a:rPr lang="nb-NO" sz="1100">
                          <a:effectLst/>
                        </a:rPr>
                        <a:t>resultUom</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tc>
                  <a:txBody>
                    <a:bodyPr/>
                    <a:lstStyle/>
                    <a:p>
                      <a:pPr>
                        <a:lnSpc>
                          <a:spcPct val="107000"/>
                        </a:lnSpc>
                        <a:spcAft>
                          <a:spcPts val="0"/>
                        </a:spcAft>
                      </a:pPr>
                      <a:r>
                        <a:rPr lang="nb-NO" sz="1100">
                          <a:effectLst/>
                        </a:rPr>
                        <a:t>maxLOQ</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extLst>
                  <a:ext uri="{0D108BD9-81ED-4DB2-BD59-A6C34878D82A}">
                    <a16:rowId xmlns:a16="http://schemas.microsoft.com/office/drawing/2014/main" val="3568069350"/>
                  </a:ext>
                </a:extLst>
              </a:tr>
              <a:tr h="182245">
                <a:tc>
                  <a:txBody>
                    <a:bodyPr/>
                    <a:lstStyle/>
                    <a:p>
                      <a:pPr>
                        <a:lnSpc>
                          <a:spcPct val="107000"/>
                        </a:lnSpc>
                        <a:spcAft>
                          <a:spcPts val="0"/>
                        </a:spcAft>
                      </a:pPr>
                      <a:r>
                        <a:rPr lang="nb-NO" sz="1100" dirty="0">
                          <a:effectLst/>
                        </a:rPr>
                        <a:t>CAS_14798-03-9</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tc>
                  <a:txBody>
                    <a:bodyPr/>
                    <a:lstStyle/>
                    <a:p>
                      <a:pPr>
                        <a:lnSpc>
                          <a:spcPct val="107000"/>
                        </a:lnSpc>
                        <a:spcAft>
                          <a:spcPts val="0"/>
                        </a:spcAft>
                      </a:pPr>
                      <a:r>
                        <a:rPr lang="nb-NO" sz="1100">
                          <a:effectLst/>
                        </a:rPr>
                        <a:t>Ammonium</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tc>
                  <a:txBody>
                    <a:bodyPr/>
                    <a:lstStyle/>
                    <a:p>
                      <a:pPr>
                        <a:lnSpc>
                          <a:spcPct val="107000"/>
                        </a:lnSpc>
                        <a:spcAft>
                          <a:spcPts val="0"/>
                        </a:spcAft>
                      </a:pPr>
                      <a:r>
                        <a:rPr lang="nb-NO" sz="1100">
                          <a:effectLst/>
                        </a:rPr>
                        <a:t>mg{NH4}/L</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tc>
                  <a:txBody>
                    <a:bodyPr/>
                    <a:lstStyle/>
                    <a:p>
                      <a:pPr algn="r">
                        <a:lnSpc>
                          <a:spcPct val="107000"/>
                        </a:lnSpc>
                        <a:spcAft>
                          <a:spcPts val="0"/>
                        </a:spcAft>
                      </a:pPr>
                      <a:r>
                        <a:rPr lang="nb-NO" sz="1100">
                          <a:effectLst/>
                        </a:rPr>
                        <a:t>0.064</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extLst>
                  <a:ext uri="{0D108BD9-81ED-4DB2-BD59-A6C34878D82A}">
                    <a16:rowId xmlns:a16="http://schemas.microsoft.com/office/drawing/2014/main" val="1280024464"/>
                  </a:ext>
                </a:extLst>
              </a:tr>
              <a:tr h="182245">
                <a:tc>
                  <a:txBody>
                    <a:bodyPr/>
                    <a:lstStyle/>
                    <a:p>
                      <a:pPr>
                        <a:lnSpc>
                          <a:spcPct val="107000"/>
                        </a:lnSpc>
                        <a:spcAft>
                          <a:spcPts val="0"/>
                        </a:spcAft>
                      </a:pPr>
                      <a:r>
                        <a:rPr lang="nb-NO" sz="1100">
                          <a:effectLst/>
                        </a:rPr>
                        <a:t>EEA_3133-01-5</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tc>
                  <a:txBody>
                    <a:bodyPr/>
                    <a:lstStyle/>
                    <a:p>
                      <a:pPr>
                        <a:lnSpc>
                          <a:spcPct val="107000"/>
                        </a:lnSpc>
                        <a:spcAft>
                          <a:spcPts val="0"/>
                        </a:spcAft>
                      </a:pPr>
                      <a:r>
                        <a:rPr lang="nb-NO" sz="1100">
                          <a:effectLst/>
                        </a:rPr>
                        <a:t>BOD5</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tc>
                  <a:txBody>
                    <a:bodyPr/>
                    <a:lstStyle/>
                    <a:p>
                      <a:pPr>
                        <a:lnSpc>
                          <a:spcPct val="107000"/>
                        </a:lnSpc>
                        <a:spcAft>
                          <a:spcPts val="0"/>
                        </a:spcAft>
                      </a:pPr>
                      <a:r>
                        <a:rPr lang="nb-NO" sz="1100">
                          <a:effectLst/>
                        </a:rPr>
                        <a:t>mg{O2}/L</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tc>
                  <a:txBody>
                    <a:bodyPr/>
                    <a:lstStyle/>
                    <a:p>
                      <a:pPr algn="r">
                        <a:lnSpc>
                          <a:spcPct val="107000"/>
                        </a:lnSpc>
                        <a:spcAft>
                          <a:spcPts val="0"/>
                        </a:spcAft>
                      </a:pPr>
                      <a:r>
                        <a:rPr lang="nb-NO" sz="1100">
                          <a:effectLst/>
                        </a:rPr>
                        <a:t>1.2</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extLst>
                  <a:ext uri="{0D108BD9-81ED-4DB2-BD59-A6C34878D82A}">
                    <a16:rowId xmlns:a16="http://schemas.microsoft.com/office/drawing/2014/main" val="744366440"/>
                  </a:ext>
                </a:extLst>
              </a:tr>
              <a:tr h="182245">
                <a:tc>
                  <a:txBody>
                    <a:bodyPr/>
                    <a:lstStyle/>
                    <a:p>
                      <a:pPr>
                        <a:lnSpc>
                          <a:spcPct val="107000"/>
                        </a:lnSpc>
                        <a:spcAft>
                          <a:spcPts val="0"/>
                        </a:spcAft>
                      </a:pPr>
                      <a:r>
                        <a:rPr lang="nb-NO" sz="1100">
                          <a:effectLst/>
                        </a:rPr>
                        <a:t>EEA_3133-02-6</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tc>
                  <a:txBody>
                    <a:bodyPr/>
                    <a:lstStyle/>
                    <a:p>
                      <a:pPr>
                        <a:lnSpc>
                          <a:spcPct val="107000"/>
                        </a:lnSpc>
                        <a:spcAft>
                          <a:spcPts val="0"/>
                        </a:spcAft>
                      </a:pPr>
                      <a:r>
                        <a:rPr lang="nb-NO" sz="1100">
                          <a:effectLst/>
                        </a:rPr>
                        <a:t>BOD7</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tc>
                  <a:txBody>
                    <a:bodyPr/>
                    <a:lstStyle/>
                    <a:p>
                      <a:pPr>
                        <a:lnSpc>
                          <a:spcPct val="107000"/>
                        </a:lnSpc>
                        <a:spcAft>
                          <a:spcPts val="0"/>
                        </a:spcAft>
                      </a:pPr>
                      <a:r>
                        <a:rPr lang="nb-NO" sz="1100">
                          <a:effectLst/>
                        </a:rPr>
                        <a:t>mg{O2}/L</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tc>
                  <a:txBody>
                    <a:bodyPr/>
                    <a:lstStyle/>
                    <a:p>
                      <a:pPr algn="r">
                        <a:lnSpc>
                          <a:spcPct val="107000"/>
                        </a:lnSpc>
                        <a:spcAft>
                          <a:spcPts val="0"/>
                        </a:spcAft>
                      </a:pPr>
                      <a:r>
                        <a:rPr lang="nb-NO" sz="1100">
                          <a:effectLst/>
                        </a:rPr>
                        <a:t>1.2</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extLst>
                  <a:ext uri="{0D108BD9-81ED-4DB2-BD59-A6C34878D82A}">
                    <a16:rowId xmlns:a16="http://schemas.microsoft.com/office/drawing/2014/main" val="3625915086"/>
                  </a:ext>
                </a:extLst>
              </a:tr>
              <a:tr h="182245">
                <a:tc>
                  <a:txBody>
                    <a:bodyPr/>
                    <a:lstStyle/>
                    <a:p>
                      <a:pPr>
                        <a:lnSpc>
                          <a:spcPct val="107000"/>
                        </a:lnSpc>
                        <a:spcAft>
                          <a:spcPts val="0"/>
                        </a:spcAft>
                      </a:pPr>
                      <a:r>
                        <a:rPr lang="nb-NO" sz="1100">
                          <a:effectLst/>
                        </a:rPr>
                        <a:t>EEA_3164-01-0</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tc>
                  <a:txBody>
                    <a:bodyPr/>
                    <a:lstStyle/>
                    <a:p>
                      <a:pPr>
                        <a:lnSpc>
                          <a:spcPct val="107000"/>
                        </a:lnSpc>
                        <a:spcAft>
                          <a:spcPts val="0"/>
                        </a:spcAft>
                      </a:pPr>
                      <a:r>
                        <a:rPr lang="nb-NO" sz="1100">
                          <a:effectLst/>
                        </a:rPr>
                        <a:t>Chlorophyll a</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tc>
                  <a:txBody>
                    <a:bodyPr/>
                    <a:lstStyle/>
                    <a:p>
                      <a:pPr>
                        <a:lnSpc>
                          <a:spcPct val="107000"/>
                        </a:lnSpc>
                        <a:spcAft>
                          <a:spcPts val="0"/>
                        </a:spcAft>
                      </a:pPr>
                      <a:r>
                        <a:rPr lang="nb-NO" sz="1100" dirty="0" err="1">
                          <a:effectLst/>
                        </a:rPr>
                        <a:t>ug</a:t>
                      </a:r>
                      <a:r>
                        <a:rPr lang="nb-NO" sz="1100" dirty="0">
                          <a:effectLst/>
                        </a:rPr>
                        <a:t>/L</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tc>
                  <a:txBody>
                    <a:bodyPr/>
                    <a:lstStyle/>
                    <a:p>
                      <a:pPr algn="r">
                        <a:lnSpc>
                          <a:spcPct val="107000"/>
                        </a:lnSpc>
                        <a:spcAft>
                          <a:spcPts val="0"/>
                        </a:spcAft>
                      </a:pPr>
                      <a:r>
                        <a:rPr lang="nb-NO" sz="1100">
                          <a:effectLst/>
                        </a:rPr>
                        <a:t>2</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extLst>
                  <a:ext uri="{0D108BD9-81ED-4DB2-BD59-A6C34878D82A}">
                    <a16:rowId xmlns:a16="http://schemas.microsoft.com/office/drawing/2014/main" val="3180804887"/>
                  </a:ext>
                </a:extLst>
              </a:tr>
              <a:tr h="182245">
                <a:tc>
                  <a:txBody>
                    <a:bodyPr/>
                    <a:lstStyle/>
                    <a:p>
                      <a:pPr>
                        <a:lnSpc>
                          <a:spcPct val="107000"/>
                        </a:lnSpc>
                        <a:spcAft>
                          <a:spcPts val="0"/>
                        </a:spcAft>
                      </a:pPr>
                      <a:r>
                        <a:rPr lang="nb-NO" sz="1100" dirty="0">
                          <a:effectLst/>
                        </a:rPr>
                        <a:t>EEA_3133-05-9</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tc>
                  <a:txBody>
                    <a:bodyPr/>
                    <a:lstStyle/>
                    <a:p>
                      <a:pPr>
                        <a:lnSpc>
                          <a:spcPct val="107000"/>
                        </a:lnSpc>
                        <a:spcAft>
                          <a:spcPts val="0"/>
                        </a:spcAft>
                      </a:pPr>
                      <a:r>
                        <a:rPr lang="nb-NO" sz="1100">
                          <a:effectLst/>
                        </a:rPr>
                        <a:t>Dissolved organic carbon (DOC)</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tc>
                  <a:txBody>
                    <a:bodyPr/>
                    <a:lstStyle/>
                    <a:p>
                      <a:pPr>
                        <a:lnSpc>
                          <a:spcPct val="107000"/>
                        </a:lnSpc>
                        <a:spcAft>
                          <a:spcPts val="0"/>
                        </a:spcAft>
                      </a:pPr>
                      <a:r>
                        <a:rPr lang="nb-NO" sz="1100">
                          <a:effectLst/>
                        </a:rPr>
                        <a:t>mg{C}/L</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tc>
                  <a:txBody>
                    <a:bodyPr/>
                    <a:lstStyle/>
                    <a:p>
                      <a:pPr algn="r">
                        <a:lnSpc>
                          <a:spcPct val="107000"/>
                        </a:lnSpc>
                        <a:spcAft>
                          <a:spcPts val="0"/>
                        </a:spcAft>
                      </a:pPr>
                      <a:r>
                        <a:rPr lang="nb-NO" sz="1100">
                          <a:effectLst/>
                        </a:rPr>
                        <a:t>1</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extLst>
                  <a:ext uri="{0D108BD9-81ED-4DB2-BD59-A6C34878D82A}">
                    <a16:rowId xmlns:a16="http://schemas.microsoft.com/office/drawing/2014/main" val="1628228233"/>
                  </a:ext>
                </a:extLst>
              </a:tr>
              <a:tr h="182245">
                <a:tc>
                  <a:txBody>
                    <a:bodyPr/>
                    <a:lstStyle/>
                    <a:p>
                      <a:pPr>
                        <a:lnSpc>
                          <a:spcPct val="107000"/>
                        </a:lnSpc>
                        <a:spcAft>
                          <a:spcPts val="0"/>
                        </a:spcAft>
                      </a:pPr>
                      <a:r>
                        <a:rPr lang="nb-NO" sz="1100">
                          <a:effectLst/>
                        </a:rPr>
                        <a:t>CAS_14797-55-8</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tc>
                  <a:txBody>
                    <a:bodyPr/>
                    <a:lstStyle/>
                    <a:p>
                      <a:pPr>
                        <a:lnSpc>
                          <a:spcPct val="107000"/>
                        </a:lnSpc>
                        <a:spcAft>
                          <a:spcPts val="0"/>
                        </a:spcAft>
                      </a:pPr>
                      <a:r>
                        <a:rPr lang="nb-NO" sz="1100">
                          <a:effectLst/>
                        </a:rPr>
                        <a:t>Nitrate</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tc>
                  <a:txBody>
                    <a:bodyPr/>
                    <a:lstStyle/>
                    <a:p>
                      <a:pPr>
                        <a:lnSpc>
                          <a:spcPct val="107000"/>
                        </a:lnSpc>
                        <a:spcAft>
                          <a:spcPts val="0"/>
                        </a:spcAft>
                      </a:pPr>
                      <a:r>
                        <a:rPr lang="nb-NO" sz="1100">
                          <a:effectLst/>
                        </a:rPr>
                        <a:t>mg{NO3}/L</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tc>
                  <a:txBody>
                    <a:bodyPr/>
                    <a:lstStyle/>
                    <a:p>
                      <a:pPr algn="r">
                        <a:lnSpc>
                          <a:spcPct val="107000"/>
                        </a:lnSpc>
                        <a:spcAft>
                          <a:spcPts val="0"/>
                        </a:spcAft>
                      </a:pPr>
                      <a:r>
                        <a:rPr lang="nb-NO" sz="1100">
                          <a:effectLst/>
                        </a:rPr>
                        <a:t>0.89</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extLst>
                  <a:ext uri="{0D108BD9-81ED-4DB2-BD59-A6C34878D82A}">
                    <a16:rowId xmlns:a16="http://schemas.microsoft.com/office/drawing/2014/main" val="3739151847"/>
                  </a:ext>
                </a:extLst>
              </a:tr>
              <a:tr h="182245">
                <a:tc>
                  <a:txBody>
                    <a:bodyPr/>
                    <a:lstStyle/>
                    <a:p>
                      <a:pPr>
                        <a:lnSpc>
                          <a:spcPct val="107000"/>
                        </a:lnSpc>
                        <a:spcAft>
                          <a:spcPts val="0"/>
                        </a:spcAft>
                      </a:pPr>
                      <a:r>
                        <a:rPr lang="nb-NO" sz="1100">
                          <a:effectLst/>
                        </a:rPr>
                        <a:t>CAS_14797-65-0</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tc>
                  <a:txBody>
                    <a:bodyPr/>
                    <a:lstStyle/>
                    <a:p>
                      <a:pPr>
                        <a:lnSpc>
                          <a:spcPct val="107000"/>
                        </a:lnSpc>
                        <a:spcAft>
                          <a:spcPts val="0"/>
                        </a:spcAft>
                      </a:pPr>
                      <a:r>
                        <a:rPr lang="nb-NO" sz="1100">
                          <a:effectLst/>
                        </a:rPr>
                        <a:t>Nitrite</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tc>
                  <a:txBody>
                    <a:bodyPr/>
                    <a:lstStyle/>
                    <a:p>
                      <a:pPr>
                        <a:lnSpc>
                          <a:spcPct val="107000"/>
                        </a:lnSpc>
                        <a:spcAft>
                          <a:spcPts val="0"/>
                        </a:spcAft>
                      </a:pPr>
                      <a:r>
                        <a:rPr lang="nb-NO" sz="1100">
                          <a:effectLst/>
                        </a:rPr>
                        <a:t>mg{NO2}/L</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tc>
                  <a:txBody>
                    <a:bodyPr/>
                    <a:lstStyle/>
                    <a:p>
                      <a:pPr algn="r">
                        <a:lnSpc>
                          <a:spcPct val="107000"/>
                        </a:lnSpc>
                        <a:spcAft>
                          <a:spcPts val="0"/>
                        </a:spcAft>
                      </a:pPr>
                      <a:r>
                        <a:rPr lang="nb-NO" sz="1100">
                          <a:effectLst/>
                        </a:rPr>
                        <a:t>0.066</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extLst>
                  <a:ext uri="{0D108BD9-81ED-4DB2-BD59-A6C34878D82A}">
                    <a16:rowId xmlns:a16="http://schemas.microsoft.com/office/drawing/2014/main" val="1399796900"/>
                  </a:ext>
                </a:extLst>
              </a:tr>
              <a:tr h="182245">
                <a:tc>
                  <a:txBody>
                    <a:bodyPr/>
                    <a:lstStyle/>
                    <a:p>
                      <a:pPr>
                        <a:lnSpc>
                          <a:spcPct val="107000"/>
                        </a:lnSpc>
                        <a:spcAft>
                          <a:spcPts val="0"/>
                        </a:spcAft>
                      </a:pPr>
                      <a:r>
                        <a:rPr lang="nb-NO" sz="1100" dirty="0">
                          <a:effectLst/>
                        </a:rPr>
                        <a:t>CAS_14265-44-2</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tc>
                  <a:txBody>
                    <a:bodyPr/>
                    <a:lstStyle/>
                    <a:p>
                      <a:pPr>
                        <a:lnSpc>
                          <a:spcPct val="107000"/>
                        </a:lnSpc>
                        <a:spcAft>
                          <a:spcPts val="0"/>
                        </a:spcAft>
                      </a:pPr>
                      <a:r>
                        <a:rPr lang="nb-NO" sz="1100">
                          <a:effectLst/>
                        </a:rPr>
                        <a:t>Phosphate</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tc>
                  <a:txBody>
                    <a:bodyPr/>
                    <a:lstStyle/>
                    <a:p>
                      <a:pPr>
                        <a:lnSpc>
                          <a:spcPct val="107000"/>
                        </a:lnSpc>
                        <a:spcAft>
                          <a:spcPts val="0"/>
                        </a:spcAft>
                      </a:pPr>
                      <a:r>
                        <a:rPr lang="nb-NO" sz="1100">
                          <a:effectLst/>
                        </a:rPr>
                        <a:t>mg{P}/L</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tc>
                  <a:txBody>
                    <a:bodyPr/>
                    <a:lstStyle/>
                    <a:p>
                      <a:pPr algn="r">
                        <a:lnSpc>
                          <a:spcPct val="107000"/>
                        </a:lnSpc>
                        <a:spcAft>
                          <a:spcPts val="0"/>
                        </a:spcAft>
                      </a:pPr>
                      <a:r>
                        <a:rPr lang="nb-NO" sz="1100">
                          <a:effectLst/>
                        </a:rPr>
                        <a:t>0.02</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extLst>
                  <a:ext uri="{0D108BD9-81ED-4DB2-BD59-A6C34878D82A}">
                    <a16:rowId xmlns:a16="http://schemas.microsoft.com/office/drawing/2014/main" val="4050024288"/>
                  </a:ext>
                </a:extLst>
              </a:tr>
              <a:tr h="182245">
                <a:tc>
                  <a:txBody>
                    <a:bodyPr/>
                    <a:lstStyle/>
                    <a:p>
                      <a:pPr>
                        <a:lnSpc>
                          <a:spcPct val="107000"/>
                        </a:lnSpc>
                        <a:spcAft>
                          <a:spcPts val="0"/>
                        </a:spcAft>
                      </a:pPr>
                      <a:r>
                        <a:rPr lang="nb-NO" sz="1100">
                          <a:effectLst/>
                        </a:rPr>
                        <a:t>EEA_3133-06-0</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tc>
                  <a:txBody>
                    <a:bodyPr/>
                    <a:lstStyle/>
                    <a:p>
                      <a:pPr>
                        <a:lnSpc>
                          <a:spcPct val="107000"/>
                        </a:lnSpc>
                        <a:spcAft>
                          <a:spcPts val="0"/>
                        </a:spcAft>
                      </a:pPr>
                      <a:r>
                        <a:rPr lang="nb-NO" sz="1100">
                          <a:effectLst/>
                        </a:rPr>
                        <a:t>Total organic carbon (TOC)</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tc>
                  <a:txBody>
                    <a:bodyPr/>
                    <a:lstStyle/>
                    <a:p>
                      <a:pPr>
                        <a:lnSpc>
                          <a:spcPct val="107000"/>
                        </a:lnSpc>
                        <a:spcAft>
                          <a:spcPts val="0"/>
                        </a:spcAft>
                      </a:pPr>
                      <a:r>
                        <a:rPr lang="nb-NO" sz="1100">
                          <a:effectLst/>
                        </a:rPr>
                        <a:t>mg{C}/L</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tc>
                  <a:txBody>
                    <a:bodyPr/>
                    <a:lstStyle/>
                    <a:p>
                      <a:pPr algn="r">
                        <a:lnSpc>
                          <a:spcPct val="107000"/>
                        </a:lnSpc>
                        <a:spcAft>
                          <a:spcPts val="0"/>
                        </a:spcAft>
                      </a:pPr>
                      <a:r>
                        <a:rPr lang="nb-NO" sz="1100">
                          <a:effectLst/>
                        </a:rPr>
                        <a:t>1</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extLst>
                  <a:ext uri="{0D108BD9-81ED-4DB2-BD59-A6C34878D82A}">
                    <a16:rowId xmlns:a16="http://schemas.microsoft.com/office/drawing/2014/main" val="982433068"/>
                  </a:ext>
                </a:extLst>
              </a:tr>
              <a:tr h="182245">
                <a:tc>
                  <a:txBody>
                    <a:bodyPr/>
                    <a:lstStyle/>
                    <a:p>
                      <a:pPr>
                        <a:lnSpc>
                          <a:spcPct val="107000"/>
                        </a:lnSpc>
                        <a:spcAft>
                          <a:spcPts val="0"/>
                        </a:spcAft>
                      </a:pPr>
                      <a:r>
                        <a:rPr lang="nb-NO" sz="1100">
                          <a:effectLst/>
                        </a:rPr>
                        <a:t>EEA_3161-02-2</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tc>
                  <a:txBody>
                    <a:bodyPr/>
                    <a:lstStyle/>
                    <a:p>
                      <a:pPr>
                        <a:lnSpc>
                          <a:spcPct val="107000"/>
                        </a:lnSpc>
                        <a:spcAft>
                          <a:spcPts val="0"/>
                        </a:spcAft>
                      </a:pPr>
                      <a:r>
                        <a:rPr lang="nb-NO" sz="1100">
                          <a:effectLst/>
                        </a:rPr>
                        <a:t>Total oxidised nitrogen</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tc>
                  <a:txBody>
                    <a:bodyPr/>
                    <a:lstStyle/>
                    <a:p>
                      <a:pPr>
                        <a:lnSpc>
                          <a:spcPct val="107000"/>
                        </a:lnSpc>
                        <a:spcAft>
                          <a:spcPts val="0"/>
                        </a:spcAft>
                      </a:pPr>
                      <a:r>
                        <a:rPr lang="nb-NO" sz="1100">
                          <a:effectLst/>
                        </a:rPr>
                        <a:t>mg{N}/L</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tc>
                  <a:txBody>
                    <a:bodyPr/>
                    <a:lstStyle/>
                    <a:p>
                      <a:pPr algn="r">
                        <a:lnSpc>
                          <a:spcPct val="107000"/>
                        </a:lnSpc>
                        <a:spcAft>
                          <a:spcPts val="0"/>
                        </a:spcAft>
                      </a:pPr>
                      <a:r>
                        <a:rPr lang="nb-NO" sz="1100">
                          <a:effectLst/>
                        </a:rPr>
                        <a:t>0.2</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extLst>
                  <a:ext uri="{0D108BD9-81ED-4DB2-BD59-A6C34878D82A}">
                    <a16:rowId xmlns:a16="http://schemas.microsoft.com/office/drawing/2014/main" val="2069816588"/>
                  </a:ext>
                </a:extLst>
              </a:tr>
              <a:tr h="182245">
                <a:tc>
                  <a:txBody>
                    <a:bodyPr/>
                    <a:lstStyle/>
                    <a:p>
                      <a:pPr>
                        <a:lnSpc>
                          <a:spcPct val="107000"/>
                        </a:lnSpc>
                        <a:spcAft>
                          <a:spcPts val="0"/>
                        </a:spcAft>
                      </a:pPr>
                      <a:r>
                        <a:rPr lang="nb-NO" sz="1100">
                          <a:effectLst/>
                        </a:rPr>
                        <a:t>CAS_7723-14-0</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tc>
                  <a:txBody>
                    <a:bodyPr/>
                    <a:lstStyle/>
                    <a:p>
                      <a:pPr>
                        <a:lnSpc>
                          <a:spcPct val="107000"/>
                        </a:lnSpc>
                        <a:spcAft>
                          <a:spcPts val="0"/>
                        </a:spcAft>
                      </a:pPr>
                      <a:r>
                        <a:rPr lang="nb-NO" sz="1100">
                          <a:effectLst/>
                        </a:rPr>
                        <a:t>Total phosphorus</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tc>
                  <a:txBody>
                    <a:bodyPr/>
                    <a:lstStyle/>
                    <a:p>
                      <a:pPr>
                        <a:lnSpc>
                          <a:spcPct val="107000"/>
                        </a:lnSpc>
                        <a:spcAft>
                          <a:spcPts val="0"/>
                        </a:spcAft>
                      </a:pPr>
                      <a:r>
                        <a:rPr lang="nb-NO" sz="1100">
                          <a:effectLst/>
                        </a:rPr>
                        <a:t>mg{P}/L</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tc>
                  <a:txBody>
                    <a:bodyPr/>
                    <a:lstStyle/>
                    <a:p>
                      <a:pPr algn="r">
                        <a:lnSpc>
                          <a:spcPct val="107000"/>
                        </a:lnSpc>
                        <a:spcAft>
                          <a:spcPts val="0"/>
                        </a:spcAft>
                      </a:pPr>
                      <a:r>
                        <a:rPr lang="nb-NO" sz="1100" dirty="0">
                          <a:effectLst/>
                        </a:rPr>
                        <a:t>0.03</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tc>
                <a:extLst>
                  <a:ext uri="{0D108BD9-81ED-4DB2-BD59-A6C34878D82A}">
                    <a16:rowId xmlns:a16="http://schemas.microsoft.com/office/drawing/2014/main" val="1617234348"/>
                  </a:ext>
                </a:extLst>
              </a:tr>
            </a:tbl>
          </a:graphicData>
        </a:graphic>
      </p:graphicFrame>
    </p:spTree>
    <p:extLst>
      <p:ext uri="{BB962C8B-B14F-4D97-AF65-F5344CB8AC3E}">
        <p14:creationId xmlns:p14="http://schemas.microsoft.com/office/powerpoint/2010/main" val="1008069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308736F-5D74-40C4-9D07-7DE2A0C9FD0F}"/>
              </a:ext>
            </a:extLst>
          </p:cNvPr>
          <p:cNvSpPr>
            <a:spLocks noGrp="1"/>
          </p:cNvSpPr>
          <p:nvPr>
            <p:ph type="body" sz="quarter" idx="12"/>
          </p:nvPr>
        </p:nvSpPr>
        <p:spPr/>
        <p:txBody>
          <a:bodyPr/>
          <a:lstStyle/>
          <a:p>
            <a:r>
              <a:rPr lang="nb-NO" dirty="0"/>
              <a:t>Data – </a:t>
            </a:r>
            <a:r>
              <a:rPr lang="nb-NO" dirty="0" err="1"/>
              <a:t>fraction</a:t>
            </a:r>
            <a:endParaRPr lang="nb-NO" dirty="0"/>
          </a:p>
        </p:txBody>
      </p:sp>
      <p:sp>
        <p:nvSpPr>
          <p:cNvPr id="7" name="Content Placeholder 6">
            <a:extLst>
              <a:ext uri="{FF2B5EF4-FFF2-40B4-BE49-F238E27FC236}">
                <a16:creationId xmlns:a16="http://schemas.microsoft.com/office/drawing/2014/main" id="{BCE24E80-FEA4-40B9-96EE-6976A487069B}"/>
              </a:ext>
            </a:extLst>
          </p:cNvPr>
          <p:cNvSpPr>
            <a:spLocks noGrp="1"/>
          </p:cNvSpPr>
          <p:nvPr>
            <p:ph sz="quarter" idx="13"/>
          </p:nvPr>
        </p:nvSpPr>
        <p:spPr/>
        <p:txBody>
          <a:bodyPr/>
          <a:lstStyle/>
          <a:p>
            <a:r>
              <a:rPr lang="nb-NO" sz="3200" dirty="0" err="1"/>
              <a:t>Please</a:t>
            </a:r>
            <a:r>
              <a:rPr lang="nb-NO" sz="3200" dirty="0"/>
              <a:t> report the </a:t>
            </a:r>
            <a:r>
              <a:rPr lang="nb-NO" sz="3200" dirty="0" err="1"/>
              <a:t>correct</a:t>
            </a:r>
            <a:r>
              <a:rPr lang="nb-NO" sz="3200" dirty="0"/>
              <a:t> </a:t>
            </a:r>
            <a:r>
              <a:rPr lang="nb-NO" sz="3200" dirty="0" err="1"/>
              <a:t>fraction</a:t>
            </a:r>
            <a:endParaRPr lang="nb-NO" sz="3200" dirty="0"/>
          </a:p>
          <a:p>
            <a:pPr lvl="1"/>
            <a:r>
              <a:rPr lang="nb-NO" sz="3200" dirty="0" err="1"/>
              <a:t>Fraction</a:t>
            </a:r>
            <a:r>
              <a:rPr lang="nb-NO" sz="3200" dirty="0"/>
              <a:t> is part of the </a:t>
            </a:r>
            <a:r>
              <a:rPr lang="nb-NO" sz="3200" dirty="0" err="1"/>
              <a:t>criteria</a:t>
            </a:r>
            <a:r>
              <a:rPr lang="nb-NO" sz="3200" dirty="0"/>
              <a:t> </a:t>
            </a:r>
            <a:r>
              <a:rPr lang="nb-NO" sz="3200" dirty="0" err="1"/>
              <a:t>when</a:t>
            </a:r>
            <a:r>
              <a:rPr lang="nb-NO" sz="3200" dirty="0"/>
              <a:t> </a:t>
            </a:r>
            <a:r>
              <a:rPr lang="nb-NO" sz="3200" dirty="0" err="1"/>
              <a:t>we</a:t>
            </a:r>
            <a:r>
              <a:rPr lang="nb-NO" sz="3200" dirty="0"/>
              <a:t> </a:t>
            </a:r>
            <a:r>
              <a:rPr lang="nb-NO" sz="3200" dirty="0" err="1"/>
              <a:t>select</a:t>
            </a:r>
            <a:r>
              <a:rPr lang="nb-NO" sz="3200" dirty="0"/>
              <a:t> data to </a:t>
            </a:r>
            <a:r>
              <a:rPr lang="nb-NO" sz="3200" dirty="0" err="1"/>
              <a:t>use</a:t>
            </a:r>
            <a:endParaRPr lang="nb-NO" sz="3200" dirty="0"/>
          </a:p>
          <a:p>
            <a:pPr lvl="1"/>
            <a:r>
              <a:rPr lang="nb-NO" sz="3200" dirty="0" err="1"/>
              <a:t>Several</a:t>
            </a:r>
            <a:r>
              <a:rPr lang="nb-NO" sz="3200" dirty="0"/>
              <a:t> </a:t>
            </a:r>
            <a:r>
              <a:rPr lang="nb-NO" sz="3200" dirty="0" err="1"/>
              <a:t>examples</a:t>
            </a:r>
            <a:r>
              <a:rPr lang="nb-NO" sz="3200" dirty="0"/>
              <a:t> of impossible </a:t>
            </a:r>
            <a:r>
              <a:rPr lang="nb-NO" sz="3200" dirty="0" err="1"/>
              <a:t>reporting</a:t>
            </a:r>
            <a:endParaRPr lang="nb-NO" sz="3200" dirty="0"/>
          </a:p>
          <a:p>
            <a:pPr lvl="2"/>
            <a:r>
              <a:rPr lang="nb-NO" sz="2800" dirty="0"/>
              <a:t>e.g. BOD5 in </a:t>
            </a:r>
            <a:r>
              <a:rPr lang="nb-NO" sz="2800" dirty="0" err="1"/>
              <a:t>spm</a:t>
            </a:r>
            <a:r>
              <a:rPr lang="nb-NO" sz="2800" dirty="0"/>
              <a:t> </a:t>
            </a:r>
            <a:r>
              <a:rPr lang="nb-NO" sz="2800" dirty="0" err="1"/>
              <a:t>fraction</a:t>
            </a:r>
            <a:r>
              <a:rPr lang="nb-NO" sz="2800" dirty="0"/>
              <a:t> or total </a:t>
            </a:r>
            <a:r>
              <a:rPr lang="nb-NO" sz="2800" dirty="0" err="1"/>
              <a:t>organic</a:t>
            </a:r>
            <a:r>
              <a:rPr lang="nb-NO" sz="2800" dirty="0"/>
              <a:t> </a:t>
            </a:r>
            <a:r>
              <a:rPr lang="nb-NO" sz="2800" dirty="0" err="1"/>
              <a:t>carbon</a:t>
            </a:r>
            <a:r>
              <a:rPr lang="nb-NO" sz="2800" dirty="0"/>
              <a:t> in </a:t>
            </a:r>
            <a:r>
              <a:rPr lang="nb-NO" sz="2800" dirty="0" err="1"/>
              <a:t>dissolved</a:t>
            </a:r>
            <a:r>
              <a:rPr lang="nb-NO" sz="2800" dirty="0"/>
              <a:t> </a:t>
            </a:r>
          </a:p>
        </p:txBody>
      </p:sp>
      <p:sp>
        <p:nvSpPr>
          <p:cNvPr id="8" name="Text Placeholder 7">
            <a:extLst>
              <a:ext uri="{FF2B5EF4-FFF2-40B4-BE49-F238E27FC236}">
                <a16:creationId xmlns:a16="http://schemas.microsoft.com/office/drawing/2014/main" id="{9692DB32-6DB5-444A-9E3D-A27A00E297DE}"/>
              </a:ext>
            </a:extLst>
          </p:cNvPr>
          <p:cNvSpPr>
            <a:spLocks noGrp="1"/>
          </p:cNvSpPr>
          <p:nvPr>
            <p:ph type="body" sz="quarter" idx="14"/>
          </p:nvPr>
        </p:nvSpPr>
        <p:spPr/>
        <p:txBody>
          <a:bodyPr/>
          <a:lstStyle/>
          <a:p>
            <a:endParaRPr lang="nb-NO"/>
          </a:p>
        </p:txBody>
      </p:sp>
      <p:pic>
        <p:nvPicPr>
          <p:cNvPr id="3" name="Picture 2">
            <a:extLst>
              <a:ext uri="{FF2B5EF4-FFF2-40B4-BE49-F238E27FC236}">
                <a16:creationId xmlns:a16="http://schemas.microsoft.com/office/drawing/2014/main" id="{8FD8A640-DC7F-487B-A3B0-5508AF71A645}"/>
              </a:ext>
            </a:extLst>
          </p:cNvPr>
          <p:cNvPicPr>
            <a:picLocks noChangeAspect="1"/>
          </p:cNvPicPr>
          <p:nvPr/>
        </p:nvPicPr>
        <p:blipFill>
          <a:blip r:embed="rId3"/>
          <a:stretch>
            <a:fillRect/>
          </a:stretch>
        </p:blipFill>
        <p:spPr>
          <a:xfrm>
            <a:off x="453508" y="3879298"/>
            <a:ext cx="8592749" cy="1181265"/>
          </a:xfrm>
          <a:prstGeom prst="rect">
            <a:avLst/>
          </a:prstGeom>
        </p:spPr>
      </p:pic>
      <p:grpSp>
        <p:nvGrpSpPr>
          <p:cNvPr id="5" name="Group 4">
            <a:extLst>
              <a:ext uri="{FF2B5EF4-FFF2-40B4-BE49-F238E27FC236}">
                <a16:creationId xmlns:a16="http://schemas.microsoft.com/office/drawing/2014/main" id="{35CAD9A1-D87B-49AF-B48A-B05B47998483}"/>
              </a:ext>
            </a:extLst>
          </p:cNvPr>
          <p:cNvGrpSpPr/>
          <p:nvPr/>
        </p:nvGrpSpPr>
        <p:grpSpPr>
          <a:xfrm>
            <a:off x="468000" y="5060563"/>
            <a:ext cx="8583223" cy="1761437"/>
            <a:chOff x="1814116" y="2120063"/>
            <a:chExt cx="8583223" cy="1761437"/>
          </a:xfrm>
        </p:grpSpPr>
        <p:pic>
          <p:nvPicPr>
            <p:cNvPr id="2" name="Picture 1">
              <a:extLst>
                <a:ext uri="{FF2B5EF4-FFF2-40B4-BE49-F238E27FC236}">
                  <a16:creationId xmlns:a16="http://schemas.microsoft.com/office/drawing/2014/main" id="{4FBB3BA2-87A3-4492-9D01-CF60645AD012}"/>
                </a:ext>
              </a:extLst>
            </p:cNvPr>
            <p:cNvPicPr>
              <a:picLocks noChangeAspect="1"/>
            </p:cNvPicPr>
            <p:nvPr/>
          </p:nvPicPr>
          <p:blipFill>
            <a:blip r:embed="rId4"/>
            <a:stretch>
              <a:fillRect/>
            </a:stretch>
          </p:blipFill>
          <p:spPr>
            <a:xfrm>
              <a:off x="1856783" y="2976499"/>
              <a:ext cx="8478433" cy="905001"/>
            </a:xfrm>
            <a:prstGeom prst="rect">
              <a:avLst/>
            </a:prstGeom>
          </p:spPr>
        </p:pic>
        <p:pic>
          <p:nvPicPr>
            <p:cNvPr id="4" name="Picture 3">
              <a:extLst>
                <a:ext uri="{FF2B5EF4-FFF2-40B4-BE49-F238E27FC236}">
                  <a16:creationId xmlns:a16="http://schemas.microsoft.com/office/drawing/2014/main" id="{D0EFD8D4-D21D-495A-9D93-E6FA7DA14D5D}"/>
                </a:ext>
              </a:extLst>
            </p:cNvPr>
            <p:cNvPicPr>
              <a:picLocks noChangeAspect="1"/>
            </p:cNvPicPr>
            <p:nvPr/>
          </p:nvPicPr>
          <p:blipFill>
            <a:blip r:embed="rId5"/>
            <a:stretch>
              <a:fillRect/>
            </a:stretch>
          </p:blipFill>
          <p:spPr>
            <a:xfrm>
              <a:off x="1814116" y="2120063"/>
              <a:ext cx="8583223" cy="866896"/>
            </a:xfrm>
            <a:prstGeom prst="rect">
              <a:avLst/>
            </a:prstGeom>
          </p:spPr>
        </p:pic>
      </p:grpSp>
    </p:spTree>
    <p:extLst>
      <p:ext uri="{BB962C8B-B14F-4D97-AF65-F5344CB8AC3E}">
        <p14:creationId xmlns:p14="http://schemas.microsoft.com/office/powerpoint/2010/main" val="4111862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8274252-2684-47B6-BDCC-F99A0284CC93}"/>
              </a:ext>
            </a:extLst>
          </p:cNvPr>
          <p:cNvSpPr>
            <a:spLocks noGrp="1"/>
          </p:cNvSpPr>
          <p:nvPr>
            <p:ph type="body" sz="quarter" idx="12"/>
          </p:nvPr>
        </p:nvSpPr>
        <p:spPr/>
        <p:txBody>
          <a:bodyPr/>
          <a:lstStyle/>
          <a:p>
            <a:r>
              <a:rPr lang="nb-NO" dirty="0"/>
              <a:t>Data – and </a:t>
            </a:r>
            <a:r>
              <a:rPr lang="nb-NO" dirty="0" err="1"/>
              <a:t>finally</a:t>
            </a:r>
            <a:r>
              <a:rPr lang="nb-NO" dirty="0"/>
              <a:t>..</a:t>
            </a:r>
          </a:p>
        </p:txBody>
      </p:sp>
      <p:sp>
        <p:nvSpPr>
          <p:cNvPr id="7" name="Content Placeholder 6">
            <a:extLst>
              <a:ext uri="{FF2B5EF4-FFF2-40B4-BE49-F238E27FC236}">
                <a16:creationId xmlns:a16="http://schemas.microsoft.com/office/drawing/2014/main" id="{30643692-837C-44D9-8E37-55E7CEC84BA3}"/>
              </a:ext>
            </a:extLst>
          </p:cNvPr>
          <p:cNvSpPr>
            <a:spLocks noGrp="1"/>
          </p:cNvSpPr>
          <p:nvPr>
            <p:ph sz="quarter" idx="13"/>
          </p:nvPr>
        </p:nvSpPr>
        <p:spPr/>
        <p:txBody>
          <a:bodyPr/>
          <a:lstStyle/>
          <a:p>
            <a:r>
              <a:rPr lang="nb-NO" dirty="0" err="1"/>
              <a:t>Please</a:t>
            </a:r>
            <a:r>
              <a:rPr lang="nb-NO" dirty="0"/>
              <a:t> report </a:t>
            </a:r>
            <a:r>
              <a:rPr lang="nb-NO" dirty="0" err="1"/>
              <a:t>disaggregated</a:t>
            </a:r>
            <a:r>
              <a:rPr lang="nb-NO" dirty="0"/>
              <a:t> data </a:t>
            </a:r>
            <a:r>
              <a:rPr lang="nb-NO" dirty="0" err="1"/>
              <a:t>when</a:t>
            </a:r>
            <a:r>
              <a:rPr lang="nb-NO" dirty="0"/>
              <a:t> </a:t>
            </a:r>
            <a:r>
              <a:rPr lang="nb-NO" dirty="0" err="1"/>
              <a:t>available</a:t>
            </a:r>
            <a:endParaRPr lang="nb-NO" dirty="0"/>
          </a:p>
          <a:p>
            <a:endParaRPr lang="nb-NO" dirty="0"/>
          </a:p>
        </p:txBody>
      </p:sp>
      <p:sp>
        <p:nvSpPr>
          <p:cNvPr id="8" name="Text Placeholder 7">
            <a:extLst>
              <a:ext uri="{FF2B5EF4-FFF2-40B4-BE49-F238E27FC236}">
                <a16:creationId xmlns:a16="http://schemas.microsoft.com/office/drawing/2014/main" id="{901EF246-C55F-4A7E-8E79-B7C2290CCAB2}"/>
              </a:ext>
            </a:extLst>
          </p:cNvPr>
          <p:cNvSpPr>
            <a:spLocks noGrp="1"/>
          </p:cNvSpPr>
          <p:nvPr>
            <p:ph type="body" sz="quarter" idx="14"/>
          </p:nvPr>
        </p:nvSpPr>
        <p:spPr/>
        <p:txBody>
          <a:bodyPr/>
          <a:lstStyle/>
          <a:p>
            <a:endParaRPr lang="nb-NO"/>
          </a:p>
        </p:txBody>
      </p:sp>
      <p:pic>
        <p:nvPicPr>
          <p:cNvPr id="10" name="Graphic 9" descr="Statistics RTL">
            <a:extLst>
              <a:ext uri="{FF2B5EF4-FFF2-40B4-BE49-F238E27FC236}">
                <a16:creationId xmlns:a16="http://schemas.microsoft.com/office/drawing/2014/main" id="{12FB94E3-8C60-47DE-BDE1-C5727EF156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21482" y="2971800"/>
            <a:ext cx="914400" cy="914400"/>
          </a:xfrm>
          <a:prstGeom prst="rect">
            <a:avLst/>
          </a:prstGeom>
        </p:spPr>
      </p:pic>
      <p:pic>
        <p:nvPicPr>
          <p:cNvPr id="12" name="Graphic 11" descr="Smiling face with no fill">
            <a:extLst>
              <a:ext uri="{FF2B5EF4-FFF2-40B4-BE49-F238E27FC236}">
                <a16:creationId xmlns:a16="http://schemas.microsoft.com/office/drawing/2014/main" id="{29C3D2BE-91C0-4F37-B013-9B1FD2D8124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3984" y="2971800"/>
            <a:ext cx="914400" cy="914400"/>
          </a:xfrm>
          <a:prstGeom prst="rect">
            <a:avLst/>
          </a:prstGeom>
        </p:spPr>
      </p:pic>
    </p:spTree>
    <p:extLst>
      <p:ext uri="{BB962C8B-B14F-4D97-AF65-F5344CB8AC3E}">
        <p14:creationId xmlns:p14="http://schemas.microsoft.com/office/powerpoint/2010/main" val="4065270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B535D7-66F9-485E-A60F-8B0F6A745F6E}"/>
              </a:ext>
            </a:extLst>
          </p:cNvPr>
          <p:cNvSpPr>
            <a:spLocks noGrp="1"/>
          </p:cNvSpPr>
          <p:nvPr>
            <p:ph type="body" sz="quarter" idx="12"/>
          </p:nvPr>
        </p:nvSpPr>
        <p:spPr>
          <a:xfrm>
            <a:off x="72346" y="0"/>
            <a:ext cx="12119654" cy="676111"/>
          </a:xfrm>
        </p:spPr>
        <p:txBody>
          <a:bodyPr/>
          <a:lstStyle/>
          <a:p>
            <a:r>
              <a:rPr lang="sl-SI" dirty="0"/>
              <a:t>WISE</a:t>
            </a:r>
            <a:r>
              <a:rPr lang="nb-NO" dirty="0"/>
              <a:t>-6 </a:t>
            </a:r>
            <a:r>
              <a:rPr lang="nb-NO" dirty="0" err="1"/>
              <a:t>biological</a:t>
            </a:r>
            <a:r>
              <a:rPr lang="nb-NO" dirty="0"/>
              <a:t> data</a:t>
            </a:r>
            <a:endParaRPr lang="en-GB" dirty="0"/>
          </a:p>
        </p:txBody>
      </p:sp>
      <p:sp>
        <p:nvSpPr>
          <p:cNvPr id="4" name="Text Placeholder 3">
            <a:extLst>
              <a:ext uri="{FF2B5EF4-FFF2-40B4-BE49-F238E27FC236}">
                <a16:creationId xmlns:a16="http://schemas.microsoft.com/office/drawing/2014/main" id="{572B7A03-CD22-44AD-AE57-61E6565CC036}"/>
              </a:ext>
            </a:extLst>
          </p:cNvPr>
          <p:cNvSpPr>
            <a:spLocks noGrp="1"/>
          </p:cNvSpPr>
          <p:nvPr>
            <p:ph type="body" sz="quarter" idx="14"/>
          </p:nvPr>
        </p:nvSpPr>
        <p:spPr/>
        <p:txBody>
          <a:bodyPr/>
          <a:lstStyle/>
          <a:p>
            <a:endParaRPr lang="en-GB"/>
          </a:p>
        </p:txBody>
      </p:sp>
      <p:sp>
        <p:nvSpPr>
          <p:cNvPr id="3" name="Rectangle 2">
            <a:extLst>
              <a:ext uri="{FF2B5EF4-FFF2-40B4-BE49-F238E27FC236}">
                <a16:creationId xmlns:a16="http://schemas.microsoft.com/office/drawing/2014/main" id="{19380FF4-2647-4E55-8A06-1782CD51C0AB}"/>
              </a:ext>
            </a:extLst>
          </p:cNvPr>
          <p:cNvSpPr/>
          <p:nvPr/>
        </p:nvSpPr>
        <p:spPr>
          <a:xfrm>
            <a:off x="8244203" y="2187739"/>
            <a:ext cx="1780162" cy="17543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b-NO" dirty="0"/>
              <a:t>New </a:t>
            </a:r>
            <a:r>
              <a:rPr lang="nb-NO" dirty="0" err="1"/>
              <a:t>biological</a:t>
            </a:r>
            <a:r>
              <a:rPr lang="nb-NO" dirty="0"/>
              <a:t> </a:t>
            </a:r>
            <a:r>
              <a:rPr lang="nb-NO" dirty="0" err="1"/>
              <a:t>indicators</a:t>
            </a:r>
            <a:r>
              <a:rPr lang="nb-NO" dirty="0"/>
              <a:t> under </a:t>
            </a:r>
            <a:r>
              <a:rPr lang="nb-NO" dirty="0" err="1"/>
              <a:t>development</a:t>
            </a:r>
            <a:endParaRPr lang="nb-NO" dirty="0"/>
          </a:p>
        </p:txBody>
      </p:sp>
      <p:sp>
        <p:nvSpPr>
          <p:cNvPr id="10" name="Content Placeholder 6">
            <a:extLst>
              <a:ext uri="{FF2B5EF4-FFF2-40B4-BE49-F238E27FC236}">
                <a16:creationId xmlns:a16="http://schemas.microsoft.com/office/drawing/2014/main" id="{0F08C847-152C-4DB0-8086-82880C9723E0}"/>
              </a:ext>
            </a:extLst>
          </p:cNvPr>
          <p:cNvSpPr>
            <a:spLocks noGrp="1"/>
          </p:cNvSpPr>
          <p:nvPr>
            <p:ph sz="quarter" idx="13"/>
          </p:nvPr>
        </p:nvSpPr>
        <p:spPr>
          <a:xfrm>
            <a:off x="468313" y="1431925"/>
            <a:ext cx="11245850" cy="1754326"/>
          </a:xfrm>
        </p:spPr>
        <p:txBody>
          <a:bodyPr/>
          <a:lstStyle/>
          <a:p>
            <a:r>
              <a:rPr lang="nb-NO" sz="3600" dirty="0"/>
              <a:t>WISE data </a:t>
            </a:r>
            <a:r>
              <a:rPr lang="sl-SI" sz="3600" dirty="0"/>
              <a:t>used also </a:t>
            </a:r>
            <a:r>
              <a:rPr lang="nb-NO" sz="3600" dirty="0"/>
              <a:t>to </a:t>
            </a:r>
            <a:r>
              <a:rPr lang="nb-NO" sz="3600" dirty="0" err="1"/>
              <a:t>study</a:t>
            </a:r>
            <a:r>
              <a:rPr lang="nb-NO" sz="3600" dirty="0"/>
              <a:t> </a:t>
            </a:r>
            <a:r>
              <a:rPr lang="nb-NO" sz="3600" dirty="0" err="1"/>
              <a:t>biological</a:t>
            </a:r>
            <a:r>
              <a:rPr lang="nb-NO" sz="3600" dirty="0"/>
              <a:t> </a:t>
            </a:r>
            <a:r>
              <a:rPr lang="nb-NO" sz="3600" dirty="0" err="1"/>
              <a:t>responses</a:t>
            </a:r>
            <a:endParaRPr lang="nb-NO" sz="3600" dirty="0"/>
          </a:p>
          <a:p>
            <a:pPr lvl="1"/>
            <a:r>
              <a:rPr lang="nb-NO" sz="2400" dirty="0" err="1"/>
              <a:t>Essential</a:t>
            </a:r>
            <a:r>
              <a:rPr lang="nb-NO" sz="2400" dirty="0"/>
              <a:t> for </a:t>
            </a:r>
            <a:r>
              <a:rPr lang="nb-NO" sz="2400" dirty="0" err="1"/>
              <a:t>evaluating</a:t>
            </a:r>
            <a:r>
              <a:rPr lang="nb-NO" sz="2400" dirty="0"/>
              <a:t> </a:t>
            </a:r>
            <a:r>
              <a:rPr lang="nb-NO" sz="2400" dirty="0" err="1"/>
              <a:t>responses</a:t>
            </a:r>
            <a:r>
              <a:rPr lang="nb-NO" sz="2400" dirty="0"/>
              <a:t> to </a:t>
            </a:r>
            <a:r>
              <a:rPr lang="nb-NO" sz="2400" dirty="0" err="1"/>
              <a:t>measures</a:t>
            </a:r>
            <a:endParaRPr lang="nb-NO" sz="2400" dirty="0"/>
          </a:p>
          <a:p>
            <a:r>
              <a:rPr lang="nb-NO" sz="3600" dirty="0"/>
              <a:t>How </a:t>
            </a:r>
            <a:r>
              <a:rPr lang="nb-NO" sz="3600" dirty="0" err="1"/>
              <a:t>can</a:t>
            </a:r>
            <a:r>
              <a:rPr lang="nb-NO" sz="3600" dirty="0"/>
              <a:t> </a:t>
            </a:r>
            <a:r>
              <a:rPr lang="nb-NO" sz="3600" dirty="0" err="1"/>
              <a:t>we</a:t>
            </a:r>
            <a:r>
              <a:rPr lang="nb-NO" sz="3600" dirty="0"/>
              <a:t> </a:t>
            </a:r>
            <a:r>
              <a:rPr lang="nb-NO" sz="3600" dirty="0" err="1"/>
              <a:t>study</a:t>
            </a:r>
            <a:r>
              <a:rPr lang="nb-NO" sz="3600" dirty="0"/>
              <a:t> </a:t>
            </a:r>
            <a:r>
              <a:rPr lang="nb-NO" sz="3600" dirty="0" err="1"/>
              <a:t>this</a:t>
            </a:r>
            <a:r>
              <a:rPr lang="nb-NO" sz="3600" dirty="0"/>
              <a:t>?</a:t>
            </a:r>
          </a:p>
          <a:p>
            <a:pPr lvl="1"/>
            <a:r>
              <a:rPr lang="sl-SI" sz="2400" dirty="0"/>
              <a:t>Linking pressure-state-impact data</a:t>
            </a:r>
            <a:endParaRPr lang="nb-NO" sz="2400" dirty="0"/>
          </a:p>
          <a:p>
            <a:pPr lvl="1"/>
            <a:r>
              <a:rPr lang="sl-SI" sz="2400" dirty="0"/>
              <a:t>Data sources: </a:t>
            </a:r>
          </a:p>
          <a:p>
            <a:pPr marL="835295" lvl="1" indent="-342900">
              <a:buAutoNum type="alphaLcParenR"/>
            </a:pPr>
            <a:r>
              <a:rPr lang="sl-SI" sz="2400" dirty="0"/>
              <a:t>WISE-6 biology:  Chlorophyll a, Cyanobacteria biomass and percentage, Total phytoplankton biomass</a:t>
            </a:r>
            <a:r>
              <a:rPr lang="nb-NO" sz="2400" dirty="0"/>
              <a:t> (and </a:t>
            </a:r>
            <a:r>
              <a:rPr lang="nb-NO" sz="2400" dirty="0" err="1"/>
              <a:t>Secchi</a:t>
            </a:r>
            <a:r>
              <a:rPr lang="nb-NO" sz="2400" dirty="0"/>
              <a:t> </a:t>
            </a:r>
            <a:r>
              <a:rPr lang="nb-NO" sz="2400" dirty="0" err="1"/>
              <a:t>depth</a:t>
            </a:r>
            <a:r>
              <a:rPr lang="nb-NO" sz="2400" dirty="0"/>
              <a:t>)</a:t>
            </a:r>
            <a:endParaRPr lang="sl-SI" sz="2400" dirty="0"/>
          </a:p>
          <a:p>
            <a:pPr marL="835295" lvl="1" indent="-342900">
              <a:buAutoNum type="alphaLcParenR"/>
            </a:pPr>
            <a:r>
              <a:rPr lang="sl-SI" sz="2400" dirty="0"/>
              <a:t>WISE-2 EQR (Ecological Qu</a:t>
            </a:r>
            <a:r>
              <a:rPr lang="nb-NO" sz="2400" dirty="0"/>
              <a:t>a</a:t>
            </a:r>
            <a:r>
              <a:rPr lang="sl-SI" sz="2400" dirty="0"/>
              <a:t>lity ratio) of different biological </a:t>
            </a:r>
            <a:r>
              <a:rPr lang="nb-NO" sz="2400" dirty="0" err="1"/>
              <a:t>quality</a:t>
            </a:r>
            <a:r>
              <a:rPr lang="nb-NO" sz="2400" dirty="0"/>
              <a:t> elements</a:t>
            </a:r>
            <a:endParaRPr lang="sl-SI" sz="2400" dirty="0"/>
          </a:p>
          <a:p>
            <a:pPr marL="835295" lvl="1" indent="-342900">
              <a:buAutoNum type="alphaLcParenR"/>
            </a:pPr>
            <a:r>
              <a:rPr lang="sl-SI" sz="2400" dirty="0"/>
              <a:t>WFD ecological status of different biological </a:t>
            </a:r>
            <a:r>
              <a:rPr lang="nb-NO" sz="2400" dirty="0" err="1"/>
              <a:t>quality</a:t>
            </a:r>
            <a:r>
              <a:rPr lang="nb-NO" sz="2400" dirty="0"/>
              <a:t> elements</a:t>
            </a:r>
          </a:p>
          <a:p>
            <a:pPr marL="835295" lvl="1" indent="-342900">
              <a:buAutoNum type="alphaLcParenR"/>
            </a:pPr>
            <a:r>
              <a:rPr lang="nb-NO" sz="2400" dirty="0"/>
              <a:t>WFD </a:t>
            </a:r>
            <a:r>
              <a:rPr lang="nb-NO" sz="2400" dirty="0" err="1"/>
              <a:t>pressures</a:t>
            </a:r>
            <a:r>
              <a:rPr lang="nb-NO" sz="2400" dirty="0"/>
              <a:t> and WISE-1 </a:t>
            </a:r>
            <a:r>
              <a:rPr lang="nb-NO" sz="2400" dirty="0" err="1"/>
              <a:t>emissions</a:t>
            </a:r>
            <a:r>
              <a:rPr lang="sl-SI" sz="2400" dirty="0"/>
              <a:t> </a:t>
            </a:r>
            <a:endParaRPr lang="en-GB" sz="2400" dirty="0"/>
          </a:p>
          <a:p>
            <a:endParaRPr lang="nb-NO" dirty="0"/>
          </a:p>
          <a:p>
            <a:endParaRPr lang="nb-NO" dirty="0"/>
          </a:p>
        </p:txBody>
      </p:sp>
    </p:spTree>
    <p:extLst>
      <p:ext uri="{BB962C8B-B14F-4D97-AF65-F5344CB8AC3E}">
        <p14:creationId xmlns:p14="http://schemas.microsoft.com/office/powerpoint/2010/main" val="4081320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E6E4BA-56B0-4540-9808-A17FD1B7D6FC}"/>
              </a:ext>
            </a:extLst>
          </p:cNvPr>
          <p:cNvSpPr>
            <a:spLocks noGrp="1"/>
          </p:cNvSpPr>
          <p:nvPr>
            <p:ph type="body" sz="quarter" idx="12"/>
          </p:nvPr>
        </p:nvSpPr>
        <p:spPr/>
        <p:txBody>
          <a:bodyPr/>
          <a:lstStyle/>
          <a:p>
            <a:r>
              <a:rPr lang="nb-NO" sz="3600" dirty="0" err="1"/>
              <a:t>Chlorophyll</a:t>
            </a:r>
            <a:r>
              <a:rPr lang="nb-NO" sz="3600" dirty="0"/>
              <a:t> a time series</a:t>
            </a:r>
            <a:endParaRPr lang="en-GB" sz="3600" dirty="0"/>
          </a:p>
        </p:txBody>
      </p:sp>
      <p:sp>
        <p:nvSpPr>
          <p:cNvPr id="10" name="Content Placeholder 9">
            <a:extLst>
              <a:ext uri="{FF2B5EF4-FFF2-40B4-BE49-F238E27FC236}">
                <a16:creationId xmlns:a16="http://schemas.microsoft.com/office/drawing/2014/main" id="{5FB74BCD-D974-499E-BEC9-D1FEE945572E}"/>
              </a:ext>
            </a:extLst>
          </p:cNvPr>
          <p:cNvSpPr>
            <a:spLocks noGrp="1"/>
          </p:cNvSpPr>
          <p:nvPr>
            <p:ph sz="quarter" idx="13"/>
          </p:nvPr>
        </p:nvSpPr>
        <p:spPr>
          <a:xfrm>
            <a:off x="468313" y="1431925"/>
            <a:ext cx="5385192" cy="4180935"/>
          </a:xfrm>
        </p:spPr>
        <p:txBody>
          <a:bodyPr/>
          <a:lstStyle/>
          <a:p>
            <a:r>
              <a:rPr lang="nb-NO" sz="3200" dirty="0" err="1"/>
              <a:t>Many</a:t>
            </a:r>
            <a:r>
              <a:rPr lang="nb-NO" sz="3200" dirty="0"/>
              <a:t> </a:t>
            </a:r>
            <a:r>
              <a:rPr lang="nb-NO" sz="3200" dirty="0" err="1"/>
              <a:t>complete</a:t>
            </a:r>
            <a:r>
              <a:rPr lang="nb-NO" sz="3200" dirty="0"/>
              <a:t> time series </a:t>
            </a:r>
            <a:r>
              <a:rPr lang="nb-NO" sz="3200" dirty="0" err="1"/>
              <a:t>available</a:t>
            </a:r>
            <a:r>
              <a:rPr lang="nb-NO" sz="3200" dirty="0"/>
              <a:t> for lakes</a:t>
            </a:r>
          </a:p>
          <a:p>
            <a:r>
              <a:rPr lang="nb-NO" sz="3200" dirty="0"/>
              <a:t>More data in the full </a:t>
            </a:r>
            <a:r>
              <a:rPr lang="nb-NO" sz="3200" dirty="0" err="1"/>
              <a:t>dataset</a:t>
            </a:r>
            <a:endParaRPr lang="nb-NO" sz="3200" dirty="0"/>
          </a:p>
          <a:p>
            <a:pPr lvl="1"/>
            <a:r>
              <a:rPr lang="nb-NO" sz="2800" dirty="0"/>
              <a:t>Reporting </a:t>
            </a:r>
            <a:r>
              <a:rPr lang="nb-NO" sz="2800" dirty="0" err="1"/>
              <a:t>steadily</a:t>
            </a:r>
            <a:r>
              <a:rPr lang="nb-NO" sz="2800" dirty="0"/>
              <a:t> </a:t>
            </a:r>
            <a:r>
              <a:rPr lang="nb-NO" sz="2800" dirty="0" err="1"/>
              <a:t>increasing</a:t>
            </a:r>
            <a:r>
              <a:rPr lang="nb-NO" sz="2800" dirty="0"/>
              <a:t> in </a:t>
            </a:r>
            <a:r>
              <a:rPr lang="nb-NO" sz="2800" dirty="0" err="1"/>
              <a:t>some</a:t>
            </a:r>
            <a:r>
              <a:rPr lang="nb-NO" sz="2800" dirty="0"/>
              <a:t> </a:t>
            </a:r>
            <a:r>
              <a:rPr lang="nb-NO" sz="2800" dirty="0" err="1"/>
              <a:t>countries</a:t>
            </a:r>
            <a:endParaRPr lang="nb-NO" sz="2800" dirty="0"/>
          </a:p>
          <a:p>
            <a:pPr lvl="1"/>
            <a:r>
              <a:rPr lang="nb-NO" sz="2800" dirty="0" err="1"/>
              <a:t>Dataset</a:t>
            </a:r>
            <a:r>
              <a:rPr lang="nb-NO" sz="2800" dirty="0"/>
              <a:t> </a:t>
            </a:r>
            <a:r>
              <a:rPr lang="nb-NO" sz="2800" dirty="0" err="1"/>
              <a:t>dominated</a:t>
            </a:r>
            <a:r>
              <a:rPr lang="nb-NO" sz="2800" dirty="0"/>
              <a:t> by </a:t>
            </a:r>
            <a:r>
              <a:rPr lang="nb-NO" sz="2800" dirty="0" err="1"/>
              <a:t>some</a:t>
            </a:r>
            <a:r>
              <a:rPr lang="nb-NO" sz="2800" dirty="0"/>
              <a:t> </a:t>
            </a:r>
            <a:r>
              <a:rPr lang="nb-NO" sz="2800" dirty="0" err="1"/>
              <a:t>countries</a:t>
            </a:r>
            <a:endParaRPr lang="nb-NO" sz="2800" dirty="0"/>
          </a:p>
          <a:p>
            <a:pPr lvl="1"/>
            <a:r>
              <a:rPr lang="nb-NO" sz="2800" dirty="0" err="1"/>
              <a:t>Increased</a:t>
            </a:r>
            <a:r>
              <a:rPr lang="nb-NO" sz="2800" dirty="0"/>
              <a:t> </a:t>
            </a:r>
            <a:r>
              <a:rPr lang="nb-NO" sz="2800" dirty="0" err="1"/>
              <a:t>reporting</a:t>
            </a:r>
            <a:r>
              <a:rPr lang="nb-NO" sz="2800" dirty="0"/>
              <a:t> </a:t>
            </a:r>
            <a:r>
              <a:rPr lang="nb-NO" sz="2800" dirty="0" err="1"/>
              <a:t>would</a:t>
            </a:r>
            <a:r>
              <a:rPr lang="nb-NO" sz="2800" dirty="0"/>
              <a:t> </a:t>
            </a:r>
            <a:r>
              <a:rPr lang="nb-NO" sz="2800" dirty="0" err="1"/>
              <a:t>improve</a:t>
            </a:r>
            <a:r>
              <a:rPr lang="nb-NO" sz="2800" dirty="0"/>
              <a:t> </a:t>
            </a:r>
            <a:r>
              <a:rPr lang="nb-NO" sz="2800" dirty="0" err="1"/>
              <a:t>representativity</a:t>
            </a:r>
            <a:endParaRPr lang="nb-NO" sz="2800" dirty="0"/>
          </a:p>
        </p:txBody>
      </p:sp>
      <p:pic>
        <p:nvPicPr>
          <p:cNvPr id="17" name="Picture 16">
            <a:extLst>
              <a:ext uri="{FF2B5EF4-FFF2-40B4-BE49-F238E27FC236}">
                <a16:creationId xmlns:a16="http://schemas.microsoft.com/office/drawing/2014/main" id="{9D034AE7-EE51-4563-BDB3-51654D0EDA52}"/>
              </a:ext>
            </a:extLst>
          </p:cNvPr>
          <p:cNvPicPr>
            <a:picLocks noChangeAspect="1"/>
          </p:cNvPicPr>
          <p:nvPr/>
        </p:nvPicPr>
        <p:blipFill>
          <a:blip r:embed="rId2"/>
          <a:stretch>
            <a:fillRect/>
          </a:stretch>
        </p:blipFill>
        <p:spPr>
          <a:xfrm>
            <a:off x="5666126" y="1613445"/>
            <a:ext cx="6326221" cy="3492564"/>
          </a:xfrm>
          <a:prstGeom prst="rect">
            <a:avLst/>
          </a:prstGeom>
        </p:spPr>
      </p:pic>
      <p:sp>
        <p:nvSpPr>
          <p:cNvPr id="18" name="TextBox 17">
            <a:extLst>
              <a:ext uri="{FF2B5EF4-FFF2-40B4-BE49-F238E27FC236}">
                <a16:creationId xmlns:a16="http://schemas.microsoft.com/office/drawing/2014/main" id="{F2251831-B670-4A24-AB00-3A088B59C72F}"/>
              </a:ext>
            </a:extLst>
          </p:cNvPr>
          <p:cNvSpPr txBox="1"/>
          <p:nvPr/>
        </p:nvSpPr>
        <p:spPr>
          <a:xfrm>
            <a:off x="5573093" y="4829010"/>
            <a:ext cx="518091" cy="276999"/>
          </a:xfrm>
          <a:prstGeom prst="rect">
            <a:avLst/>
          </a:prstGeom>
          <a:noFill/>
        </p:spPr>
        <p:txBody>
          <a:bodyPr wrap="none" rtlCol="0">
            <a:spAutoFit/>
          </a:bodyPr>
          <a:lstStyle/>
          <a:p>
            <a:r>
              <a:rPr lang="nb-NO" sz="1200" dirty="0"/>
              <a:t>1990</a:t>
            </a:r>
          </a:p>
        </p:txBody>
      </p:sp>
      <p:sp>
        <p:nvSpPr>
          <p:cNvPr id="19" name="TextBox 18">
            <a:extLst>
              <a:ext uri="{FF2B5EF4-FFF2-40B4-BE49-F238E27FC236}">
                <a16:creationId xmlns:a16="http://schemas.microsoft.com/office/drawing/2014/main" id="{BE8AE9C7-0881-4C56-AB36-56CF51F8DF46}"/>
              </a:ext>
            </a:extLst>
          </p:cNvPr>
          <p:cNvSpPr txBox="1"/>
          <p:nvPr/>
        </p:nvSpPr>
        <p:spPr>
          <a:xfrm>
            <a:off x="9441459" y="4829010"/>
            <a:ext cx="518091" cy="276999"/>
          </a:xfrm>
          <a:prstGeom prst="rect">
            <a:avLst/>
          </a:prstGeom>
          <a:noFill/>
        </p:spPr>
        <p:txBody>
          <a:bodyPr wrap="none" rtlCol="0">
            <a:spAutoFit/>
          </a:bodyPr>
          <a:lstStyle/>
          <a:p>
            <a:r>
              <a:rPr lang="nb-NO" sz="1200" dirty="0"/>
              <a:t>2010</a:t>
            </a:r>
          </a:p>
        </p:txBody>
      </p:sp>
      <p:sp>
        <p:nvSpPr>
          <p:cNvPr id="20" name="TextBox 19">
            <a:extLst>
              <a:ext uri="{FF2B5EF4-FFF2-40B4-BE49-F238E27FC236}">
                <a16:creationId xmlns:a16="http://schemas.microsoft.com/office/drawing/2014/main" id="{CDF5A983-2315-40F6-BE57-D7DC1930423A}"/>
              </a:ext>
            </a:extLst>
          </p:cNvPr>
          <p:cNvSpPr txBox="1"/>
          <p:nvPr/>
        </p:nvSpPr>
        <p:spPr>
          <a:xfrm>
            <a:off x="11367247" y="4829010"/>
            <a:ext cx="518091" cy="276999"/>
          </a:xfrm>
          <a:prstGeom prst="rect">
            <a:avLst/>
          </a:prstGeom>
          <a:noFill/>
        </p:spPr>
        <p:txBody>
          <a:bodyPr wrap="none" rtlCol="0">
            <a:spAutoFit/>
          </a:bodyPr>
          <a:lstStyle/>
          <a:p>
            <a:r>
              <a:rPr lang="nb-NO" sz="1200" dirty="0"/>
              <a:t>2020</a:t>
            </a:r>
          </a:p>
        </p:txBody>
      </p:sp>
      <p:sp>
        <p:nvSpPr>
          <p:cNvPr id="21" name="TextBox 20">
            <a:extLst>
              <a:ext uri="{FF2B5EF4-FFF2-40B4-BE49-F238E27FC236}">
                <a16:creationId xmlns:a16="http://schemas.microsoft.com/office/drawing/2014/main" id="{F98BC418-87C4-464A-B180-FBF38231D13C}"/>
              </a:ext>
            </a:extLst>
          </p:cNvPr>
          <p:cNvSpPr txBox="1"/>
          <p:nvPr/>
        </p:nvSpPr>
        <p:spPr>
          <a:xfrm>
            <a:off x="7498881" y="4829010"/>
            <a:ext cx="518091" cy="276999"/>
          </a:xfrm>
          <a:prstGeom prst="rect">
            <a:avLst/>
          </a:prstGeom>
          <a:noFill/>
        </p:spPr>
        <p:txBody>
          <a:bodyPr wrap="none" rtlCol="0">
            <a:spAutoFit/>
          </a:bodyPr>
          <a:lstStyle/>
          <a:p>
            <a:r>
              <a:rPr lang="nb-NO" sz="1200" dirty="0"/>
              <a:t>2000</a:t>
            </a:r>
          </a:p>
        </p:txBody>
      </p:sp>
      <p:sp>
        <p:nvSpPr>
          <p:cNvPr id="22" name="TextBox 21">
            <a:extLst>
              <a:ext uri="{FF2B5EF4-FFF2-40B4-BE49-F238E27FC236}">
                <a16:creationId xmlns:a16="http://schemas.microsoft.com/office/drawing/2014/main" id="{B6AA5656-14B1-4FB6-B546-13D9E7C10123}"/>
              </a:ext>
            </a:extLst>
          </p:cNvPr>
          <p:cNvSpPr txBox="1"/>
          <p:nvPr/>
        </p:nvSpPr>
        <p:spPr>
          <a:xfrm>
            <a:off x="5591692" y="4239844"/>
            <a:ext cx="268022" cy="276999"/>
          </a:xfrm>
          <a:prstGeom prst="rect">
            <a:avLst/>
          </a:prstGeom>
          <a:noFill/>
        </p:spPr>
        <p:txBody>
          <a:bodyPr wrap="none" rtlCol="0">
            <a:spAutoFit/>
          </a:bodyPr>
          <a:lstStyle/>
          <a:p>
            <a:r>
              <a:rPr lang="nb-NO" sz="1200" dirty="0"/>
              <a:t>2</a:t>
            </a:r>
          </a:p>
        </p:txBody>
      </p:sp>
      <p:sp>
        <p:nvSpPr>
          <p:cNvPr id="24" name="TextBox 23">
            <a:extLst>
              <a:ext uri="{FF2B5EF4-FFF2-40B4-BE49-F238E27FC236}">
                <a16:creationId xmlns:a16="http://schemas.microsoft.com/office/drawing/2014/main" id="{20F621C6-FD83-44AD-9DC5-1ACE97F880E0}"/>
              </a:ext>
            </a:extLst>
          </p:cNvPr>
          <p:cNvSpPr txBox="1"/>
          <p:nvPr/>
        </p:nvSpPr>
        <p:spPr>
          <a:xfrm>
            <a:off x="5531415" y="1991524"/>
            <a:ext cx="351378" cy="276999"/>
          </a:xfrm>
          <a:prstGeom prst="rect">
            <a:avLst/>
          </a:prstGeom>
          <a:noFill/>
        </p:spPr>
        <p:txBody>
          <a:bodyPr wrap="none" rtlCol="0">
            <a:spAutoFit/>
          </a:bodyPr>
          <a:lstStyle/>
          <a:p>
            <a:r>
              <a:rPr lang="nb-NO" sz="1200" dirty="0"/>
              <a:t>10</a:t>
            </a:r>
          </a:p>
        </p:txBody>
      </p:sp>
      <p:sp>
        <p:nvSpPr>
          <p:cNvPr id="25" name="TextBox 24">
            <a:extLst>
              <a:ext uri="{FF2B5EF4-FFF2-40B4-BE49-F238E27FC236}">
                <a16:creationId xmlns:a16="http://schemas.microsoft.com/office/drawing/2014/main" id="{38E7E054-A373-4EC6-895F-85996E4DC5A3}"/>
              </a:ext>
            </a:extLst>
          </p:cNvPr>
          <p:cNvSpPr txBox="1"/>
          <p:nvPr/>
        </p:nvSpPr>
        <p:spPr>
          <a:xfrm>
            <a:off x="5585483" y="2489930"/>
            <a:ext cx="268022" cy="276999"/>
          </a:xfrm>
          <a:prstGeom prst="rect">
            <a:avLst/>
          </a:prstGeom>
          <a:noFill/>
        </p:spPr>
        <p:txBody>
          <a:bodyPr wrap="none" rtlCol="0">
            <a:spAutoFit/>
          </a:bodyPr>
          <a:lstStyle/>
          <a:p>
            <a:r>
              <a:rPr lang="nb-NO" sz="1200" dirty="0"/>
              <a:t>8</a:t>
            </a:r>
          </a:p>
        </p:txBody>
      </p:sp>
      <p:sp>
        <p:nvSpPr>
          <p:cNvPr id="26" name="TextBox 25">
            <a:extLst>
              <a:ext uri="{FF2B5EF4-FFF2-40B4-BE49-F238E27FC236}">
                <a16:creationId xmlns:a16="http://schemas.microsoft.com/office/drawing/2014/main" id="{38279D34-D9F1-40D2-B24D-A919E8093E03}"/>
              </a:ext>
            </a:extLst>
          </p:cNvPr>
          <p:cNvSpPr txBox="1"/>
          <p:nvPr/>
        </p:nvSpPr>
        <p:spPr>
          <a:xfrm>
            <a:off x="5573093" y="3079096"/>
            <a:ext cx="268022" cy="276999"/>
          </a:xfrm>
          <a:prstGeom prst="rect">
            <a:avLst/>
          </a:prstGeom>
          <a:noFill/>
        </p:spPr>
        <p:txBody>
          <a:bodyPr wrap="none" rtlCol="0">
            <a:spAutoFit/>
          </a:bodyPr>
          <a:lstStyle/>
          <a:p>
            <a:r>
              <a:rPr lang="nb-NO" sz="1200" dirty="0"/>
              <a:t>6</a:t>
            </a:r>
          </a:p>
        </p:txBody>
      </p:sp>
      <p:sp>
        <p:nvSpPr>
          <p:cNvPr id="27" name="TextBox 26">
            <a:extLst>
              <a:ext uri="{FF2B5EF4-FFF2-40B4-BE49-F238E27FC236}">
                <a16:creationId xmlns:a16="http://schemas.microsoft.com/office/drawing/2014/main" id="{815878BB-5C4C-4CAD-A471-1CB2EAB71C8F}"/>
              </a:ext>
            </a:extLst>
          </p:cNvPr>
          <p:cNvSpPr txBox="1"/>
          <p:nvPr/>
        </p:nvSpPr>
        <p:spPr>
          <a:xfrm>
            <a:off x="5573093" y="3650678"/>
            <a:ext cx="268022" cy="276999"/>
          </a:xfrm>
          <a:prstGeom prst="rect">
            <a:avLst/>
          </a:prstGeom>
          <a:noFill/>
        </p:spPr>
        <p:txBody>
          <a:bodyPr wrap="none" rtlCol="0">
            <a:spAutoFit/>
          </a:bodyPr>
          <a:lstStyle/>
          <a:p>
            <a:r>
              <a:rPr lang="nb-NO" sz="1200" dirty="0"/>
              <a:t>4</a:t>
            </a:r>
          </a:p>
        </p:txBody>
      </p:sp>
      <p:sp>
        <p:nvSpPr>
          <p:cNvPr id="28" name="TextBox 27">
            <a:extLst>
              <a:ext uri="{FF2B5EF4-FFF2-40B4-BE49-F238E27FC236}">
                <a16:creationId xmlns:a16="http://schemas.microsoft.com/office/drawing/2014/main" id="{5F103BC5-BD84-4C94-B05D-0A4FC7B76386}"/>
              </a:ext>
            </a:extLst>
          </p:cNvPr>
          <p:cNvSpPr txBox="1"/>
          <p:nvPr/>
        </p:nvSpPr>
        <p:spPr>
          <a:xfrm>
            <a:off x="7059612" y="1474945"/>
            <a:ext cx="2742226" cy="369332"/>
          </a:xfrm>
          <a:prstGeom prst="rect">
            <a:avLst/>
          </a:prstGeom>
          <a:noFill/>
        </p:spPr>
        <p:txBody>
          <a:bodyPr wrap="none" rtlCol="0">
            <a:spAutoFit/>
          </a:bodyPr>
          <a:lstStyle/>
          <a:p>
            <a:r>
              <a:rPr lang="nb-NO" dirty="0" err="1">
                <a:solidFill>
                  <a:srgbClr val="006654"/>
                </a:solidFill>
                <a:latin typeface="Calibri" panose="020F0502020204030204" pitchFamily="34" charset="0"/>
                <a:cs typeface="Calibri" panose="020F0502020204030204" pitchFamily="34" charset="0"/>
              </a:rPr>
              <a:t>Chlorophyll</a:t>
            </a:r>
            <a:r>
              <a:rPr lang="nb-NO" dirty="0">
                <a:solidFill>
                  <a:srgbClr val="006654"/>
                </a:solidFill>
                <a:latin typeface="Calibri" panose="020F0502020204030204" pitchFamily="34" charset="0"/>
                <a:cs typeface="Calibri" panose="020F0502020204030204" pitchFamily="34" charset="0"/>
              </a:rPr>
              <a:t> a in lakes (µg/l)</a:t>
            </a:r>
          </a:p>
        </p:txBody>
      </p:sp>
      <p:sp>
        <p:nvSpPr>
          <p:cNvPr id="29" name="TextBox 28">
            <a:extLst>
              <a:ext uri="{FF2B5EF4-FFF2-40B4-BE49-F238E27FC236}">
                <a16:creationId xmlns:a16="http://schemas.microsoft.com/office/drawing/2014/main" id="{4633C582-84F9-4082-BA40-CD396498F740}"/>
              </a:ext>
            </a:extLst>
          </p:cNvPr>
          <p:cNvSpPr txBox="1"/>
          <p:nvPr/>
        </p:nvSpPr>
        <p:spPr>
          <a:xfrm>
            <a:off x="11178645" y="1945357"/>
            <a:ext cx="535724" cy="369332"/>
          </a:xfrm>
          <a:prstGeom prst="rect">
            <a:avLst/>
          </a:prstGeom>
          <a:noFill/>
        </p:spPr>
        <p:txBody>
          <a:bodyPr wrap="none" rtlCol="0">
            <a:spAutoFit/>
          </a:bodyPr>
          <a:lstStyle/>
          <a:p>
            <a:r>
              <a:rPr lang="nb-NO" dirty="0">
                <a:solidFill>
                  <a:srgbClr val="006654"/>
                </a:solidFill>
                <a:latin typeface="Calibri" panose="020F0502020204030204" pitchFamily="34" charset="0"/>
                <a:cs typeface="Calibri" panose="020F0502020204030204" pitchFamily="34" charset="0"/>
              </a:rPr>
              <a:t>156</a:t>
            </a:r>
          </a:p>
        </p:txBody>
      </p:sp>
      <p:sp>
        <p:nvSpPr>
          <p:cNvPr id="30" name="TextBox 29">
            <a:extLst>
              <a:ext uri="{FF2B5EF4-FFF2-40B4-BE49-F238E27FC236}">
                <a16:creationId xmlns:a16="http://schemas.microsoft.com/office/drawing/2014/main" id="{DE966BE0-37DF-4B67-B027-47DBE204922C}"/>
              </a:ext>
            </a:extLst>
          </p:cNvPr>
          <p:cNvSpPr txBox="1"/>
          <p:nvPr/>
        </p:nvSpPr>
        <p:spPr>
          <a:xfrm>
            <a:off x="11178645" y="2766929"/>
            <a:ext cx="535724" cy="369332"/>
          </a:xfrm>
          <a:prstGeom prst="rect">
            <a:avLst/>
          </a:prstGeom>
          <a:noFill/>
        </p:spPr>
        <p:txBody>
          <a:bodyPr wrap="none" rtlCol="0">
            <a:spAutoFit/>
          </a:bodyPr>
          <a:lstStyle/>
          <a:p>
            <a:r>
              <a:rPr lang="nb-NO" dirty="0">
                <a:solidFill>
                  <a:srgbClr val="006654"/>
                </a:solidFill>
                <a:latin typeface="Calibri" panose="020F0502020204030204" pitchFamily="34" charset="0"/>
                <a:cs typeface="Calibri" panose="020F0502020204030204" pitchFamily="34" charset="0"/>
              </a:rPr>
              <a:t>285</a:t>
            </a:r>
          </a:p>
        </p:txBody>
      </p:sp>
    </p:spTree>
    <p:extLst>
      <p:ext uri="{BB962C8B-B14F-4D97-AF65-F5344CB8AC3E}">
        <p14:creationId xmlns:p14="http://schemas.microsoft.com/office/powerpoint/2010/main" val="2957770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E6E4BA-56B0-4540-9808-A17FD1B7D6FC}"/>
              </a:ext>
            </a:extLst>
          </p:cNvPr>
          <p:cNvSpPr>
            <a:spLocks noGrp="1"/>
          </p:cNvSpPr>
          <p:nvPr>
            <p:ph type="body" sz="quarter" idx="12"/>
          </p:nvPr>
        </p:nvSpPr>
        <p:spPr>
          <a:xfrm>
            <a:off x="160270" y="58329"/>
            <a:ext cx="11724000" cy="676111"/>
          </a:xfrm>
        </p:spPr>
        <p:txBody>
          <a:bodyPr/>
          <a:lstStyle/>
          <a:p>
            <a:r>
              <a:rPr lang="sl-SI" dirty="0"/>
              <a:t>Impact of eutrophication and CC </a:t>
            </a:r>
            <a:r>
              <a:rPr lang="nb-NO" dirty="0" err="1"/>
              <a:t>on</a:t>
            </a:r>
            <a:r>
              <a:rPr lang="sl-SI" dirty="0"/>
              <a:t> human health</a:t>
            </a:r>
            <a:endParaRPr lang="en-GB" dirty="0"/>
          </a:p>
        </p:txBody>
      </p:sp>
      <p:sp>
        <p:nvSpPr>
          <p:cNvPr id="5" name="Text Placeholder 1">
            <a:extLst>
              <a:ext uri="{FF2B5EF4-FFF2-40B4-BE49-F238E27FC236}">
                <a16:creationId xmlns:a16="http://schemas.microsoft.com/office/drawing/2014/main" id="{91DFA302-6128-460C-BAAE-85B231F81D42}"/>
              </a:ext>
            </a:extLst>
          </p:cNvPr>
          <p:cNvSpPr txBox="1">
            <a:spLocks/>
          </p:cNvSpPr>
          <p:nvPr/>
        </p:nvSpPr>
        <p:spPr>
          <a:xfrm>
            <a:off x="603504" y="282062"/>
            <a:ext cx="9556853" cy="549025"/>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tLang="en-US" sz="3200" b="1" dirty="0">
              <a:solidFill>
                <a:srgbClr val="002060"/>
              </a:solidFill>
            </a:endParaRPr>
          </a:p>
        </p:txBody>
      </p:sp>
      <p:sp>
        <p:nvSpPr>
          <p:cNvPr id="7" name="TextBox 6">
            <a:extLst>
              <a:ext uri="{FF2B5EF4-FFF2-40B4-BE49-F238E27FC236}">
                <a16:creationId xmlns:a16="http://schemas.microsoft.com/office/drawing/2014/main" id="{81DC805C-9594-477E-A6F3-CBFC47E0164F}"/>
              </a:ext>
            </a:extLst>
          </p:cNvPr>
          <p:cNvSpPr txBox="1">
            <a:spLocks noChangeArrowheads="1"/>
          </p:cNvSpPr>
          <p:nvPr/>
        </p:nvSpPr>
        <p:spPr bwMode="auto">
          <a:xfrm>
            <a:off x="221277" y="1676025"/>
            <a:ext cx="8222332" cy="518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28650" lvl="1" indent="-274638">
              <a:lnSpc>
                <a:spcPct val="115000"/>
              </a:lnSpc>
              <a:spcAft>
                <a:spcPts val="1000"/>
              </a:spcAft>
              <a:buFont typeface="Arial" panose="020B0604020202020204" pitchFamily="34" charset="0"/>
              <a:buChar char="•"/>
            </a:pPr>
            <a:r>
              <a:rPr lang="nb-NO" sz="2300" dirty="0">
                <a:latin typeface="Calibri" panose="020F0502020204030204" pitchFamily="34" charset="0"/>
                <a:ea typeface="Calibri" panose="020F0502020204030204" pitchFamily="34" charset="0"/>
                <a:cs typeface="Arial" panose="020B0604020202020204" pitchFamily="34" charset="0"/>
              </a:rPr>
              <a:t>Cyanobacteria are a threat to many ecosystem services and seems to increase with </a:t>
            </a:r>
            <a:r>
              <a:rPr lang="nb-NO" sz="2300" dirty="0" err="1">
                <a:latin typeface="Calibri" panose="020F0502020204030204" pitchFamily="34" charset="0"/>
                <a:ea typeface="Calibri" panose="020F0502020204030204" pitchFamily="34" charset="0"/>
                <a:cs typeface="Arial" panose="020B0604020202020204" pitchFamily="34" charset="0"/>
              </a:rPr>
              <a:t>climate</a:t>
            </a:r>
            <a:r>
              <a:rPr lang="nb-NO" sz="2300" dirty="0">
                <a:latin typeface="Calibri" panose="020F0502020204030204" pitchFamily="34" charset="0"/>
                <a:ea typeface="Calibri" panose="020F0502020204030204" pitchFamily="34" charset="0"/>
                <a:cs typeface="Arial" panose="020B0604020202020204" pitchFamily="34" charset="0"/>
              </a:rPr>
              <a:t> </a:t>
            </a:r>
            <a:r>
              <a:rPr lang="nb-NO" sz="2300" dirty="0" err="1">
                <a:latin typeface="Calibri" panose="020F0502020204030204" pitchFamily="34" charset="0"/>
                <a:ea typeface="Calibri" panose="020F0502020204030204" pitchFamily="34" charset="0"/>
                <a:cs typeface="Arial" panose="020B0604020202020204" pitchFamily="34" charset="0"/>
              </a:rPr>
              <a:t>change</a:t>
            </a:r>
            <a:endParaRPr lang="nb-NO" sz="2300" dirty="0">
              <a:latin typeface="Calibri" panose="020F0502020204030204" pitchFamily="34" charset="0"/>
              <a:ea typeface="Calibri" panose="020F0502020204030204" pitchFamily="34" charset="0"/>
              <a:cs typeface="Arial" panose="020B0604020202020204" pitchFamily="34" charset="0"/>
            </a:endParaRPr>
          </a:p>
          <a:p>
            <a:pPr marL="1028700" lvl="2" indent="-274638">
              <a:lnSpc>
                <a:spcPct val="115000"/>
              </a:lnSpc>
              <a:spcAft>
                <a:spcPts val="1000"/>
              </a:spcAft>
              <a:buFont typeface="Arial" panose="020B0604020202020204" pitchFamily="34" charset="0"/>
              <a:buChar char="•"/>
            </a:pPr>
            <a:r>
              <a:rPr lang="nb-NO" sz="2300" dirty="0" err="1">
                <a:latin typeface="Calibri" panose="020F0502020204030204" pitchFamily="34" charset="0"/>
                <a:ea typeface="Calibri" panose="020F0502020204030204" pitchFamily="34" charset="0"/>
                <a:cs typeface="Arial" panose="020B0604020202020204" pitchFamily="34" charset="0"/>
              </a:rPr>
              <a:t>Warming</a:t>
            </a:r>
            <a:r>
              <a:rPr lang="nb-NO" sz="2300" dirty="0">
                <a:latin typeface="Calibri" panose="020F0502020204030204" pitchFamily="34" charset="0"/>
                <a:ea typeface="Calibri" panose="020F0502020204030204" pitchFamily="34" charset="0"/>
                <a:cs typeface="Arial" panose="020B0604020202020204" pitchFamily="34" charset="0"/>
              </a:rPr>
              <a:t> – more rapid </a:t>
            </a:r>
            <a:r>
              <a:rPr lang="nb-NO" sz="2300" dirty="0" err="1">
                <a:latin typeface="Calibri" panose="020F0502020204030204" pitchFamily="34" charset="0"/>
                <a:ea typeface="Calibri" panose="020F0502020204030204" pitchFamily="34" charset="0"/>
                <a:cs typeface="Arial" panose="020B0604020202020204" pitchFamily="34" charset="0"/>
              </a:rPr>
              <a:t>growth</a:t>
            </a:r>
            <a:endParaRPr lang="nb-NO" sz="2300" dirty="0">
              <a:latin typeface="Calibri" panose="020F0502020204030204" pitchFamily="34" charset="0"/>
              <a:ea typeface="Calibri" panose="020F0502020204030204" pitchFamily="34" charset="0"/>
              <a:cs typeface="Arial" panose="020B0604020202020204" pitchFamily="34" charset="0"/>
            </a:endParaRPr>
          </a:p>
          <a:p>
            <a:pPr marL="1028700" lvl="2" indent="-274638">
              <a:lnSpc>
                <a:spcPct val="115000"/>
              </a:lnSpc>
              <a:spcAft>
                <a:spcPts val="1000"/>
              </a:spcAft>
              <a:buFont typeface="Arial" panose="020B0604020202020204" pitchFamily="34" charset="0"/>
              <a:buChar char="•"/>
            </a:pPr>
            <a:r>
              <a:rPr lang="nb-NO" sz="2300" dirty="0" err="1">
                <a:latin typeface="Calibri" panose="020F0502020204030204" pitchFamily="34" charset="0"/>
                <a:ea typeface="Calibri" panose="020F0502020204030204" pitchFamily="34" charset="0"/>
                <a:cs typeface="Arial" panose="020B0604020202020204" pitchFamily="34" charset="0"/>
              </a:rPr>
              <a:t>Higher</a:t>
            </a:r>
            <a:r>
              <a:rPr lang="nb-NO" sz="2300" dirty="0">
                <a:latin typeface="Calibri" panose="020F0502020204030204" pitchFamily="34" charset="0"/>
                <a:ea typeface="Calibri" panose="020F0502020204030204" pitchFamily="34" charset="0"/>
                <a:cs typeface="Arial" panose="020B0604020202020204" pitchFamily="34" charset="0"/>
              </a:rPr>
              <a:t> </a:t>
            </a:r>
            <a:r>
              <a:rPr lang="nb-NO" sz="2300" dirty="0" err="1">
                <a:latin typeface="Calibri" panose="020F0502020204030204" pitchFamily="34" charset="0"/>
                <a:ea typeface="Calibri" panose="020F0502020204030204" pitchFamily="34" charset="0"/>
                <a:cs typeface="Arial" panose="020B0604020202020204" pitchFamily="34" charset="0"/>
              </a:rPr>
              <a:t>frequency</a:t>
            </a:r>
            <a:r>
              <a:rPr lang="nb-NO" sz="2300" dirty="0">
                <a:latin typeface="Calibri" panose="020F0502020204030204" pitchFamily="34" charset="0"/>
                <a:ea typeface="Calibri" panose="020F0502020204030204" pitchFamily="34" charset="0"/>
                <a:cs typeface="Arial" panose="020B0604020202020204" pitchFamily="34" charset="0"/>
              </a:rPr>
              <a:t> of </a:t>
            </a:r>
            <a:r>
              <a:rPr lang="nb-NO" sz="2300" dirty="0" err="1">
                <a:latin typeface="Calibri" panose="020F0502020204030204" pitchFamily="34" charset="0"/>
                <a:ea typeface="Calibri" panose="020F0502020204030204" pitchFamily="34" charset="0"/>
                <a:cs typeface="Arial" panose="020B0604020202020204" pitchFamily="34" charset="0"/>
              </a:rPr>
              <a:t>extreme</a:t>
            </a:r>
            <a:r>
              <a:rPr lang="nb-NO" sz="2300" dirty="0">
                <a:latin typeface="Calibri" panose="020F0502020204030204" pitchFamily="34" charset="0"/>
                <a:ea typeface="Calibri" panose="020F0502020204030204" pitchFamily="34" charset="0"/>
                <a:cs typeface="Arial" panose="020B0604020202020204" pitchFamily="34" charset="0"/>
              </a:rPr>
              <a:t> </a:t>
            </a:r>
            <a:r>
              <a:rPr lang="nb-NO" sz="2300" dirty="0" err="1">
                <a:latin typeface="Calibri" panose="020F0502020204030204" pitchFamily="34" charset="0"/>
                <a:ea typeface="Calibri" panose="020F0502020204030204" pitchFamily="34" charset="0"/>
                <a:cs typeface="Arial" panose="020B0604020202020204" pitchFamily="34" charset="0"/>
              </a:rPr>
              <a:t>rain</a:t>
            </a:r>
            <a:r>
              <a:rPr lang="nb-NO" sz="2300" dirty="0">
                <a:latin typeface="Calibri" panose="020F0502020204030204" pitchFamily="34" charset="0"/>
                <a:ea typeface="Calibri" panose="020F0502020204030204" pitchFamily="34" charset="0"/>
                <a:cs typeface="Arial" panose="020B0604020202020204" pitchFamily="34" charset="0"/>
              </a:rPr>
              <a:t> </a:t>
            </a:r>
            <a:r>
              <a:rPr lang="nb-NO" sz="2300" dirty="0" err="1">
                <a:latin typeface="Calibri" panose="020F0502020204030204" pitchFamily="34" charset="0"/>
                <a:ea typeface="Calibri" panose="020F0502020204030204" pitchFamily="34" charset="0"/>
                <a:cs typeface="Arial" panose="020B0604020202020204" pitchFamily="34" charset="0"/>
              </a:rPr>
              <a:t>events</a:t>
            </a:r>
            <a:r>
              <a:rPr lang="nb-NO" sz="2300" dirty="0">
                <a:latin typeface="Calibri" panose="020F0502020204030204" pitchFamily="34" charset="0"/>
                <a:ea typeface="Calibri" panose="020F0502020204030204" pitchFamily="34" charset="0"/>
                <a:cs typeface="Arial" panose="020B0604020202020204" pitchFamily="34" charset="0"/>
              </a:rPr>
              <a:t> - more nutrient run-off from </a:t>
            </a:r>
            <a:r>
              <a:rPr lang="nb-NO" sz="2300" dirty="0" err="1">
                <a:latin typeface="Calibri" panose="020F0502020204030204" pitchFamily="34" charset="0"/>
                <a:ea typeface="Calibri" panose="020F0502020204030204" pitchFamily="34" charset="0"/>
                <a:cs typeface="Arial" panose="020B0604020202020204" pitchFamily="34" charset="0"/>
              </a:rPr>
              <a:t>agricultural</a:t>
            </a:r>
            <a:r>
              <a:rPr lang="nb-NO" sz="2300" dirty="0">
                <a:latin typeface="Calibri" panose="020F0502020204030204" pitchFamily="34" charset="0"/>
                <a:ea typeface="Calibri" panose="020F0502020204030204" pitchFamily="34" charset="0"/>
                <a:cs typeface="Arial" panose="020B0604020202020204" pitchFamily="34" charset="0"/>
              </a:rPr>
              <a:t> land and wastewater </a:t>
            </a:r>
            <a:r>
              <a:rPr lang="nb-NO" sz="2300" dirty="0" err="1">
                <a:latin typeface="Calibri" panose="020F0502020204030204" pitchFamily="34" charset="0"/>
                <a:ea typeface="Calibri" panose="020F0502020204030204" pitchFamily="34" charset="0"/>
                <a:cs typeface="Arial" panose="020B0604020202020204" pitchFamily="34" charset="0"/>
              </a:rPr>
              <a:t>overflows</a:t>
            </a:r>
            <a:endParaRPr lang="nb-NO" sz="2300" dirty="0">
              <a:latin typeface="Calibri" panose="020F0502020204030204" pitchFamily="34" charset="0"/>
              <a:ea typeface="Calibri" panose="020F0502020204030204" pitchFamily="34" charset="0"/>
              <a:cs typeface="Arial" panose="020B0604020202020204" pitchFamily="34" charset="0"/>
            </a:endParaRPr>
          </a:p>
          <a:p>
            <a:pPr marL="628650" lvl="1" indent="-274638">
              <a:lnSpc>
                <a:spcPct val="115000"/>
              </a:lnSpc>
              <a:spcAft>
                <a:spcPts val="1000"/>
              </a:spcAft>
              <a:buFont typeface="Arial" panose="020B0604020202020204" pitchFamily="34" charset="0"/>
              <a:buChar char="•"/>
            </a:pPr>
            <a:r>
              <a:rPr lang="nb-NO" sz="2300" dirty="0">
                <a:latin typeface="Calibri" panose="020F0502020204030204" pitchFamily="34" charset="0"/>
                <a:ea typeface="Calibri" panose="020F0502020204030204" pitchFamily="34" charset="0"/>
                <a:cs typeface="Arial" panose="020B0604020202020204" pitchFamily="34" charset="0"/>
              </a:rPr>
              <a:t>How </a:t>
            </a:r>
            <a:r>
              <a:rPr lang="nb-NO" sz="2300" dirty="0" err="1">
                <a:latin typeface="Calibri" panose="020F0502020204030204" pitchFamily="34" charset="0"/>
                <a:ea typeface="Calibri" panose="020F0502020204030204" pitchFamily="34" charset="0"/>
                <a:cs typeface="Arial" panose="020B0604020202020204" pitchFamily="34" charset="0"/>
              </a:rPr>
              <a:t>are</a:t>
            </a:r>
            <a:r>
              <a:rPr lang="nb-NO" sz="2300" dirty="0">
                <a:latin typeface="Calibri" panose="020F0502020204030204" pitchFamily="34" charset="0"/>
                <a:ea typeface="Calibri" panose="020F0502020204030204" pitchFamily="34" charset="0"/>
                <a:cs typeface="Arial" panose="020B0604020202020204" pitchFamily="34" charset="0"/>
              </a:rPr>
              <a:t> </a:t>
            </a:r>
            <a:r>
              <a:rPr lang="nb-NO" sz="2300" dirty="0" err="1">
                <a:latin typeface="Calibri" panose="020F0502020204030204" pitchFamily="34" charset="0"/>
                <a:ea typeface="Calibri" panose="020F0502020204030204" pitchFamily="34" charset="0"/>
                <a:cs typeface="Arial" panose="020B0604020202020204" pitchFamily="34" charset="0"/>
              </a:rPr>
              <a:t>the</a:t>
            </a:r>
            <a:r>
              <a:rPr lang="nb-NO" sz="2300" dirty="0">
                <a:latin typeface="Calibri" panose="020F0502020204030204" pitchFamily="34" charset="0"/>
                <a:ea typeface="Calibri" panose="020F0502020204030204" pitchFamily="34" charset="0"/>
                <a:cs typeface="Arial" panose="020B0604020202020204" pitchFamily="34" charset="0"/>
              </a:rPr>
              <a:t> </a:t>
            </a:r>
            <a:r>
              <a:rPr lang="nb-NO" sz="2300" dirty="0" err="1">
                <a:latin typeface="Calibri" panose="020F0502020204030204" pitchFamily="34" charset="0"/>
                <a:ea typeface="Calibri" panose="020F0502020204030204" pitchFamily="34" charset="0"/>
                <a:cs typeface="Arial" panose="020B0604020202020204" pitchFamily="34" charset="0"/>
              </a:rPr>
              <a:t>cyanobacterial</a:t>
            </a:r>
            <a:r>
              <a:rPr lang="nb-NO" sz="2300" dirty="0">
                <a:latin typeface="Calibri" panose="020F0502020204030204" pitchFamily="34" charset="0"/>
                <a:ea typeface="Calibri" panose="020F0502020204030204" pitchFamily="34" charset="0"/>
                <a:cs typeface="Arial" panose="020B0604020202020204" pitchFamily="34" charset="0"/>
              </a:rPr>
              <a:t> </a:t>
            </a:r>
            <a:r>
              <a:rPr lang="nb-NO" sz="2300" dirty="0" err="1">
                <a:latin typeface="Calibri" panose="020F0502020204030204" pitchFamily="34" charset="0"/>
                <a:ea typeface="Calibri" panose="020F0502020204030204" pitchFamily="34" charset="0"/>
                <a:cs typeface="Arial" panose="020B0604020202020204" pitchFamily="34" charset="0"/>
              </a:rPr>
              <a:t>blooms</a:t>
            </a:r>
            <a:r>
              <a:rPr lang="nb-NO" sz="2300" dirty="0">
                <a:latin typeface="Calibri" panose="020F0502020204030204" pitchFamily="34" charset="0"/>
                <a:ea typeface="Calibri" panose="020F0502020204030204" pitchFamily="34" charset="0"/>
                <a:cs typeface="Arial" panose="020B0604020202020204" pitchFamily="34" charset="0"/>
              </a:rPr>
              <a:t> </a:t>
            </a:r>
            <a:r>
              <a:rPr lang="nb-NO" sz="2300" dirty="0" err="1">
                <a:latin typeface="Calibri" panose="020F0502020204030204" pitchFamily="34" charset="0"/>
                <a:ea typeface="Calibri" panose="020F0502020204030204" pitchFamily="34" charset="0"/>
                <a:cs typeface="Arial" panose="020B0604020202020204" pitchFamily="34" charset="0"/>
              </a:rPr>
              <a:t>developing</a:t>
            </a:r>
            <a:r>
              <a:rPr lang="nb-NO" sz="2300" dirty="0">
                <a:latin typeface="Calibri" panose="020F0502020204030204" pitchFamily="34" charset="0"/>
                <a:ea typeface="Calibri" panose="020F0502020204030204" pitchFamily="34" charset="0"/>
                <a:cs typeface="Arial" panose="020B0604020202020204" pitchFamily="34" charset="0"/>
              </a:rPr>
              <a:t> in Europe?</a:t>
            </a:r>
          </a:p>
          <a:p>
            <a:pPr marL="628650" lvl="1" indent="-274638">
              <a:lnSpc>
                <a:spcPct val="115000"/>
              </a:lnSpc>
              <a:spcAft>
                <a:spcPts val="1000"/>
              </a:spcAft>
              <a:buFont typeface="Arial" panose="020B0604020202020204" pitchFamily="34" charset="0"/>
              <a:buChar char="•"/>
            </a:pPr>
            <a:r>
              <a:rPr lang="nb-NO" sz="2300" b="1" dirty="0" err="1">
                <a:latin typeface="Calibri" panose="020F0502020204030204" pitchFamily="34" charset="0"/>
                <a:ea typeface="Calibri" panose="020F0502020204030204" pitchFamily="34" charset="0"/>
                <a:cs typeface="Arial" panose="020B0604020202020204" pitchFamily="34" charset="0"/>
              </a:rPr>
              <a:t>Highly</a:t>
            </a:r>
            <a:r>
              <a:rPr lang="nb-NO" sz="2300" b="1" dirty="0">
                <a:latin typeface="Calibri" panose="020F0502020204030204" pitchFamily="34" charset="0"/>
                <a:ea typeface="Calibri" panose="020F0502020204030204" pitchFamily="34" charset="0"/>
                <a:cs typeface="Arial" panose="020B0604020202020204" pitchFamily="34" charset="0"/>
              </a:rPr>
              <a:t> relevant </a:t>
            </a:r>
            <a:r>
              <a:rPr lang="nb-NO" sz="2300" b="1" dirty="0" err="1">
                <a:latin typeface="Calibri" panose="020F0502020204030204" pitchFamily="34" charset="0"/>
                <a:ea typeface="Calibri" panose="020F0502020204030204" pitchFamily="34" charset="0"/>
                <a:cs typeface="Arial" panose="020B0604020202020204" pitchFamily="34" charset="0"/>
              </a:rPr>
              <a:t>topic</a:t>
            </a:r>
            <a:r>
              <a:rPr lang="nb-NO" sz="2300" b="1" dirty="0">
                <a:latin typeface="Calibri" panose="020F0502020204030204" pitchFamily="34" charset="0"/>
                <a:ea typeface="Calibri" panose="020F0502020204030204" pitchFamily="34" charset="0"/>
                <a:cs typeface="Arial" panose="020B0604020202020204" pitchFamily="34" charset="0"/>
              </a:rPr>
              <a:t>, </a:t>
            </a:r>
            <a:r>
              <a:rPr lang="nb-NO" sz="2300" b="1" dirty="0" err="1">
                <a:latin typeface="Calibri" panose="020F0502020204030204" pitchFamily="34" charset="0"/>
                <a:ea typeface="Calibri" panose="020F0502020204030204" pitchFamily="34" charset="0"/>
                <a:cs typeface="Arial" panose="020B0604020202020204" pitchFamily="34" charset="0"/>
              </a:rPr>
              <a:t>but</a:t>
            </a:r>
            <a:r>
              <a:rPr lang="nb-NO" sz="2300" b="1" dirty="0">
                <a:latin typeface="Calibri" panose="020F0502020204030204" pitchFamily="34" charset="0"/>
                <a:ea typeface="Calibri" panose="020F0502020204030204" pitchFamily="34" charset="0"/>
                <a:cs typeface="Arial" panose="020B0604020202020204" pitchFamily="34" charset="0"/>
              </a:rPr>
              <a:t> </a:t>
            </a:r>
            <a:r>
              <a:rPr lang="nb-NO" sz="2300" b="1" dirty="0" err="1">
                <a:latin typeface="Calibri" panose="020F0502020204030204" pitchFamily="34" charset="0"/>
                <a:ea typeface="Calibri" panose="020F0502020204030204" pitchFamily="34" charset="0"/>
                <a:cs typeface="Arial" panose="020B0604020202020204" pitchFamily="34" charset="0"/>
              </a:rPr>
              <a:t>currently</a:t>
            </a:r>
            <a:r>
              <a:rPr lang="nb-NO" sz="2300" b="1" dirty="0">
                <a:latin typeface="Calibri" panose="020F0502020204030204" pitchFamily="34" charset="0"/>
                <a:ea typeface="Calibri" panose="020F0502020204030204" pitchFamily="34" charset="0"/>
                <a:cs typeface="Arial" panose="020B0604020202020204" pitchFamily="34" charset="0"/>
              </a:rPr>
              <a:t> </a:t>
            </a:r>
            <a:r>
              <a:rPr lang="nb-NO" sz="2300" b="1" dirty="0" err="1">
                <a:latin typeface="Calibri" panose="020F0502020204030204" pitchFamily="34" charset="0"/>
                <a:ea typeface="Calibri" panose="020F0502020204030204" pitchFamily="34" charset="0"/>
                <a:cs typeface="Arial" panose="020B0604020202020204" pitchFamily="34" charset="0"/>
              </a:rPr>
              <a:t>too</a:t>
            </a:r>
            <a:r>
              <a:rPr lang="nb-NO" sz="2300" b="1" dirty="0">
                <a:latin typeface="Calibri" panose="020F0502020204030204" pitchFamily="34" charset="0"/>
                <a:ea typeface="Calibri" panose="020F0502020204030204" pitchFamily="34" charset="0"/>
                <a:cs typeface="Arial" panose="020B0604020202020204" pitchFamily="34" charset="0"/>
              </a:rPr>
              <a:t> </a:t>
            </a:r>
            <a:r>
              <a:rPr lang="nb-NO" sz="2300" b="1" dirty="0" err="1">
                <a:latin typeface="Calibri" panose="020F0502020204030204" pitchFamily="34" charset="0"/>
                <a:ea typeface="Calibri" panose="020F0502020204030204" pitchFamily="34" charset="0"/>
                <a:cs typeface="Arial" panose="020B0604020202020204" pitchFamily="34" charset="0"/>
              </a:rPr>
              <a:t>few</a:t>
            </a:r>
            <a:r>
              <a:rPr lang="nb-NO" sz="2300" b="1" dirty="0">
                <a:latin typeface="Calibri" panose="020F0502020204030204" pitchFamily="34" charset="0"/>
                <a:ea typeface="Calibri" panose="020F0502020204030204" pitchFamily="34" charset="0"/>
                <a:cs typeface="Arial" panose="020B0604020202020204" pitchFamily="34" charset="0"/>
              </a:rPr>
              <a:t> </a:t>
            </a:r>
            <a:r>
              <a:rPr lang="nb-NO" sz="2300" b="1" dirty="0" err="1">
                <a:latin typeface="Calibri" panose="020F0502020204030204" pitchFamily="34" charset="0"/>
                <a:ea typeface="Calibri" panose="020F0502020204030204" pitchFamily="34" charset="0"/>
                <a:cs typeface="Arial" panose="020B0604020202020204" pitchFamily="34" charset="0"/>
              </a:rPr>
              <a:t>countries</a:t>
            </a:r>
            <a:r>
              <a:rPr lang="nb-NO" sz="2300" b="1" dirty="0">
                <a:latin typeface="Calibri" panose="020F0502020204030204" pitchFamily="34" charset="0"/>
                <a:ea typeface="Calibri" panose="020F0502020204030204" pitchFamily="34" charset="0"/>
                <a:cs typeface="Arial" panose="020B0604020202020204" pitchFamily="34" charset="0"/>
              </a:rPr>
              <a:t> report data to </a:t>
            </a:r>
            <a:r>
              <a:rPr lang="nb-NO" sz="2300" b="1" dirty="0" err="1">
                <a:latin typeface="Calibri" panose="020F0502020204030204" pitchFamily="34" charset="0"/>
                <a:ea typeface="Calibri" panose="020F0502020204030204" pitchFamily="34" charset="0"/>
                <a:cs typeface="Arial" panose="020B0604020202020204" pitchFamily="34" charset="0"/>
              </a:rPr>
              <a:t>allow</a:t>
            </a:r>
            <a:r>
              <a:rPr lang="nb-NO" sz="2300" b="1" dirty="0">
                <a:latin typeface="Calibri" panose="020F0502020204030204" pitchFamily="34" charset="0"/>
                <a:ea typeface="Calibri" panose="020F0502020204030204" pitchFamily="34" charset="0"/>
                <a:cs typeface="Arial" panose="020B0604020202020204" pitchFamily="34" charset="0"/>
              </a:rPr>
              <a:t> a representative </a:t>
            </a:r>
            <a:r>
              <a:rPr lang="nb-NO" sz="2300" b="1" dirty="0" err="1">
                <a:latin typeface="Calibri" panose="020F0502020204030204" pitchFamily="34" charset="0"/>
                <a:ea typeface="Calibri" panose="020F0502020204030204" pitchFamily="34" charset="0"/>
                <a:cs typeface="Arial" panose="020B0604020202020204" pitchFamily="34" charset="0"/>
              </a:rPr>
              <a:t>picture</a:t>
            </a:r>
            <a:r>
              <a:rPr lang="nb-NO" sz="2300" b="1" dirty="0">
                <a:latin typeface="Calibri" panose="020F0502020204030204" pitchFamily="34" charset="0"/>
                <a:ea typeface="Calibri" panose="020F0502020204030204" pitchFamily="34" charset="0"/>
                <a:cs typeface="Arial" panose="020B0604020202020204" pitchFamily="34" charset="0"/>
              </a:rPr>
              <a:t>, and time series </a:t>
            </a:r>
            <a:r>
              <a:rPr lang="nb-NO" sz="2300" b="1" dirty="0" err="1">
                <a:latin typeface="Calibri" panose="020F0502020204030204" pitchFamily="34" charset="0"/>
                <a:ea typeface="Calibri" panose="020F0502020204030204" pitchFamily="34" charset="0"/>
                <a:cs typeface="Arial" panose="020B0604020202020204" pitchFamily="34" charset="0"/>
              </a:rPr>
              <a:t>are</a:t>
            </a:r>
            <a:r>
              <a:rPr lang="nb-NO" sz="2300" b="1" dirty="0">
                <a:latin typeface="Calibri" panose="020F0502020204030204" pitchFamily="34" charset="0"/>
                <a:ea typeface="Calibri" panose="020F0502020204030204" pitchFamily="34" charset="0"/>
                <a:cs typeface="Arial" panose="020B0604020202020204" pitchFamily="34" charset="0"/>
              </a:rPr>
              <a:t> </a:t>
            </a:r>
            <a:r>
              <a:rPr lang="nb-NO" sz="2300" b="1" dirty="0" err="1">
                <a:latin typeface="Calibri" panose="020F0502020204030204" pitchFamily="34" charset="0"/>
                <a:ea typeface="Calibri" panose="020F0502020204030204" pitchFamily="34" charset="0"/>
                <a:cs typeface="Arial" panose="020B0604020202020204" pitchFamily="34" charset="0"/>
              </a:rPr>
              <a:t>short</a:t>
            </a:r>
            <a:endParaRPr lang="nb-NO" sz="2300" b="1" dirty="0">
              <a:latin typeface="Calibri" panose="020F0502020204030204" pitchFamily="34" charset="0"/>
              <a:ea typeface="Calibri" panose="020F0502020204030204" pitchFamily="34" charset="0"/>
              <a:cs typeface="Arial" panose="020B0604020202020204" pitchFamily="34" charset="0"/>
            </a:endParaRPr>
          </a:p>
          <a:p>
            <a:pPr marL="628650" lvl="1" indent="-274638">
              <a:lnSpc>
                <a:spcPct val="115000"/>
              </a:lnSpc>
              <a:spcAft>
                <a:spcPts val="1000"/>
              </a:spcAft>
              <a:buFont typeface="Arial" panose="020B0604020202020204" pitchFamily="34" charset="0"/>
              <a:buChar char="•"/>
            </a:pPr>
            <a:r>
              <a:rPr lang="nb-NO" sz="2300" b="1" dirty="0" err="1">
                <a:latin typeface="Calibri" panose="020F0502020204030204" pitchFamily="34" charset="0"/>
                <a:ea typeface="Calibri" panose="020F0502020204030204" pitchFamily="34" charset="0"/>
                <a:cs typeface="Arial" panose="020B0604020202020204" pitchFamily="34" charset="0"/>
              </a:rPr>
              <a:t>What</a:t>
            </a:r>
            <a:r>
              <a:rPr lang="nb-NO" sz="2300" b="1" dirty="0">
                <a:latin typeface="Calibri" panose="020F0502020204030204" pitchFamily="34" charset="0"/>
                <a:ea typeface="Calibri" panose="020F0502020204030204" pitchFamily="34" charset="0"/>
                <a:cs typeface="Arial" panose="020B0604020202020204" pitchFamily="34" charset="0"/>
              </a:rPr>
              <a:t> </a:t>
            </a:r>
            <a:r>
              <a:rPr lang="nb-NO" sz="2300" b="1" dirty="0" err="1">
                <a:latin typeface="Calibri" panose="020F0502020204030204" pitchFamily="34" charset="0"/>
                <a:ea typeface="Calibri" panose="020F0502020204030204" pitchFamily="34" charset="0"/>
                <a:cs typeface="Arial" panose="020B0604020202020204" pitchFamily="34" charset="0"/>
              </a:rPr>
              <a:t>are</a:t>
            </a:r>
            <a:r>
              <a:rPr lang="nb-NO" sz="2300" b="1" dirty="0">
                <a:latin typeface="Calibri" panose="020F0502020204030204" pitchFamily="34" charset="0"/>
                <a:ea typeface="Calibri" panose="020F0502020204030204" pitchFamily="34" charset="0"/>
                <a:cs typeface="Arial" panose="020B0604020202020204" pitchFamily="34" charset="0"/>
              </a:rPr>
              <a:t> the </a:t>
            </a:r>
            <a:r>
              <a:rPr lang="nb-NO" sz="2300" b="1" dirty="0" err="1">
                <a:latin typeface="Calibri" panose="020F0502020204030204" pitchFamily="34" charset="0"/>
                <a:ea typeface="Calibri" panose="020F0502020204030204" pitchFamily="34" charset="0"/>
                <a:cs typeface="Arial" panose="020B0604020202020204" pitchFamily="34" charset="0"/>
              </a:rPr>
              <a:t>bottlenecks</a:t>
            </a:r>
            <a:r>
              <a:rPr lang="nb-NO" sz="2300" b="1" dirty="0">
                <a:latin typeface="Calibri" panose="020F0502020204030204" pitchFamily="34" charset="0"/>
                <a:ea typeface="Calibri" panose="020F0502020204030204" pitchFamily="34" charset="0"/>
                <a:cs typeface="Arial" panose="020B0604020202020204" pitchFamily="34" charset="0"/>
              </a:rPr>
              <a:t> to </a:t>
            </a:r>
            <a:r>
              <a:rPr lang="nb-NO" sz="2300" b="1" dirty="0" err="1">
                <a:latin typeface="Calibri" panose="020F0502020204030204" pitchFamily="34" charset="0"/>
                <a:ea typeface="Calibri" panose="020F0502020204030204" pitchFamily="34" charset="0"/>
                <a:cs typeface="Arial" panose="020B0604020202020204" pitchFamily="34" charset="0"/>
              </a:rPr>
              <a:t>reporting</a:t>
            </a:r>
            <a:r>
              <a:rPr lang="nb-NO" sz="2300" b="1" dirty="0">
                <a:latin typeface="Calibri" panose="020F0502020204030204" pitchFamily="34" charset="0"/>
                <a:ea typeface="Calibri" panose="020F0502020204030204" pitchFamily="34" charset="0"/>
                <a:cs typeface="Arial" panose="020B0604020202020204" pitchFamily="34" charset="0"/>
              </a:rPr>
              <a:t>? Feedback </a:t>
            </a:r>
            <a:r>
              <a:rPr lang="nb-NO" sz="2300" b="1" dirty="0" err="1">
                <a:latin typeface="Calibri" panose="020F0502020204030204" pitchFamily="34" charset="0"/>
                <a:ea typeface="Calibri" panose="020F0502020204030204" pitchFamily="34" charset="0"/>
                <a:cs typeface="Arial" panose="020B0604020202020204" pitchFamily="34" charset="0"/>
              </a:rPr>
              <a:t>very</a:t>
            </a:r>
            <a:r>
              <a:rPr lang="nb-NO" sz="2300" b="1" dirty="0">
                <a:latin typeface="Calibri" panose="020F0502020204030204" pitchFamily="34" charset="0"/>
                <a:ea typeface="Calibri" panose="020F0502020204030204" pitchFamily="34" charset="0"/>
                <a:cs typeface="Arial" panose="020B0604020202020204" pitchFamily="34" charset="0"/>
              </a:rPr>
              <a:t> </a:t>
            </a:r>
            <a:r>
              <a:rPr lang="nb-NO" sz="2300" b="1" dirty="0" err="1">
                <a:latin typeface="Calibri" panose="020F0502020204030204" pitchFamily="34" charset="0"/>
                <a:ea typeface="Calibri" panose="020F0502020204030204" pitchFamily="34" charset="0"/>
                <a:cs typeface="Arial" panose="020B0604020202020204" pitchFamily="34" charset="0"/>
              </a:rPr>
              <a:t>welcome</a:t>
            </a:r>
            <a:endParaRPr lang="nb-NO" sz="2300" b="1" dirty="0">
              <a:latin typeface="Calibri" panose="020F0502020204030204" pitchFamily="34" charset="0"/>
              <a:ea typeface="Calibri" panose="020F050202020403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ADCFE8A7-9D67-4696-9B5B-3E19A47D80C5}"/>
              </a:ext>
            </a:extLst>
          </p:cNvPr>
          <p:cNvPicPr/>
          <p:nvPr/>
        </p:nvPicPr>
        <p:blipFill>
          <a:blip r:embed="rId3"/>
          <a:stretch>
            <a:fillRect/>
          </a:stretch>
        </p:blipFill>
        <p:spPr>
          <a:xfrm>
            <a:off x="8642693" y="1180060"/>
            <a:ext cx="2432490" cy="1986799"/>
          </a:xfrm>
          <a:prstGeom prst="rect">
            <a:avLst/>
          </a:prstGeom>
        </p:spPr>
      </p:pic>
      <p:pic>
        <p:nvPicPr>
          <p:cNvPr id="11" name="Picture 10" descr="A close up of a tree&#10;&#10;Description automatically generated">
            <a:extLst>
              <a:ext uri="{FF2B5EF4-FFF2-40B4-BE49-F238E27FC236}">
                <a16:creationId xmlns:a16="http://schemas.microsoft.com/office/drawing/2014/main" id="{8705F998-B13F-403A-833E-4D18CD08A3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455012" y="3191884"/>
            <a:ext cx="2807854" cy="2432491"/>
          </a:xfrm>
          <a:prstGeom prst="rect">
            <a:avLst/>
          </a:prstGeom>
        </p:spPr>
      </p:pic>
      <p:sp>
        <p:nvSpPr>
          <p:cNvPr id="12" name="TextBox 11">
            <a:extLst>
              <a:ext uri="{FF2B5EF4-FFF2-40B4-BE49-F238E27FC236}">
                <a16:creationId xmlns:a16="http://schemas.microsoft.com/office/drawing/2014/main" id="{5541B86E-7E35-4029-88DB-032CFCFB350D}"/>
              </a:ext>
            </a:extLst>
          </p:cNvPr>
          <p:cNvSpPr txBox="1"/>
          <p:nvPr/>
        </p:nvSpPr>
        <p:spPr>
          <a:xfrm>
            <a:off x="8681605" y="3850520"/>
            <a:ext cx="2432490" cy="738664"/>
          </a:xfrm>
          <a:prstGeom prst="rect">
            <a:avLst/>
          </a:prstGeom>
          <a:noFill/>
        </p:spPr>
        <p:txBody>
          <a:bodyPr wrap="square" rtlCol="0">
            <a:spAutoFit/>
          </a:bodyPr>
          <a:lstStyle/>
          <a:p>
            <a:r>
              <a:rPr lang="nb-NO" sz="1400" dirty="0" err="1">
                <a:solidFill>
                  <a:schemeClr val="bg1"/>
                </a:solidFill>
              </a:rPr>
              <a:t>Cyanobloom</a:t>
            </a:r>
            <a:r>
              <a:rPr lang="nb-NO" sz="1400" dirty="0">
                <a:solidFill>
                  <a:schemeClr val="bg1"/>
                </a:solidFill>
              </a:rPr>
              <a:t> in </a:t>
            </a:r>
            <a:r>
              <a:rPr lang="nb-NO" sz="1400" dirty="0" err="1">
                <a:solidFill>
                  <a:schemeClr val="bg1"/>
                </a:solidFill>
              </a:rPr>
              <a:t>Norway’s</a:t>
            </a:r>
            <a:r>
              <a:rPr lang="nb-NO" sz="1400" dirty="0">
                <a:solidFill>
                  <a:schemeClr val="bg1"/>
                </a:solidFill>
              </a:rPr>
              <a:t> </a:t>
            </a:r>
            <a:r>
              <a:rPr lang="nb-NO" sz="1400" dirty="0" err="1">
                <a:solidFill>
                  <a:schemeClr val="bg1"/>
                </a:solidFill>
              </a:rPr>
              <a:t>largest</a:t>
            </a:r>
            <a:r>
              <a:rPr lang="nb-NO" sz="1400" dirty="0">
                <a:solidFill>
                  <a:schemeClr val="bg1"/>
                </a:solidFill>
              </a:rPr>
              <a:t> lake Mjøsa in 2019, the same </a:t>
            </a:r>
            <a:r>
              <a:rPr lang="nb-NO" sz="1400" dirty="0" err="1">
                <a:solidFill>
                  <a:schemeClr val="bg1"/>
                </a:solidFill>
              </a:rPr>
              <a:t>happened</a:t>
            </a:r>
            <a:r>
              <a:rPr lang="nb-NO" sz="1400" dirty="0">
                <a:solidFill>
                  <a:schemeClr val="bg1"/>
                </a:solidFill>
              </a:rPr>
              <a:t> in 2021</a:t>
            </a:r>
          </a:p>
        </p:txBody>
      </p:sp>
      <p:sp>
        <p:nvSpPr>
          <p:cNvPr id="13" name="Content Placeholder 2">
            <a:extLst>
              <a:ext uri="{FF2B5EF4-FFF2-40B4-BE49-F238E27FC236}">
                <a16:creationId xmlns:a16="http://schemas.microsoft.com/office/drawing/2014/main" id="{8E467DE3-F2B9-420E-893E-8DFE11D5477F}"/>
              </a:ext>
            </a:extLst>
          </p:cNvPr>
          <p:cNvSpPr>
            <a:spLocks noGrp="1"/>
          </p:cNvSpPr>
          <p:nvPr>
            <p:ph sz="quarter" idx="13"/>
          </p:nvPr>
        </p:nvSpPr>
        <p:spPr>
          <a:xfrm>
            <a:off x="306265" y="906889"/>
            <a:ext cx="11579469" cy="1215717"/>
          </a:xfrm>
        </p:spPr>
        <p:txBody>
          <a:bodyPr/>
          <a:lstStyle/>
          <a:p>
            <a:pPr marL="0" indent="0">
              <a:buNone/>
            </a:pPr>
            <a:r>
              <a:rPr lang="nb-NO" b="1" dirty="0">
                <a:solidFill>
                  <a:srgbClr val="006654"/>
                </a:solidFill>
              </a:rPr>
              <a:t>C</a:t>
            </a:r>
            <a:r>
              <a:rPr lang="sl-SI" b="1" dirty="0">
                <a:solidFill>
                  <a:srgbClr val="006654"/>
                </a:solidFill>
              </a:rPr>
              <a:t>yanobacteria: </a:t>
            </a:r>
            <a:endParaRPr lang="en-GB" dirty="0">
              <a:solidFill>
                <a:srgbClr val="006654"/>
              </a:solidFill>
            </a:endParaRPr>
          </a:p>
        </p:txBody>
      </p:sp>
      <p:pic>
        <p:nvPicPr>
          <p:cNvPr id="15" name="Graphic 14" descr="Swimming">
            <a:extLst>
              <a:ext uri="{FF2B5EF4-FFF2-40B4-BE49-F238E27FC236}">
                <a16:creationId xmlns:a16="http://schemas.microsoft.com/office/drawing/2014/main" id="{0BB7B1EA-CA33-4CD0-BFCA-230FDCC2BF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29551" y="839293"/>
            <a:ext cx="914400" cy="914400"/>
          </a:xfrm>
          <a:prstGeom prst="rect">
            <a:avLst/>
          </a:prstGeom>
        </p:spPr>
      </p:pic>
      <p:cxnSp>
        <p:nvCxnSpPr>
          <p:cNvPr id="17" name="Straight Connector 16">
            <a:extLst>
              <a:ext uri="{FF2B5EF4-FFF2-40B4-BE49-F238E27FC236}">
                <a16:creationId xmlns:a16="http://schemas.microsoft.com/office/drawing/2014/main" id="{32BBDD5F-A509-4CC3-A645-6E334F028D91}"/>
              </a:ext>
            </a:extLst>
          </p:cNvPr>
          <p:cNvCxnSpPr>
            <a:cxnSpLocks/>
          </p:cNvCxnSpPr>
          <p:nvPr/>
        </p:nvCxnSpPr>
        <p:spPr>
          <a:xfrm flipV="1">
            <a:off x="5729551" y="1045106"/>
            <a:ext cx="1051545" cy="622713"/>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96569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85D3C3-F0F8-4259-BE91-A5B9140D4071}"/>
              </a:ext>
            </a:extLst>
          </p:cNvPr>
          <p:cNvSpPr>
            <a:spLocks noGrp="1"/>
          </p:cNvSpPr>
          <p:nvPr>
            <p:ph type="body" sz="quarter" idx="12"/>
          </p:nvPr>
        </p:nvSpPr>
        <p:spPr/>
        <p:txBody>
          <a:bodyPr/>
          <a:lstStyle/>
          <a:p>
            <a:r>
              <a:rPr lang="nb-NO" dirty="0" err="1"/>
              <a:t>Overview</a:t>
            </a:r>
            <a:endParaRPr lang="nb-NO" dirty="0"/>
          </a:p>
        </p:txBody>
      </p:sp>
      <p:sp>
        <p:nvSpPr>
          <p:cNvPr id="5" name="Content Placeholder 4">
            <a:extLst>
              <a:ext uri="{FF2B5EF4-FFF2-40B4-BE49-F238E27FC236}">
                <a16:creationId xmlns:a16="http://schemas.microsoft.com/office/drawing/2014/main" id="{D0D308B3-6177-40F3-84F6-8842630A9714}"/>
              </a:ext>
            </a:extLst>
          </p:cNvPr>
          <p:cNvSpPr>
            <a:spLocks noGrp="1"/>
          </p:cNvSpPr>
          <p:nvPr>
            <p:ph sz="quarter" idx="13"/>
          </p:nvPr>
        </p:nvSpPr>
        <p:spPr/>
        <p:txBody>
          <a:bodyPr/>
          <a:lstStyle/>
          <a:p>
            <a:r>
              <a:rPr lang="nb-NO" dirty="0" err="1"/>
              <a:t>Indicators</a:t>
            </a:r>
            <a:r>
              <a:rPr lang="nb-NO" dirty="0"/>
              <a:t> CSI019 and CSI020</a:t>
            </a:r>
          </a:p>
          <a:p>
            <a:pPr lvl="1"/>
            <a:r>
              <a:rPr lang="nb-NO" dirty="0"/>
              <a:t>New format and latest </a:t>
            </a:r>
            <a:r>
              <a:rPr lang="nb-NO" dirty="0" err="1"/>
              <a:t>update</a:t>
            </a:r>
            <a:endParaRPr lang="nb-NO" dirty="0"/>
          </a:p>
          <a:p>
            <a:r>
              <a:rPr lang="nb-NO" dirty="0"/>
              <a:t>Technical </a:t>
            </a:r>
            <a:r>
              <a:rPr lang="nb-NO" dirty="0" err="1"/>
              <a:t>issues</a:t>
            </a:r>
            <a:endParaRPr lang="nb-NO" dirty="0"/>
          </a:p>
          <a:p>
            <a:r>
              <a:rPr lang="nb-NO" dirty="0"/>
              <a:t>WISE-6 </a:t>
            </a:r>
            <a:r>
              <a:rPr lang="nb-NO" dirty="0" err="1"/>
              <a:t>biological</a:t>
            </a:r>
            <a:r>
              <a:rPr lang="nb-NO" dirty="0"/>
              <a:t> data</a:t>
            </a:r>
          </a:p>
        </p:txBody>
      </p:sp>
      <p:sp>
        <p:nvSpPr>
          <p:cNvPr id="6" name="Text Placeholder 5">
            <a:extLst>
              <a:ext uri="{FF2B5EF4-FFF2-40B4-BE49-F238E27FC236}">
                <a16:creationId xmlns:a16="http://schemas.microsoft.com/office/drawing/2014/main" id="{F621E59A-683D-4D65-BAFB-67AF5635E246}"/>
              </a:ext>
            </a:extLst>
          </p:cNvPr>
          <p:cNvSpPr>
            <a:spLocks noGrp="1"/>
          </p:cNvSpPr>
          <p:nvPr>
            <p:ph type="body" sz="quarter" idx="14"/>
          </p:nvPr>
        </p:nvSpPr>
        <p:spPr/>
        <p:txBody>
          <a:bodyPr/>
          <a:lstStyle/>
          <a:p>
            <a:endParaRPr lang="nb-NO"/>
          </a:p>
        </p:txBody>
      </p:sp>
    </p:spTree>
    <p:extLst>
      <p:ext uri="{BB962C8B-B14F-4D97-AF65-F5344CB8AC3E}">
        <p14:creationId xmlns:p14="http://schemas.microsoft.com/office/powerpoint/2010/main" val="3684230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11200" y="365747"/>
            <a:ext cx="5384800" cy="322350"/>
          </a:xfrm>
        </p:spPr>
        <p:txBody>
          <a:bodyPr/>
          <a:lstStyle/>
          <a:p>
            <a:r>
              <a:rPr lang="sl-SI" sz="1050" dirty="0"/>
              <a:t>Globevnik Lidija, Kari Austnes, 15.10.2021</a:t>
            </a:r>
            <a:endParaRPr lang="en-GB" sz="1050" dirty="0"/>
          </a:p>
        </p:txBody>
      </p:sp>
      <p:pic>
        <p:nvPicPr>
          <p:cNvPr id="8" name="Picture 7">
            <a:extLst>
              <a:ext uri="{FF2B5EF4-FFF2-40B4-BE49-F238E27FC236}">
                <a16:creationId xmlns:a16="http://schemas.microsoft.com/office/drawing/2014/main" id="{9D89ECF9-291E-4F9D-B095-4BC316DE8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6100" y="988268"/>
            <a:ext cx="5503985" cy="5503985"/>
          </a:xfrm>
          <a:prstGeom prst="rect">
            <a:avLst/>
          </a:prstGeom>
        </p:spPr>
      </p:pic>
      <p:sp>
        <p:nvSpPr>
          <p:cNvPr id="2" name="TextBox 1">
            <a:extLst>
              <a:ext uri="{FF2B5EF4-FFF2-40B4-BE49-F238E27FC236}">
                <a16:creationId xmlns:a16="http://schemas.microsoft.com/office/drawing/2014/main" id="{2AB953BD-331D-418F-86EF-E7192278C199}"/>
              </a:ext>
            </a:extLst>
          </p:cNvPr>
          <p:cNvSpPr txBox="1"/>
          <p:nvPr/>
        </p:nvSpPr>
        <p:spPr>
          <a:xfrm>
            <a:off x="4056434" y="6150114"/>
            <a:ext cx="3749681" cy="707886"/>
          </a:xfrm>
          <a:prstGeom prst="rect">
            <a:avLst/>
          </a:prstGeom>
          <a:noFill/>
        </p:spPr>
        <p:txBody>
          <a:bodyPr wrap="none" rtlCol="0">
            <a:spAutoFit/>
          </a:bodyPr>
          <a:lstStyle/>
          <a:p>
            <a:r>
              <a:rPr lang="en-GB" sz="4000" b="1" dirty="0">
                <a:solidFill>
                  <a:srgbClr val="008173"/>
                </a:solidFill>
              </a:rPr>
              <a:t>For reporting!!</a:t>
            </a:r>
            <a:endParaRPr lang="nb-NO" sz="4000" b="1" dirty="0">
              <a:solidFill>
                <a:srgbClr val="008173"/>
              </a:solidFill>
            </a:endParaRPr>
          </a:p>
        </p:txBody>
      </p:sp>
    </p:spTree>
    <p:extLst>
      <p:ext uri="{BB962C8B-B14F-4D97-AF65-F5344CB8AC3E}">
        <p14:creationId xmlns:p14="http://schemas.microsoft.com/office/powerpoint/2010/main" val="224960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16261F-7ED2-4AFF-A06D-C1E02EA7B44F}"/>
              </a:ext>
            </a:extLst>
          </p:cNvPr>
          <p:cNvSpPr>
            <a:spLocks noGrp="1"/>
          </p:cNvSpPr>
          <p:nvPr>
            <p:ph type="body" sz="quarter" idx="12"/>
          </p:nvPr>
        </p:nvSpPr>
        <p:spPr/>
        <p:txBody>
          <a:bodyPr/>
          <a:lstStyle/>
          <a:p>
            <a:r>
              <a:rPr lang="nb-NO" dirty="0"/>
              <a:t>The CSI019 and 020 </a:t>
            </a:r>
            <a:r>
              <a:rPr lang="nb-NO" dirty="0" err="1"/>
              <a:t>indicators</a:t>
            </a:r>
            <a:endParaRPr lang="en-GB" dirty="0"/>
          </a:p>
        </p:txBody>
      </p:sp>
      <p:sp>
        <p:nvSpPr>
          <p:cNvPr id="3" name="Content Placeholder 2">
            <a:extLst>
              <a:ext uri="{FF2B5EF4-FFF2-40B4-BE49-F238E27FC236}">
                <a16:creationId xmlns:a16="http://schemas.microsoft.com/office/drawing/2014/main" id="{2DA19D75-5F45-4E72-9277-008369E6953C}"/>
              </a:ext>
            </a:extLst>
          </p:cNvPr>
          <p:cNvSpPr>
            <a:spLocks noGrp="1"/>
          </p:cNvSpPr>
          <p:nvPr>
            <p:ph sz="quarter" idx="13"/>
          </p:nvPr>
        </p:nvSpPr>
        <p:spPr>
          <a:xfrm>
            <a:off x="467999" y="886801"/>
            <a:ext cx="11445577" cy="5935199"/>
          </a:xfrm>
        </p:spPr>
        <p:txBody>
          <a:bodyPr/>
          <a:lstStyle/>
          <a:p>
            <a:pPr marL="0" indent="0">
              <a:buNone/>
            </a:pPr>
            <a:r>
              <a:rPr lang="nb-NO" sz="2400" dirty="0"/>
              <a:t>CSI019: </a:t>
            </a:r>
            <a:r>
              <a:rPr lang="nb-NO" sz="2400" dirty="0" err="1"/>
              <a:t>Oxygen</a:t>
            </a:r>
            <a:r>
              <a:rPr lang="nb-NO" sz="2400" dirty="0"/>
              <a:t> </a:t>
            </a:r>
            <a:r>
              <a:rPr lang="nb-NO" sz="2400" dirty="0" err="1"/>
              <a:t>consuming</a:t>
            </a:r>
            <a:r>
              <a:rPr lang="nb-NO" sz="2400" dirty="0"/>
              <a:t> </a:t>
            </a:r>
            <a:r>
              <a:rPr lang="nb-NO" sz="2400" dirty="0" err="1"/>
              <a:t>substances</a:t>
            </a:r>
            <a:r>
              <a:rPr lang="nb-NO" sz="2400" dirty="0"/>
              <a:t> in European rivers</a:t>
            </a:r>
          </a:p>
          <a:p>
            <a:pPr marL="0" indent="0">
              <a:buNone/>
            </a:pPr>
            <a:r>
              <a:rPr lang="nb-NO" sz="2400" dirty="0"/>
              <a:t>CSI020: </a:t>
            </a:r>
            <a:r>
              <a:rPr lang="nb-NO" sz="2400" dirty="0" err="1"/>
              <a:t>Nutrients</a:t>
            </a:r>
            <a:r>
              <a:rPr lang="nb-NO" sz="2400" dirty="0"/>
              <a:t> in </a:t>
            </a:r>
            <a:r>
              <a:rPr lang="nb-NO" sz="2400" dirty="0" err="1"/>
              <a:t>freshwater</a:t>
            </a:r>
            <a:r>
              <a:rPr lang="nb-NO" sz="2400" dirty="0"/>
              <a:t> in Europe</a:t>
            </a:r>
          </a:p>
          <a:p>
            <a:pPr marL="0" indent="0">
              <a:buNone/>
            </a:pPr>
            <a:endParaRPr lang="nb-NO" sz="2400" dirty="0"/>
          </a:p>
          <a:p>
            <a:r>
              <a:rPr lang="en-US" sz="2400" dirty="0"/>
              <a:t>Large inputs of nutrients or organic pollutants </a:t>
            </a:r>
            <a:r>
              <a:rPr lang="sl-SI" sz="2400" dirty="0"/>
              <a:t>can </a:t>
            </a:r>
            <a:r>
              <a:rPr lang="en-US" sz="2400" dirty="0"/>
              <a:t>lead to eutrophication or de-oxygenation</a:t>
            </a:r>
            <a:endParaRPr lang="sl-SI" sz="2400" dirty="0"/>
          </a:p>
          <a:p>
            <a:r>
              <a:rPr lang="nb-NO" sz="2400" dirty="0"/>
              <a:t>Negative </a:t>
            </a:r>
            <a:r>
              <a:rPr lang="nb-NO" sz="2400" dirty="0" err="1"/>
              <a:t>ecological</a:t>
            </a:r>
            <a:r>
              <a:rPr lang="nb-NO" sz="2400" dirty="0"/>
              <a:t> </a:t>
            </a:r>
            <a:r>
              <a:rPr lang="nb-NO" sz="2400" dirty="0" err="1"/>
              <a:t>impacts</a:t>
            </a:r>
            <a:r>
              <a:rPr lang="nb-NO" sz="2400" dirty="0"/>
              <a:t>: </a:t>
            </a:r>
            <a:r>
              <a:rPr lang="nb-NO" sz="2400" dirty="0" err="1"/>
              <a:t>Changes</a:t>
            </a:r>
            <a:r>
              <a:rPr lang="nb-NO" sz="2400" dirty="0"/>
              <a:t> in species </a:t>
            </a:r>
            <a:r>
              <a:rPr lang="nb-NO" sz="2400" dirty="0" err="1"/>
              <a:t>composition</a:t>
            </a:r>
            <a:r>
              <a:rPr lang="nb-NO" sz="2400" dirty="0"/>
              <a:t>, species loss</a:t>
            </a:r>
          </a:p>
          <a:p>
            <a:r>
              <a:rPr lang="nb-NO" sz="2400" dirty="0"/>
              <a:t>Negative </a:t>
            </a:r>
            <a:r>
              <a:rPr lang="nb-NO" sz="2400" dirty="0" err="1"/>
              <a:t>impacts</a:t>
            </a:r>
            <a:r>
              <a:rPr lang="nb-NO" sz="2400" dirty="0"/>
              <a:t> </a:t>
            </a:r>
            <a:r>
              <a:rPr lang="nb-NO" sz="2400" dirty="0" err="1"/>
              <a:t>on</a:t>
            </a:r>
            <a:r>
              <a:rPr lang="nb-NO" sz="2400" dirty="0"/>
              <a:t> the </a:t>
            </a:r>
            <a:r>
              <a:rPr lang="nb-NO" sz="2400" dirty="0" err="1"/>
              <a:t>use</a:t>
            </a:r>
            <a:r>
              <a:rPr lang="nb-NO" sz="2400" dirty="0"/>
              <a:t> of water: </a:t>
            </a:r>
            <a:r>
              <a:rPr lang="nb-NO" sz="2400" dirty="0" err="1"/>
              <a:t>Drinking</a:t>
            </a:r>
            <a:r>
              <a:rPr lang="nb-NO" sz="2400" dirty="0"/>
              <a:t>, </a:t>
            </a:r>
            <a:r>
              <a:rPr lang="nb-NO" sz="2400" dirty="0" err="1"/>
              <a:t>bathing</a:t>
            </a:r>
            <a:r>
              <a:rPr lang="nb-NO" sz="2400" dirty="0"/>
              <a:t>, </a:t>
            </a:r>
            <a:r>
              <a:rPr lang="nb-NO" sz="2400" dirty="0" err="1"/>
              <a:t>recreation</a:t>
            </a:r>
            <a:endParaRPr lang="en-US" sz="2400" dirty="0"/>
          </a:p>
          <a:p>
            <a:r>
              <a:rPr lang="en-US" sz="2400" dirty="0"/>
              <a:t>Main sources: Waste water and agriculture</a:t>
            </a:r>
          </a:p>
          <a:p>
            <a:r>
              <a:rPr lang="en-US" sz="2400" dirty="0"/>
              <a:t>Objective of several directives: </a:t>
            </a:r>
            <a:r>
              <a:rPr lang="sl-SI" sz="2400" dirty="0"/>
              <a:t>WFD, UWWTD, DWD</a:t>
            </a:r>
            <a:r>
              <a:rPr lang="nb-NO" sz="2400" dirty="0"/>
              <a:t>, ND</a:t>
            </a:r>
          </a:p>
          <a:p>
            <a:endParaRPr lang="nb-NO" sz="2400" dirty="0"/>
          </a:p>
          <a:p>
            <a:r>
              <a:rPr lang="nb-NO" sz="2400" dirty="0"/>
              <a:t>Trends: Are </a:t>
            </a:r>
            <a:r>
              <a:rPr lang="nb-NO" sz="2400" dirty="0" err="1"/>
              <a:t>conditions</a:t>
            </a:r>
            <a:r>
              <a:rPr lang="nb-NO" sz="2400" dirty="0"/>
              <a:t> </a:t>
            </a:r>
            <a:r>
              <a:rPr lang="nb-NO" sz="2400" dirty="0" err="1"/>
              <a:t>improving</a:t>
            </a:r>
            <a:r>
              <a:rPr lang="nb-NO" sz="2400" dirty="0"/>
              <a:t>?</a:t>
            </a:r>
          </a:p>
          <a:p>
            <a:r>
              <a:rPr lang="nb-NO" sz="2400" dirty="0" err="1"/>
              <a:t>Current</a:t>
            </a:r>
            <a:r>
              <a:rPr lang="nb-NO" sz="2400" dirty="0"/>
              <a:t> status: </a:t>
            </a:r>
            <a:r>
              <a:rPr lang="nb-NO" sz="2400" dirty="0" err="1"/>
              <a:t>Where</a:t>
            </a:r>
            <a:r>
              <a:rPr lang="nb-NO" sz="2400" dirty="0"/>
              <a:t> do </a:t>
            </a:r>
            <a:r>
              <a:rPr lang="nb-NO" sz="2400" dirty="0" err="1"/>
              <a:t>we</a:t>
            </a:r>
            <a:r>
              <a:rPr lang="nb-NO" sz="2400" dirty="0"/>
              <a:t> </a:t>
            </a:r>
            <a:r>
              <a:rPr lang="nb-NO" sz="2400" dirty="0" err="1"/>
              <a:t>see</a:t>
            </a:r>
            <a:r>
              <a:rPr lang="nb-NO" sz="2400" dirty="0"/>
              <a:t> the </a:t>
            </a:r>
            <a:r>
              <a:rPr lang="nb-NO" sz="2400" dirty="0" err="1"/>
              <a:t>largest</a:t>
            </a:r>
            <a:r>
              <a:rPr lang="nb-NO" sz="2400" dirty="0"/>
              <a:t> problems </a:t>
            </a:r>
            <a:r>
              <a:rPr lang="nb-NO" sz="2400" dirty="0" err="1"/>
              <a:t>now</a:t>
            </a:r>
            <a:r>
              <a:rPr lang="nb-NO" sz="2400" dirty="0"/>
              <a:t>?</a:t>
            </a:r>
            <a:endParaRPr lang="sl-SI" sz="2400" dirty="0"/>
          </a:p>
          <a:p>
            <a:pPr marL="0" indent="0">
              <a:buNone/>
            </a:pPr>
            <a:endParaRPr lang="nb-NO" sz="2000" dirty="0"/>
          </a:p>
          <a:p>
            <a:pPr marL="0" indent="0">
              <a:buNone/>
            </a:pPr>
            <a:endParaRPr lang="en-US" sz="2000" dirty="0"/>
          </a:p>
          <a:p>
            <a:endParaRPr lang="en-GB" dirty="0"/>
          </a:p>
        </p:txBody>
      </p:sp>
    </p:spTree>
    <p:extLst>
      <p:ext uri="{BB962C8B-B14F-4D97-AF65-F5344CB8AC3E}">
        <p14:creationId xmlns:p14="http://schemas.microsoft.com/office/powerpoint/2010/main" val="3339138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E43CBF9-585B-469F-A989-B3587B3CA682}"/>
              </a:ext>
            </a:extLst>
          </p:cNvPr>
          <p:cNvSpPr>
            <a:spLocks noGrp="1"/>
          </p:cNvSpPr>
          <p:nvPr>
            <p:ph type="body" sz="quarter" idx="12"/>
          </p:nvPr>
        </p:nvSpPr>
        <p:spPr/>
        <p:txBody>
          <a:bodyPr/>
          <a:lstStyle/>
          <a:p>
            <a:r>
              <a:rPr lang="nb-NO" dirty="0"/>
              <a:t>Time series: </a:t>
            </a:r>
            <a:r>
              <a:rPr lang="nb-NO" dirty="0" err="1"/>
              <a:t>oxygen</a:t>
            </a:r>
            <a:r>
              <a:rPr lang="nb-NO" dirty="0"/>
              <a:t> </a:t>
            </a:r>
            <a:r>
              <a:rPr lang="nb-NO" dirty="0" err="1"/>
              <a:t>consuming</a:t>
            </a:r>
            <a:r>
              <a:rPr lang="nb-NO" dirty="0"/>
              <a:t> </a:t>
            </a:r>
            <a:r>
              <a:rPr lang="nb-NO" dirty="0" err="1"/>
              <a:t>substances</a:t>
            </a:r>
            <a:endParaRPr lang="nb-NO" dirty="0"/>
          </a:p>
        </p:txBody>
      </p:sp>
      <p:pic>
        <p:nvPicPr>
          <p:cNvPr id="7" name="Content Placeholder 6">
            <a:extLst>
              <a:ext uri="{FF2B5EF4-FFF2-40B4-BE49-F238E27FC236}">
                <a16:creationId xmlns:a16="http://schemas.microsoft.com/office/drawing/2014/main" id="{A9F982B8-AC14-4E2F-83F9-43AF32E3E834}"/>
              </a:ext>
            </a:extLst>
          </p:cNvPr>
          <p:cNvPicPr>
            <a:picLocks noGrp="1" noChangeAspect="1"/>
          </p:cNvPicPr>
          <p:nvPr>
            <p:ph sz="quarter" idx="13"/>
          </p:nvPr>
        </p:nvPicPr>
        <p:blipFill>
          <a:blip r:embed="rId3"/>
          <a:stretch>
            <a:fillRect/>
          </a:stretch>
        </p:blipFill>
        <p:spPr>
          <a:xfrm>
            <a:off x="793042" y="982494"/>
            <a:ext cx="4327200" cy="4970834"/>
          </a:xfrm>
          <a:prstGeom prst="rect">
            <a:avLst/>
          </a:prstGeom>
        </p:spPr>
      </p:pic>
      <p:pic>
        <p:nvPicPr>
          <p:cNvPr id="8" name="Picture 7">
            <a:extLst>
              <a:ext uri="{FF2B5EF4-FFF2-40B4-BE49-F238E27FC236}">
                <a16:creationId xmlns:a16="http://schemas.microsoft.com/office/drawing/2014/main" id="{5CDB659D-6057-4708-AE6F-93A1D2B0AC50}"/>
              </a:ext>
            </a:extLst>
          </p:cNvPr>
          <p:cNvPicPr>
            <a:picLocks noChangeAspect="1"/>
          </p:cNvPicPr>
          <p:nvPr/>
        </p:nvPicPr>
        <p:blipFill>
          <a:blip r:embed="rId4"/>
          <a:stretch>
            <a:fillRect/>
          </a:stretch>
        </p:blipFill>
        <p:spPr>
          <a:xfrm>
            <a:off x="6495531" y="982494"/>
            <a:ext cx="4327200" cy="4970834"/>
          </a:xfrm>
          <a:prstGeom prst="rect">
            <a:avLst/>
          </a:prstGeom>
        </p:spPr>
      </p:pic>
      <p:pic>
        <p:nvPicPr>
          <p:cNvPr id="10" name="Graphic 9" descr="Clapping hands">
            <a:extLst>
              <a:ext uri="{FF2B5EF4-FFF2-40B4-BE49-F238E27FC236}">
                <a16:creationId xmlns:a16="http://schemas.microsoft.com/office/drawing/2014/main" id="{CB4E76DC-4A39-40B8-B179-32D6B77414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28281" y="1678021"/>
            <a:ext cx="914400" cy="914400"/>
          </a:xfrm>
          <a:prstGeom prst="rect">
            <a:avLst/>
          </a:prstGeom>
        </p:spPr>
      </p:pic>
      <p:pic>
        <p:nvPicPr>
          <p:cNvPr id="11" name="Graphic 10" descr="Clapping hands">
            <a:extLst>
              <a:ext uri="{FF2B5EF4-FFF2-40B4-BE49-F238E27FC236}">
                <a16:creationId xmlns:a16="http://schemas.microsoft.com/office/drawing/2014/main" id="{6366A0E0-CD53-4B1B-9EB8-CD45600EFFE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84979" y="3429000"/>
            <a:ext cx="914400" cy="914400"/>
          </a:xfrm>
          <a:prstGeom prst="rect">
            <a:avLst/>
          </a:prstGeom>
        </p:spPr>
      </p:pic>
      <p:pic>
        <p:nvPicPr>
          <p:cNvPr id="13" name="Graphic 12" descr="Question mark">
            <a:extLst>
              <a:ext uri="{FF2B5EF4-FFF2-40B4-BE49-F238E27FC236}">
                <a16:creationId xmlns:a16="http://schemas.microsoft.com/office/drawing/2014/main" id="{78415762-611E-4C53-A83D-83D69C3660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04427" y="3693984"/>
            <a:ext cx="914400" cy="914400"/>
          </a:xfrm>
          <a:prstGeom prst="rect">
            <a:avLst/>
          </a:prstGeom>
        </p:spPr>
      </p:pic>
      <p:pic>
        <p:nvPicPr>
          <p:cNvPr id="20" name="Graphic 19" descr="Question mark">
            <a:extLst>
              <a:ext uri="{FF2B5EF4-FFF2-40B4-BE49-F238E27FC236}">
                <a16:creationId xmlns:a16="http://schemas.microsoft.com/office/drawing/2014/main" id="{E65B39A0-68AD-41B4-B2C1-D7584205459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54512" y="3484839"/>
            <a:ext cx="914400" cy="914400"/>
          </a:xfrm>
          <a:prstGeom prst="rect">
            <a:avLst/>
          </a:prstGeom>
        </p:spPr>
      </p:pic>
      <p:sp>
        <p:nvSpPr>
          <p:cNvPr id="21" name="TextBox 20">
            <a:extLst>
              <a:ext uri="{FF2B5EF4-FFF2-40B4-BE49-F238E27FC236}">
                <a16:creationId xmlns:a16="http://schemas.microsoft.com/office/drawing/2014/main" id="{29EBD810-5DED-4EC0-8E03-5B499A5FFE80}"/>
              </a:ext>
            </a:extLst>
          </p:cNvPr>
          <p:cNvSpPr txBox="1"/>
          <p:nvPr/>
        </p:nvSpPr>
        <p:spPr>
          <a:xfrm>
            <a:off x="575004" y="6085449"/>
            <a:ext cx="7941148" cy="461665"/>
          </a:xfrm>
          <a:prstGeom prst="rect">
            <a:avLst/>
          </a:prstGeom>
          <a:noFill/>
        </p:spPr>
        <p:txBody>
          <a:bodyPr wrap="none" rtlCol="0">
            <a:spAutoFit/>
          </a:bodyPr>
          <a:lstStyle/>
          <a:p>
            <a:r>
              <a:rPr lang="nb-NO" sz="2400" dirty="0">
                <a:solidFill>
                  <a:srgbClr val="008173"/>
                </a:solidFill>
                <a:latin typeface="Calibri" panose="020F0502020204030204" pitchFamily="34" charset="0"/>
                <a:cs typeface="Calibri" panose="020F0502020204030204" pitchFamily="34" charset="0"/>
              </a:rPr>
              <a:t>All </a:t>
            </a:r>
            <a:r>
              <a:rPr lang="nb-NO" sz="2400" dirty="0" err="1">
                <a:solidFill>
                  <a:srgbClr val="008173"/>
                </a:solidFill>
                <a:latin typeface="Calibri" panose="020F0502020204030204" pitchFamily="34" charset="0"/>
                <a:cs typeface="Calibri" panose="020F0502020204030204" pitchFamily="34" charset="0"/>
              </a:rPr>
              <a:t>sites</a:t>
            </a:r>
            <a:r>
              <a:rPr lang="nb-NO" sz="2400" dirty="0">
                <a:solidFill>
                  <a:srgbClr val="008173"/>
                </a:solidFill>
                <a:latin typeface="Calibri" panose="020F0502020204030204" pitchFamily="34" charset="0"/>
                <a:cs typeface="Calibri" panose="020F0502020204030204" pitchFamily="34" charset="0"/>
              </a:rPr>
              <a:t> </a:t>
            </a:r>
            <a:r>
              <a:rPr lang="nb-NO" sz="2400" dirty="0" err="1">
                <a:solidFill>
                  <a:srgbClr val="008173"/>
                </a:solidFill>
                <a:latin typeface="Calibri" panose="020F0502020204030204" pitchFamily="34" charset="0"/>
                <a:cs typeface="Calibri" panose="020F0502020204030204" pitchFamily="34" charset="0"/>
              </a:rPr>
              <a:t>with</a:t>
            </a:r>
            <a:r>
              <a:rPr lang="nb-NO" sz="2400" dirty="0">
                <a:solidFill>
                  <a:srgbClr val="008173"/>
                </a:solidFill>
                <a:latin typeface="Calibri" panose="020F0502020204030204" pitchFamily="34" charset="0"/>
                <a:cs typeface="Calibri" panose="020F0502020204030204" pitchFamily="34" charset="0"/>
              </a:rPr>
              <a:t> time series from 1992 or 2000 and gaps &lt; 3 </a:t>
            </a:r>
            <a:r>
              <a:rPr lang="nb-NO" sz="2400" dirty="0" err="1">
                <a:solidFill>
                  <a:srgbClr val="008173"/>
                </a:solidFill>
                <a:latin typeface="Calibri" panose="020F0502020204030204" pitchFamily="34" charset="0"/>
                <a:cs typeface="Calibri" panose="020F0502020204030204" pitchFamily="34" charset="0"/>
              </a:rPr>
              <a:t>years</a:t>
            </a:r>
            <a:endParaRPr lang="nb-NO" sz="2400" dirty="0">
              <a:solidFill>
                <a:srgbClr val="0081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7913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FC04080-8889-43C0-9DAD-35578D6BF83F}"/>
              </a:ext>
            </a:extLst>
          </p:cNvPr>
          <p:cNvSpPr>
            <a:spLocks noGrp="1"/>
          </p:cNvSpPr>
          <p:nvPr>
            <p:ph type="body" sz="quarter" idx="12"/>
          </p:nvPr>
        </p:nvSpPr>
        <p:spPr/>
        <p:txBody>
          <a:bodyPr/>
          <a:lstStyle/>
          <a:p>
            <a:r>
              <a:rPr lang="nb-NO" dirty="0"/>
              <a:t>Time series: </a:t>
            </a:r>
            <a:r>
              <a:rPr lang="nb-NO" dirty="0" err="1"/>
              <a:t>nutrients</a:t>
            </a:r>
            <a:endParaRPr lang="nb-NO" dirty="0"/>
          </a:p>
          <a:p>
            <a:endParaRPr lang="nb-NO" dirty="0"/>
          </a:p>
        </p:txBody>
      </p:sp>
      <p:sp>
        <p:nvSpPr>
          <p:cNvPr id="7" name="Content Placeholder 6">
            <a:extLst>
              <a:ext uri="{FF2B5EF4-FFF2-40B4-BE49-F238E27FC236}">
                <a16:creationId xmlns:a16="http://schemas.microsoft.com/office/drawing/2014/main" id="{61E74B10-CCB0-492F-9E00-0E51DA0CE7B0}"/>
              </a:ext>
            </a:extLst>
          </p:cNvPr>
          <p:cNvSpPr>
            <a:spLocks noGrp="1"/>
          </p:cNvSpPr>
          <p:nvPr>
            <p:ph sz="quarter" idx="13"/>
          </p:nvPr>
        </p:nvSpPr>
        <p:spPr/>
        <p:txBody>
          <a:bodyPr/>
          <a:lstStyle/>
          <a:p>
            <a:endParaRPr lang="nb-NO"/>
          </a:p>
        </p:txBody>
      </p:sp>
      <p:sp>
        <p:nvSpPr>
          <p:cNvPr id="8" name="Text Placeholder 7">
            <a:extLst>
              <a:ext uri="{FF2B5EF4-FFF2-40B4-BE49-F238E27FC236}">
                <a16:creationId xmlns:a16="http://schemas.microsoft.com/office/drawing/2014/main" id="{885597A8-7021-40F0-82F7-8C5B78607B5E}"/>
              </a:ext>
            </a:extLst>
          </p:cNvPr>
          <p:cNvSpPr>
            <a:spLocks noGrp="1"/>
          </p:cNvSpPr>
          <p:nvPr>
            <p:ph type="body" sz="quarter" idx="14"/>
          </p:nvPr>
        </p:nvSpPr>
        <p:spPr/>
        <p:txBody>
          <a:bodyPr/>
          <a:lstStyle/>
          <a:p>
            <a:endParaRPr lang="nb-NO"/>
          </a:p>
        </p:txBody>
      </p:sp>
      <p:pic>
        <p:nvPicPr>
          <p:cNvPr id="9" name="Picture 8" descr="Chart, line chart&#10;&#10;Description automatically generated">
            <a:extLst>
              <a:ext uri="{FF2B5EF4-FFF2-40B4-BE49-F238E27FC236}">
                <a16:creationId xmlns:a16="http://schemas.microsoft.com/office/drawing/2014/main" id="{1CAD035F-1D98-4430-A3CD-120B16161ED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010" y="787656"/>
            <a:ext cx="9893804" cy="3103404"/>
          </a:xfrm>
          <a:prstGeom prst="rect">
            <a:avLst/>
          </a:prstGeom>
          <a:noFill/>
        </p:spPr>
      </p:pic>
      <p:pic>
        <p:nvPicPr>
          <p:cNvPr id="10" name="Picture 9" descr="Chart, line chart&#10;&#10;Description automatically generated">
            <a:extLst>
              <a:ext uri="{FF2B5EF4-FFF2-40B4-BE49-F238E27FC236}">
                <a16:creationId xmlns:a16="http://schemas.microsoft.com/office/drawing/2014/main" id="{0806B75A-99A8-4E73-8105-82FC95260EE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1732" y="3760051"/>
            <a:ext cx="9893804" cy="3097949"/>
          </a:xfrm>
          <a:prstGeom prst="rect">
            <a:avLst/>
          </a:prstGeom>
          <a:noFill/>
        </p:spPr>
      </p:pic>
      <p:pic>
        <p:nvPicPr>
          <p:cNvPr id="11" name="Graphic 10" descr="Clapping hands">
            <a:extLst>
              <a:ext uri="{FF2B5EF4-FFF2-40B4-BE49-F238E27FC236}">
                <a16:creationId xmlns:a16="http://schemas.microsoft.com/office/drawing/2014/main" id="{572EFF40-391F-4459-9C08-38A011E8D9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67088" y="2640749"/>
            <a:ext cx="914400" cy="914400"/>
          </a:xfrm>
          <a:prstGeom prst="rect">
            <a:avLst/>
          </a:prstGeom>
        </p:spPr>
      </p:pic>
      <p:pic>
        <p:nvPicPr>
          <p:cNvPr id="12" name="Graphic 11" descr="Clapping hands">
            <a:extLst>
              <a:ext uri="{FF2B5EF4-FFF2-40B4-BE49-F238E27FC236}">
                <a16:creationId xmlns:a16="http://schemas.microsoft.com/office/drawing/2014/main" id="{ABB20A99-AF9C-4166-9D88-2569BF7B051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52688" y="4443124"/>
            <a:ext cx="914400" cy="914400"/>
          </a:xfrm>
          <a:prstGeom prst="rect">
            <a:avLst/>
          </a:prstGeom>
        </p:spPr>
      </p:pic>
      <p:pic>
        <p:nvPicPr>
          <p:cNvPr id="13" name="Graphic 12" descr="Question mark">
            <a:extLst>
              <a:ext uri="{FF2B5EF4-FFF2-40B4-BE49-F238E27FC236}">
                <a16:creationId xmlns:a16="http://schemas.microsoft.com/office/drawing/2014/main" id="{5A6C624D-DBBC-499A-A772-C94DDC7C70D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86546" y="4968875"/>
            <a:ext cx="914400" cy="914400"/>
          </a:xfrm>
          <a:prstGeom prst="rect">
            <a:avLst/>
          </a:prstGeom>
        </p:spPr>
      </p:pic>
      <p:pic>
        <p:nvPicPr>
          <p:cNvPr id="14" name="Graphic 13" descr="Question mark">
            <a:extLst>
              <a:ext uri="{FF2B5EF4-FFF2-40B4-BE49-F238E27FC236}">
                <a16:creationId xmlns:a16="http://schemas.microsoft.com/office/drawing/2014/main" id="{D1A3B691-8BC6-4FE6-9E54-5636C43F2E3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33627" y="2971800"/>
            <a:ext cx="914400" cy="914400"/>
          </a:xfrm>
          <a:prstGeom prst="rect">
            <a:avLst/>
          </a:prstGeom>
        </p:spPr>
      </p:pic>
      <p:pic>
        <p:nvPicPr>
          <p:cNvPr id="15" name="Graphic 14" descr="Smiling face with no fill">
            <a:extLst>
              <a:ext uri="{FF2B5EF4-FFF2-40B4-BE49-F238E27FC236}">
                <a16:creationId xmlns:a16="http://schemas.microsoft.com/office/drawing/2014/main" id="{6B572FE5-329C-4624-BC50-8313D820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64234" y="703167"/>
            <a:ext cx="914400" cy="914400"/>
          </a:xfrm>
          <a:prstGeom prst="rect">
            <a:avLst/>
          </a:prstGeom>
        </p:spPr>
      </p:pic>
      <p:pic>
        <p:nvPicPr>
          <p:cNvPr id="16" name="Graphic 15" descr="Sad face with no fill">
            <a:extLst>
              <a:ext uri="{FF2B5EF4-FFF2-40B4-BE49-F238E27FC236}">
                <a16:creationId xmlns:a16="http://schemas.microsoft.com/office/drawing/2014/main" id="{F28EACC5-282B-4518-A959-9F1A7C2E5CE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56168" y="714887"/>
            <a:ext cx="914400" cy="914400"/>
          </a:xfrm>
          <a:prstGeom prst="rect">
            <a:avLst/>
          </a:prstGeom>
        </p:spPr>
      </p:pic>
    </p:spTree>
    <p:extLst>
      <p:ext uri="{BB962C8B-B14F-4D97-AF65-F5344CB8AC3E}">
        <p14:creationId xmlns:p14="http://schemas.microsoft.com/office/powerpoint/2010/main" val="121093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587A8D6-1B12-4A64-8F69-A6EE5E4F154F}"/>
              </a:ext>
            </a:extLst>
          </p:cNvPr>
          <p:cNvSpPr>
            <a:spLocks noGrp="1"/>
          </p:cNvSpPr>
          <p:nvPr>
            <p:ph type="body" sz="quarter" idx="12"/>
          </p:nvPr>
        </p:nvSpPr>
        <p:spPr/>
        <p:txBody>
          <a:bodyPr/>
          <a:lstStyle/>
          <a:p>
            <a:r>
              <a:rPr lang="nb-NO" dirty="0" err="1"/>
              <a:t>Current</a:t>
            </a:r>
            <a:r>
              <a:rPr lang="nb-NO" dirty="0"/>
              <a:t> status</a:t>
            </a:r>
          </a:p>
        </p:txBody>
      </p:sp>
      <p:sp>
        <p:nvSpPr>
          <p:cNvPr id="5" name="Content Placeholder 4">
            <a:extLst>
              <a:ext uri="{FF2B5EF4-FFF2-40B4-BE49-F238E27FC236}">
                <a16:creationId xmlns:a16="http://schemas.microsoft.com/office/drawing/2014/main" id="{6C686772-6A3D-4065-887D-488ADF4D3FD8}"/>
              </a:ext>
            </a:extLst>
          </p:cNvPr>
          <p:cNvSpPr>
            <a:spLocks noGrp="1"/>
          </p:cNvSpPr>
          <p:nvPr>
            <p:ph sz="quarter" idx="13"/>
          </p:nvPr>
        </p:nvSpPr>
        <p:spPr/>
        <p:txBody>
          <a:bodyPr/>
          <a:lstStyle/>
          <a:p>
            <a:endParaRPr lang="nb-NO"/>
          </a:p>
        </p:txBody>
      </p:sp>
      <p:pic>
        <p:nvPicPr>
          <p:cNvPr id="7" name="Picture 6">
            <a:extLst>
              <a:ext uri="{FF2B5EF4-FFF2-40B4-BE49-F238E27FC236}">
                <a16:creationId xmlns:a16="http://schemas.microsoft.com/office/drawing/2014/main" id="{0B0D93BC-E19B-4C54-A182-ADB292151392}"/>
              </a:ext>
            </a:extLst>
          </p:cNvPr>
          <p:cNvPicPr>
            <a:picLocks noChangeAspect="1"/>
          </p:cNvPicPr>
          <p:nvPr/>
        </p:nvPicPr>
        <p:blipFill>
          <a:blip r:embed="rId3"/>
          <a:stretch>
            <a:fillRect/>
          </a:stretch>
        </p:blipFill>
        <p:spPr>
          <a:xfrm>
            <a:off x="486382" y="792464"/>
            <a:ext cx="5214204" cy="5229988"/>
          </a:xfrm>
          <a:prstGeom prst="rect">
            <a:avLst/>
          </a:prstGeom>
        </p:spPr>
      </p:pic>
      <p:pic>
        <p:nvPicPr>
          <p:cNvPr id="8" name="Picture 7">
            <a:extLst>
              <a:ext uri="{FF2B5EF4-FFF2-40B4-BE49-F238E27FC236}">
                <a16:creationId xmlns:a16="http://schemas.microsoft.com/office/drawing/2014/main" id="{2EFFD9AF-8B5C-4CD9-BF91-5555D58767F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5776" y="802191"/>
            <a:ext cx="5742287" cy="5220261"/>
          </a:xfrm>
          <a:prstGeom prst="rect">
            <a:avLst/>
          </a:prstGeom>
          <a:noFill/>
        </p:spPr>
      </p:pic>
      <p:sp>
        <p:nvSpPr>
          <p:cNvPr id="9" name="TextBox 8">
            <a:extLst>
              <a:ext uri="{FF2B5EF4-FFF2-40B4-BE49-F238E27FC236}">
                <a16:creationId xmlns:a16="http://schemas.microsoft.com/office/drawing/2014/main" id="{33489049-600E-4432-9B07-10BC76F3EA69}"/>
              </a:ext>
            </a:extLst>
          </p:cNvPr>
          <p:cNvSpPr txBox="1"/>
          <p:nvPr/>
        </p:nvSpPr>
        <p:spPr>
          <a:xfrm>
            <a:off x="575004" y="6085449"/>
            <a:ext cx="11429476" cy="769441"/>
          </a:xfrm>
          <a:prstGeom prst="rect">
            <a:avLst/>
          </a:prstGeom>
          <a:noFill/>
        </p:spPr>
        <p:txBody>
          <a:bodyPr wrap="none" rtlCol="0">
            <a:spAutoFit/>
          </a:bodyPr>
          <a:lstStyle/>
          <a:p>
            <a:pPr marL="342900" indent="-342900">
              <a:buFont typeface="Arial" panose="020B0604020202020204" pitchFamily="34" charset="0"/>
              <a:buChar char="•"/>
            </a:pPr>
            <a:r>
              <a:rPr lang="nb-NO" sz="2200" dirty="0">
                <a:solidFill>
                  <a:srgbClr val="008173"/>
                </a:solidFill>
                <a:latin typeface="Calibri" panose="020F0502020204030204" pitchFamily="34" charset="0"/>
                <a:cs typeface="Calibri" panose="020F0502020204030204" pitchFamily="34" charset="0"/>
              </a:rPr>
              <a:t>All </a:t>
            </a:r>
            <a:r>
              <a:rPr lang="nb-NO" sz="2200" dirty="0" err="1">
                <a:solidFill>
                  <a:srgbClr val="008173"/>
                </a:solidFill>
                <a:latin typeface="Calibri" panose="020F0502020204030204" pitchFamily="34" charset="0"/>
                <a:cs typeface="Calibri" panose="020F0502020204030204" pitchFamily="34" charset="0"/>
              </a:rPr>
              <a:t>sites</a:t>
            </a:r>
            <a:r>
              <a:rPr lang="nb-NO" sz="2200" dirty="0">
                <a:solidFill>
                  <a:srgbClr val="008173"/>
                </a:solidFill>
                <a:latin typeface="Calibri" panose="020F0502020204030204" pitchFamily="34" charset="0"/>
                <a:cs typeface="Calibri" panose="020F0502020204030204" pitchFamily="34" charset="0"/>
              </a:rPr>
              <a:t> </a:t>
            </a:r>
            <a:r>
              <a:rPr lang="nb-NO" sz="2200" dirty="0" err="1">
                <a:solidFill>
                  <a:srgbClr val="008173"/>
                </a:solidFill>
                <a:latin typeface="Calibri" panose="020F0502020204030204" pitchFamily="34" charset="0"/>
                <a:cs typeface="Calibri" panose="020F0502020204030204" pitchFamily="34" charset="0"/>
              </a:rPr>
              <a:t>with</a:t>
            </a:r>
            <a:r>
              <a:rPr lang="nb-NO" sz="2200" dirty="0">
                <a:solidFill>
                  <a:srgbClr val="008173"/>
                </a:solidFill>
                <a:latin typeface="Calibri" panose="020F0502020204030204" pitchFamily="34" charset="0"/>
                <a:cs typeface="Calibri" panose="020F0502020204030204" pitchFamily="34" charset="0"/>
              </a:rPr>
              <a:t> data in 2018-2020: Far more </a:t>
            </a:r>
            <a:r>
              <a:rPr lang="nb-NO" sz="2200" dirty="0" err="1">
                <a:solidFill>
                  <a:srgbClr val="008173"/>
                </a:solidFill>
                <a:latin typeface="Calibri" panose="020F0502020204030204" pitchFamily="34" charset="0"/>
                <a:cs typeface="Calibri" panose="020F0502020204030204" pitchFamily="34" charset="0"/>
              </a:rPr>
              <a:t>sites</a:t>
            </a:r>
            <a:r>
              <a:rPr lang="nb-NO" sz="2200" dirty="0">
                <a:solidFill>
                  <a:srgbClr val="008173"/>
                </a:solidFill>
                <a:latin typeface="Calibri" panose="020F0502020204030204" pitchFamily="34" charset="0"/>
                <a:cs typeface="Calibri" panose="020F0502020204030204" pitchFamily="34" charset="0"/>
              </a:rPr>
              <a:t> </a:t>
            </a:r>
            <a:r>
              <a:rPr lang="nb-NO" sz="2200" dirty="0" err="1">
                <a:solidFill>
                  <a:srgbClr val="008173"/>
                </a:solidFill>
                <a:latin typeface="Calibri" panose="020F0502020204030204" pitchFamily="34" charset="0"/>
                <a:cs typeface="Calibri" panose="020F0502020204030204" pitchFamily="34" charset="0"/>
              </a:rPr>
              <a:t>than</a:t>
            </a:r>
            <a:r>
              <a:rPr lang="nb-NO" sz="2200" dirty="0">
                <a:solidFill>
                  <a:srgbClr val="008173"/>
                </a:solidFill>
                <a:latin typeface="Calibri" panose="020F0502020204030204" pitchFamily="34" charset="0"/>
                <a:cs typeface="Calibri" panose="020F0502020204030204" pitchFamily="34" charset="0"/>
              </a:rPr>
              <a:t> for time series</a:t>
            </a:r>
          </a:p>
          <a:p>
            <a:pPr marL="342900" indent="-342900">
              <a:buFont typeface="Arial" panose="020B0604020202020204" pitchFamily="34" charset="0"/>
              <a:buChar char="•"/>
            </a:pPr>
            <a:r>
              <a:rPr lang="nb-NO" sz="2200" dirty="0" err="1">
                <a:solidFill>
                  <a:srgbClr val="008173"/>
                </a:solidFill>
                <a:latin typeface="Calibri" panose="020F0502020204030204" pitchFamily="34" charset="0"/>
                <a:cs typeface="Calibri" panose="020F0502020204030204" pitchFamily="34" charset="0"/>
              </a:rPr>
              <a:t>Concentration</a:t>
            </a:r>
            <a:r>
              <a:rPr lang="nb-NO" sz="2200" dirty="0">
                <a:solidFill>
                  <a:srgbClr val="008173"/>
                </a:solidFill>
                <a:latin typeface="Calibri" panose="020F0502020204030204" pitchFamily="34" charset="0"/>
                <a:cs typeface="Calibri" panose="020F0502020204030204" pitchFamily="34" charset="0"/>
              </a:rPr>
              <a:t> </a:t>
            </a:r>
            <a:r>
              <a:rPr lang="nb-NO" sz="2200" dirty="0" err="1">
                <a:solidFill>
                  <a:srgbClr val="008173"/>
                </a:solidFill>
                <a:latin typeface="Calibri" panose="020F0502020204030204" pitchFamily="34" charset="0"/>
                <a:cs typeface="Calibri" panose="020F0502020204030204" pitchFamily="34" charset="0"/>
              </a:rPr>
              <a:t>classes</a:t>
            </a:r>
            <a:r>
              <a:rPr lang="nb-NO" sz="2200" dirty="0">
                <a:solidFill>
                  <a:srgbClr val="008173"/>
                </a:solidFill>
                <a:latin typeface="Calibri" panose="020F0502020204030204" pitchFamily="34" charset="0"/>
                <a:cs typeface="Calibri" panose="020F0502020204030204" pitchFamily="34" charset="0"/>
              </a:rPr>
              <a:t> not </a:t>
            </a:r>
            <a:r>
              <a:rPr lang="nb-NO" sz="2200" dirty="0" err="1">
                <a:solidFill>
                  <a:srgbClr val="008173"/>
                </a:solidFill>
                <a:latin typeface="Calibri" panose="020F0502020204030204" pitchFamily="34" charset="0"/>
                <a:cs typeface="Calibri" panose="020F0502020204030204" pitchFamily="34" charset="0"/>
              </a:rPr>
              <a:t>mainly</a:t>
            </a:r>
            <a:r>
              <a:rPr lang="nb-NO" sz="2200" dirty="0">
                <a:solidFill>
                  <a:srgbClr val="008173"/>
                </a:solidFill>
                <a:latin typeface="Calibri" panose="020F0502020204030204" pitchFamily="34" charset="0"/>
                <a:cs typeface="Calibri" panose="020F0502020204030204" pitchFamily="34" charset="0"/>
              </a:rPr>
              <a:t> </a:t>
            </a:r>
            <a:r>
              <a:rPr lang="nb-NO" sz="2200" dirty="0" err="1">
                <a:solidFill>
                  <a:srgbClr val="008173"/>
                </a:solidFill>
                <a:latin typeface="Calibri" panose="020F0502020204030204" pitchFamily="34" charset="0"/>
                <a:cs typeface="Calibri" panose="020F0502020204030204" pitchFamily="34" charset="0"/>
              </a:rPr>
              <a:t>linked</a:t>
            </a:r>
            <a:r>
              <a:rPr lang="nb-NO" sz="2200" dirty="0">
                <a:solidFill>
                  <a:srgbClr val="008173"/>
                </a:solidFill>
                <a:latin typeface="Calibri" panose="020F0502020204030204" pitchFamily="34" charset="0"/>
                <a:cs typeface="Calibri" panose="020F0502020204030204" pitchFamily="34" charset="0"/>
              </a:rPr>
              <a:t> to </a:t>
            </a:r>
            <a:r>
              <a:rPr lang="nb-NO" sz="2200" dirty="0" err="1">
                <a:solidFill>
                  <a:srgbClr val="008173"/>
                </a:solidFill>
                <a:latin typeface="Calibri" panose="020F0502020204030204" pitchFamily="34" charset="0"/>
                <a:cs typeface="Calibri" panose="020F0502020204030204" pitchFamily="34" charset="0"/>
              </a:rPr>
              <a:t>policies</a:t>
            </a:r>
            <a:r>
              <a:rPr lang="nb-NO" sz="2200" dirty="0">
                <a:solidFill>
                  <a:srgbClr val="008173"/>
                </a:solidFill>
                <a:latin typeface="Calibri" panose="020F0502020204030204" pitchFamily="34" charset="0"/>
                <a:cs typeface="Calibri" panose="020F0502020204030204" pitchFamily="34" charset="0"/>
              </a:rPr>
              <a:t>: </a:t>
            </a:r>
            <a:r>
              <a:rPr lang="nb-NO" sz="2200" dirty="0" err="1">
                <a:solidFill>
                  <a:srgbClr val="008173"/>
                </a:solidFill>
                <a:latin typeface="Calibri" panose="020F0502020204030204" pitchFamily="34" charset="0"/>
                <a:cs typeface="Calibri" panose="020F0502020204030204" pitchFamily="34" charset="0"/>
              </a:rPr>
              <a:t>Objective</a:t>
            </a:r>
            <a:r>
              <a:rPr lang="nb-NO" sz="2200" dirty="0">
                <a:solidFill>
                  <a:srgbClr val="008173"/>
                </a:solidFill>
                <a:latin typeface="Calibri" panose="020F0502020204030204" pitchFamily="34" charset="0"/>
                <a:cs typeface="Calibri" panose="020F0502020204030204" pitchFamily="34" charset="0"/>
              </a:rPr>
              <a:t> to show </a:t>
            </a:r>
            <a:r>
              <a:rPr lang="nb-NO" sz="2200" dirty="0" err="1">
                <a:solidFill>
                  <a:srgbClr val="008173"/>
                </a:solidFill>
                <a:latin typeface="Calibri" panose="020F0502020204030204" pitchFamily="34" charset="0"/>
                <a:cs typeface="Calibri" panose="020F0502020204030204" pitchFamily="34" charset="0"/>
              </a:rPr>
              <a:t>distribution</a:t>
            </a:r>
            <a:r>
              <a:rPr lang="nb-NO" sz="2200" dirty="0">
                <a:solidFill>
                  <a:srgbClr val="008173"/>
                </a:solidFill>
                <a:latin typeface="Calibri" panose="020F0502020204030204" pitchFamily="34" charset="0"/>
                <a:cs typeface="Calibri" panose="020F0502020204030204" pitchFamily="34" charset="0"/>
              </a:rPr>
              <a:t> and </a:t>
            </a:r>
            <a:r>
              <a:rPr lang="nb-NO" sz="2200" dirty="0" err="1">
                <a:solidFill>
                  <a:srgbClr val="008173"/>
                </a:solidFill>
                <a:latin typeface="Calibri" panose="020F0502020204030204" pitchFamily="34" charset="0"/>
                <a:cs typeface="Calibri" panose="020F0502020204030204" pitchFamily="34" charset="0"/>
              </a:rPr>
              <a:t>compare</a:t>
            </a:r>
            <a:endParaRPr lang="nb-NO" sz="2200" dirty="0">
              <a:solidFill>
                <a:srgbClr val="0081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9554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308736F-5D74-40C4-9D07-7DE2A0C9FD0F}"/>
              </a:ext>
            </a:extLst>
          </p:cNvPr>
          <p:cNvSpPr>
            <a:spLocks noGrp="1"/>
          </p:cNvSpPr>
          <p:nvPr>
            <p:ph type="body" sz="quarter" idx="12"/>
          </p:nvPr>
        </p:nvSpPr>
        <p:spPr/>
        <p:txBody>
          <a:bodyPr/>
          <a:lstStyle/>
          <a:p>
            <a:r>
              <a:rPr lang="nb-NO" dirty="0"/>
              <a:t>New format EEA </a:t>
            </a:r>
            <a:r>
              <a:rPr lang="nb-NO" dirty="0" err="1"/>
              <a:t>indicators</a:t>
            </a:r>
            <a:endParaRPr lang="nb-NO" dirty="0"/>
          </a:p>
        </p:txBody>
      </p:sp>
      <p:sp>
        <p:nvSpPr>
          <p:cNvPr id="7" name="Content Placeholder 6">
            <a:extLst>
              <a:ext uri="{FF2B5EF4-FFF2-40B4-BE49-F238E27FC236}">
                <a16:creationId xmlns:a16="http://schemas.microsoft.com/office/drawing/2014/main" id="{BCE24E80-FEA4-40B9-96EE-6976A487069B}"/>
              </a:ext>
            </a:extLst>
          </p:cNvPr>
          <p:cNvSpPr>
            <a:spLocks noGrp="1"/>
          </p:cNvSpPr>
          <p:nvPr>
            <p:ph sz="quarter" idx="13"/>
          </p:nvPr>
        </p:nvSpPr>
        <p:spPr>
          <a:xfrm>
            <a:off x="468313" y="1431924"/>
            <a:ext cx="11245850" cy="5390075"/>
          </a:xfrm>
        </p:spPr>
        <p:txBody>
          <a:bodyPr/>
          <a:lstStyle/>
          <a:p>
            <a:r>
              <a:rPr lang="en-GB" sz="3600" dirty="0"/>
              <a:t>Short and concise</a:t>
            </a:r>
          </a:p>
          <a:p>
            <a:pPr lvl="1"/>
            <a:r>
              <a:rPr lang="en-GB" sz="3200" dirty="0"/>
              <a:t>Two plots: Aggregated (Europe) and disaggregated (country)</a:t>
            </a:r>
          </a:p>
          <a:p>
            <a:pPr lvl="1"/>
            <a:r>
              <a:rPr lang="en-GB" sz="3200" dirty="0"/>
              <a:t>Brief descriptive text and supplementary information</a:t>
            </a:r>
          </a:p>
          <a:p>
            <a:pPr lvl="1"/>
            <a:r>
              <a:rPr lang="en-GB" sz="3200" dirty="0"/>
              <a:t>No possibility to show country time series</a:t>
            </a:r>
          </a:p>
          <a:p>
            <a:r>
              <a:rPr lang="en-GB" sz="3600" dirty="0"/>
              <a:t>First version 2022</a:t>
            </a:r>
          </a:p>
          <a:p>
            <a:pPr lvl="1"/>
            <a:r>
              <a:rPr lang="en-GB" sz="3200" dirty="0"/>
              <a:t>Time series for all </a:t>
            </a:r>
            <a:r>
              <a:rPr lang="en-GB" sz="3200" dirty="0" err="1"/>
              <a:t>determinands</a:t>
            </a:r>
            <a:endParaRPr lang="en-GB" sz="3200" dirty="0"/>
          </a:p>
          <a:p>
            <a:pPr lvl="1"/>
            <a:r>
              <a:rPr lang="en-GB" sz="3200" dirty="0"/>
              <a:t>Current status plot only for one </a:t>
            </a:r>
            <a:r>
              <a:rPr lang="en-GB" sz="3200" dirty="0" err="1"/>
              <a:t>determinand</a:t>
            </a:r>
            <a:endParaRPr lang="en-GB" sz="3200" dirty="0"/>
          </a:p>
          <a:p>
            <a:pPr lvl="1"/>
            <a:r>
              <a:rPr lang="en-GB" sz="3200" dirty="0"/>
              <a:t>Limited information on trend statistics</a:t>
            </a:r>
          </a:p>
        </p:txBody>
      </p:sp>
      <p:sp>
        <p:nvSpPr>
          <p:cNvPr id="8" name="Text Placeholder 7">
            <a:extLst>
              <a:ext uri="{FF2B5EF4-FFF2-40B4-BE49-F238E27FC236}">
                <a16:creationId xmlns:a16="http://schemas.microsoft.com/office/drawing/2014/main" id="{9692DB32-6DB5-444A-9E3D-A27A00E297DE}"/>
              </a:ext>
            </a:extLst>
          </p:cNvPr>
          <p:cNvSpPr>
            <a:spLocks noGrp="1"/>
          </p:cNvSpPr>
          <p:nvPr>
            <p:ph type="body" sz="quarter" idx="14"/>
          </p:nvPr>
        </p:nvSpPr>
        <p:spPr/>
        <p:txBody>
          <a:bodyPr/>
          <a:lstStyle/>
          <a:p>
            <a:endParaRPr lang="nb-NO"/>
          </a:p>
        </p:txBody>
      </p:sp>
    </p:spTree>
    <p:extLst>
      <p:ext uri="{BB962C8B-B14F-4D97-AF65-F5344CB8AC3E}">
        <p14:creationId xmlns:p14="http://schemas.microsoft.com/office/powerpoint/2010/main" val="657385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308736F-5D74-40C4-9D07-7DE2A0C9FD0F}"/>
              </a:ext>
            </a:extLst>
          </p:cNvPr>
          <p:cNvSpPr>
            <a:spLocks noGrp="1"/>
          </p:cNvSpPr>
          <p:nvPr>
            <p:ph type="body" sz="quarter" idx="12"/>
          </p:nvPr>
        </p:nvSpPr>
        <p:spPr/>
        <p:txBody>
          <a:bodyPr/>
          <a:lstStyle/>
          <a:p>
            <a:r>
              <a:rPr lang="nb-NO" dirty="0" err="1"/>
              <a:t>Further</a:t>
            </a:r>
            <a:r>
              <a:rPr lang="nb-NO" dirty="0"/>
              <a:t> </a:t>
            </a:r>
            <a:r>
              <a:rPr lang="nb-NO" dirty="0" err="1"/>
              <a:t>improvements</a:t>
            </a:r>
            <a:endParaRPr lang="nb-NO" dirty="0"/>
          </a:p>
        </p:txBody>
      </p:sp>
      <p:sp>
        <p:nvSpPr>
          <p:cNvPr id="7" name="Content Placeholder 6">
            <a:extLst>
              <a:ext uri="{FF2B5EF4-FFF2-40B4-BE49-F238E27FC236}">
                <a16:creationId xmlns:a16="http://schemas.microsoft.com/office/drawing/2014/main" id="{BCE24E80-FEA4-40B9-96EE-6976A487069B}"/>
              </a:ext>
            </a:extLst>
          </p:cNvPr>
          <p:cNvSpPr>
            <a:spLocks noGrp="1"/>
          </p:cNvSpPr>
          <p:nvPr>
            <p:ph sz="quarter" idx="13"/>
          </p:nvPr>
        </p:nvSpPr>
        <p:spPr>
          <a:xfrm>
            <a:off x="468313" y="1431925"/>
            <a:ext cx="11506436" cy="3759200"/>
          </a:xfrm>
        </p:spPr>
        <p:txBody>
          <a:bodyPr/>
          <a:lstStyle/>
          <a:p>
            <a:r>
              <a:rPr lang="nb-NO" dirty="0"/>
              <a:t>Technical </a:t>
            </a:r>
            <a:r>
              <a:rPr lang="nb-NO" dirty="0" err="1"/>
              <a:t>improvements</a:t>
            </a:r>
            <a:r>
              <a:rPr lang="nb-NO" dirty="0"/>
              <a:t> to </a:t>
            </a:r>
            <a:r>
              <a:rPr lang="nb-NO" dirty="0" err="1"/>
              <a:t>existing</a:t>
            </a:r>
            <a:r>
              <a:rPr lang="nb-NO" dirty="0"/>
              <a:t> </a:t>
            </a:r>
            <a:r>
              <a:rPr lang="nb-NO" dirty="0" err="1"/>
              <a:t>indicator</a:t>
            </a:r>
            <a:endParaRPr lang="nb-NO" dirty="0"/>
          </a:p>
          <a:p>
            <a:pPr lvl="1"/>
            <a:r>
              <a:rPr lang="nb-NO" dirty="0"/>
              <a:t>Links to </a:t>
            </a:r>
            <a:r>
              <a:rPr lang="nb-NO" dirty="0" err="1"/>
              <a:t>current</a:t>
            </a:r>
            <a:r>
              <a:rPr lang="nb-NO" dirty="0"/>
              <a:t> status plots for the </a:t>
            </a:r>
            <a:r>
              <a:rPr lang="nb-NO" dirty="0" err="1"/>
              <a:t>other</a:t>
            </a:r>
            <a:r>
              <a:rPr lang="nb-NO" dirty="0"/>
              <a:t> </a:t>
            </a:r>
            <a:r>
              <a:rPr lang="nb-NO" dirty="0" err="1"/>
              <a:t>determinands</a:t>
            </a:r>
            <a:endParaRPr lang="nb-NO" dirty="0"/>
          </a:p>
          <a:p>
            <a:pPr lvl="1"/>
            <a:r>
              <a:rPr lang="nb-NO" dirty="0"/>
              <a:t>Links to </a:t>
            </a:r>
            <a:r>
              <a:rPr lang="nb-NO" dirty="0" err="1"/>
              <a:t>statistical</a:t>
            </a:r>
            <a:r>
              <a:rPr lang="nb-NO" dirty="0"/>
              <a:t> </a:t>
            </a:r>
            <a:r>
              <a:rPr lang="nb-NO" dirty="0" err="1"/>
              <a:t>tables</a:t>
            </a:r>
            <a:endParaRPr lang="nb-NO" dirty="0"/>
          </a:p>
          <a:p>
            <a:pPr lvl="1"/>
            <a:r>
              <a:rPr lang="nb-NO" dirty="0"/>
              <a:t>Separate </a:t>
            </a:r>
            <a:r>
              <a:rPr lang="nb-NO" dirty="0" err="1"/>
              <a:t>document</a:t>
            </a:r>
            <a:r>
              <a:rPr lang="nb-NO" dirty="0"/>
              <a:t> </a:t>
            </a:r>
            <a:r>
              <a:rPr lang="nb-NO" dirty="0" err="1"/>
              <a:t>with</a:t>
            </a:r>
            <a:r>
              <a:rPr lang="nb-NO" dirty="0"/>
              <a:t> more </a:t>
            </a:r>
            <a:r>
              <a:rPr lang="nb-NO" dirty="0" err="1"/>
              <a:t>detailed</a:t>
            </a:r>
            <a:r>
              <a:rPr lang="nb-NO" dirty="0"/>
              <a:t> </a:t>
            </a:r>
            <a:r>
              <a:rPr lang="nb-NO" dirty="0" err="1"/>
              <a:t>methodology</a:t>
            </a:r>
            <a:r>
              <a:rPr lang="nb-NO" dirty="0"/>
              <a:t> </a:t>
            </a:r>
            <a:r>
              <a:rPr lang="nb-NO" dirty="0" err="1"/>
              <a:t>descriptions</a:t>
            </a:r>
            <a:endParaRPr lang="nb-NO" dirty="0"/>
          </a:p>
          <a:p>
            <a:pPr lvl="1"/>
            <a:endParaRPr lang="nb-NO" sz="3200" dirty="0"/>
          </a:p>
        </p:txBody>
      </p:sp>
    </p:spTree>
    <p:extLst>
      <p:ext uri="{BB962C8B-B14F-4D97-AF65-F5344CB8AC3E}">
        <p14:creationId xmlns:p14="http://schemas.microsoft.com/office/powerpoint/2010/main" val="1974782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308736F-5D74-40C4-9D07-7DE2A0C9FD0F}"/>
              </a:ext>
            </a:extLst>
          </p:cNvPr>
          <p:cNvSpPr>
            <a:spLocks noGrp="1"/>
          </p:cNvSpPr>
          <p:nvPr>
            <p:ph type="body" sz="quarter" idx="12"/>
          </p:nvPr>
        </p:nvSpPr>
        <p:spPr/>
        <p:txBody>
          <a:bodyPr/>
          <a:lstStyle/>
          <a:p>
            <a:r>
              <a:rPr lang="nb-NO" dirty="0" err="1"/>
              <a:t>Further</a:t>
            </a:r>
            <a:r>
              <a:rPr lang="nb-NO" dirty="0"/>
              <a:t> </a:t>
            </a:r>
            <a:r>
              <a:rPr lang="nb-NO" dirty="0" err="1"/>
              <a:t>improvements</a:t>
            </a:r>
            <a:endParaRPr lang="nb-NO" dirty="0"/>
          </a:p>
        </p:txBody>
      </p:sp>
      <p:sp>
        <p:nvSpPr>
          <p:cNvPr id="7" name="Content Placeholder 6">
            <a:extLst>
              <a:ext uri="{FF2B5EF4-FFF2-40B4-BE49-F238E27FC236}">
                <a16:creationId xmlns:a16="http://schemas.microsoft.com/office/drawing/2014/main" id="{BCE24E80-FEA4-40B9-96EE-6976A487069B}"/>
              </a:ext>
            </a:extLst>
          </p:cNvPr>
          <p:cNvSpPr>
            <a:spLocks noGrp="1"/>
          </p:cNvSpPr>
          <p:nvPr>
            <p:ph sz="quarter" idx="13"/>
          </p:nvPr>
        </p:nvSpPr>
        <p:spPr>
          <a:xfrm>
            <a:off x="468312" y="1431925"/>
            <a:ext cx="6165951" cy="3759200"/>
          </a:xfrm>
        </p:spPr>
        <p:txBody>
          <a:bodyPr/>
          <a:lstStyle/>
          <a:p>
            <a:r>
              <a:rPr lang="nb-NO" sz="3200" dirty="0" err="1"/>
              <a:t>Improved</a:t>
            </a:r>
            <a:r>
              <a:rPr lang="nb-NO" sz="3200" dirty="0"/>
              <a:t> analyses</a:t>
            </a:r>
          </a:p>
          <a:p>
            <a:pPr lvl="1"/>
            <a:r>
              <a:rPr lang="nb-NO" sz="2800" dirty="0"/>
              <a:t>More </a:t>
            </a:r>
            <a:r>
              <a:rPr lang="nb-NO" sz="2800" dirty="0" err="1"/>
              <a:t>advanced</a:t>
            </a:r>
            <a:r>
              <a:rPr lang="nb-NO" sz="2800" dirty="0"/>
              <a:t> </a:t>
            </a:r>
            <a:r>
              <a:rPr lang="nb-NO" sz="2800" dirty="0" err="1"/>
              <a:t>statistical</a:t>
            </a:r>
            <a:r>
              <a:rPr lang="nb-NO" sz="2800" dirty="0"/>
              <a:t> </a:t>
            </a:r>
            <a:r>
              <a:rPr lang="nb-NO" sz="2800" dirty="0" err="1"/>
              <a:t>treatment</a:t>
            </a:r>
            <a:r>
              <a:rPr lang="nb-NO" sz="2800" dirty="0"/>
              <a:t> of time series data</a:t>
            </a:r>
          </a:p>
          <a:p>
            <a:pPr lvl="2"/>
            <a:r>
              <a:rPr lang="nb-NO" sz="2400" dirty="0"/>
              <a:t>Make full </a:t>
            </a:r>
            <a:r>
              <a:rPr lang="nb-NO" sz="2400" dirty="0" err="1"/>
              <a:t>use</a:t>
            </a:r>
            <a:r>
              <a:rPr lang="nb-NO" sz="2400" dirty="0"/>
              <a:t> of the </a:t>
            </a:r>
            <a:r>
              <a:rPr lang="nb-NO" sz="2400" dirty="0" err="1"/>
              <a:t>reported</a:t>
            </a:r>
            <a:r>
              <a:rPr lang="nb-NO" sz="2400" dirty="0"/>
              <a:t> data – far </a:t>
            </a:r>
            <a:r>
              <a:rPr lang="nb-NO" sz="2400" dirty="0" err="1"/>
              <a:t>better</a:t>
            </a:r>
            <a:r>
              <a:rPr lang="nb-NO" sz="2400" dirty="0"/>
              <a:t> spatial </a:t>
            </a:r>
            <a:r>
              <a:rPr lang="nb-NO" sz="2400" dirty="0" err="1"/>
              <a:t>coverage</a:t>
            </a:r>
            <a:endParaRPr lang="nb-NO" sz="2400" dirty="0"/>
          </a:p>
          <a:p>
            <a:pPr lvl="1"/>
            <a:r>
              <a:rPr lang="nb-NO" sz="2800" dirty="0" err="1"/>
              <a:t>Concentration</a:t>
            </a:r>
            <a:r>
              <a:rPr lang="nb-NO" sz="2800" dirty="0"/>
              <a:t> </a:t>
            </a:r>
            <a:r>
              <a:rPr lang="nb-NO" sz="2800" dirty="0" err="1"/>
              <a:t>classes</a:t>
            </a:r>
            <a:r>
              <a:rPr lang="nb-NO" sz="2800" dirty="0"/>
              <a:t> in </a:t>
            </a:r>
            <a:r>
              <a:rPr lang="nb-NO" sz="2800" dirty="0" err="1"/>
              <a:t>current</a:t>
            </a:r>
            <a:r>
              <a:rPr lang="nb-NO" sz="2800" dirty="0"/>
              <a:t> status plots </a:t>
            </a:r>
            <a:r>
              <a:rPr lang="nb-NO" sz="2800" dirty="0" err="1"/>
              <a:t>based</a:t>
            </a:r>
            <a:r>
              <a:rPr lang="nb-NO" sz="2800" dirty="0"/>
              <a:t> </a:t>
            </a:r>
            <a:r>
              <a:rPr lang="nb-NO" sz="2800" dirty="0" err="1"/>
              <a:t>purely</a:t>
            </a:r>
            <a:r>
              <a:rPr lang="nb-NO" sz="2800" dirty="0"/>
              <a:t> </a:t>
            </a:r>
            <a:r>
              <a:rPr lang="nb-NO" sz="2800" dirty="0" err="1"/>
              <a:t>on</a:t>
            </a:r>
            <a:r>
              <a:rPr lang="nb-NO" sz="2800" dirty="0"/>
              <a:t> </a:t>
            </a:r>
            <a:r>
              <a:rPr lang="nb-NO" sz="2800" dirty="0" err="1"/>
              <a:t>distribution</a:t>
            </a:r>
            <a:r>
              <a:rPr lang="nb-NO" sz="2800" dirty="0"/>
              <a:t> (e.g. </a:t>
            </a:r>
            <a:r>
              <a:rPr lang="nb-NO" sz="2800" dirty="0" err="1"/>
              <a:t>quintiles</a:t>
            </a:r>
            <a:r>
              <a:rPr lang="nb-NO" sz="2800" dirty="0"/>
              <a:t>)</a:t>
            </a:r>
          </a:p>
          <a:p>
            <a:pPr lvl="2"/>
            <a:r>
              <a:rPr lang="nb-NO" sz="2400" dirty="0" err="1"/>
              <a:t>Avoid</a:t>
            </a:r>
            <a:r>
              <a:rPr lang="nb-NO" sz="2400" dirty="0"/>
              <a:t> </a:t>
            </a:r>
            <a:r>
              <a:rPr lang="nb-NO" sz="2400" dirty="0" err="1"/>
              <a:t>misinterpretation</a:t>
            </a:r>
            <a:endParaRPr lang="nb-NO" sz="2400" dirty="0"/>
          </a:p>
          <a:p>
            <a:pPr lvl="2"/>
            <a:endParaRPr lang="nb-NO" sz="2400" dirty="0"/>
          </a:p>
          <a:p>
            <a:pPr lvl="1"/>
            <a:endParaRPr lang="nb-NO" sz="3200" dirty="0"/>
          </a:p>
        </p:txBody>
      </p:sp>
      <p:pic>
        <p:nvPicPr>
          <p:cNvPr id="2" name="Picture 1">
            <a:extLst>
              <a:ext uri="{FF2B5EF4-FFF2-40B4-BE49-F238E27FC236}">
                <a16:creationId xmlns:a16="http://schemas.microsoft.com/office/drawing/2014/main" id="{D83FACC2-F518-40F9-9769-893D905A969E}"/>
              </a:ext>
            </a:extLst>
          </p:cNvPr>
          <p:cNvPicPr>
            <a:picLocks noChangeAspect="1"/>
          </p:cNvPicPr>
          <p:nvPr/>
        </p:nvPicPr>
        <p:blipFill>
          <a:blip r:embed="rId3"/>
          <a:stretch>
            <a:fillRect/>
          </a:stretch>
        </p:blipFill>
        <p:spPr>
          <a:xfrm>
            <a:off x="7335727" y="790790"/>
            <a:ext cx="4856272" cy="2912263"/>
          </a:xfrm>
          <a:prstGeom prst="rect">
            <a:avLst/>
          </a:prstGeom>
        </p:spPr>
      </p:pic>
      <p:pic>
        <p:nvPicPr>
          <p:cNvPr id="3" name="Picture 2">
            <a:extLst>
              <a:ext uri="{FF2B5EF4-FFF2-40B4-BE49-F238E27FC236}">
                <a16:creationId xmlns:a16="http://schemas.microsoft.com/office/drawing/2014/main" id="{E83863A3-236C-4F57-99E7-7DE6FAF9D5A2}"/>
              </a:ext>
            </a:extLst>
          </p:cNvPr>
          <p:cNvPicPr>
            <a:picLocks noChangeAspect="1"/>
          </p:cNvPicPr>
          <p:nvPr/>
        </p:nvPicPr>
        <p:blipFill>
          <a:blip r:embed="rId4"/>
          <a:stretch>
            <a:fillRect/>
          </a:stretch>
        </p:blipFill>
        <p:spPr>
          <a:xfrm>
            <a:off x="7335727" y="3951707"/>
            <a:ext cx="4856272" cy="2906292"/>
          </a:xfrm>
          <a:prstGeom prst="rect">
            <a:avLst/>
          </a:prstGeom>
        </p:spPr>
      </p:pic>
      <p:sp>
        <p:nvSpPr>
          <p:cNvPr id="4" name="TextBox 3">
            <a:extLst>
              <a:ext uri="{FF2B5EF4-FFF2-40B4-BE49-F238E27FC236}">
                <a16:creationId xmlns:a16="http://schemas.microsoft.com/office/drawing/2014/main" id="{433A713C-F439-40D1-B455-DEAF65B2B177}"/>
              </a:ext>
            </a:extLst>
          </p:cNvPr>
          <p:cNvSpPr txBox="1"/>
          <p:nvPr/>
        </p:nvSpPr>
        <p:spPr>
          <a:xfrm>
            <a:off x="7335727" y="3126859"/>
            <a:ext cx="684803" cy="369332"/>
          </a:xfrm>
          <a:prstGeom prst="rect">
            <a:avLst/>
          </a:prstGeom>
          <a:noFill/>
        </p:spPr>
        <p:txBody>
          <a:bodyPr wrap="none" rtlCol="0">
            <a:spAutoFit/>
          </a:bodyPr>
          <a:lstStyle/>
          <a:p>
            <a:r>
              <a:rPr lang="nb-NO" dirty="0"/>
              <a:t>1992</a:t>
            </a:r>
          </a:p>
        </p:txBody>
      </p:sp>
      <p:sp>
        <p:nvSpPr>
          <p:cNvPr id="8" name="TextBox 7">
            <a:extLst>
              <a:ext uri="{FF2B5EF4-FFF2-40B4-BE49-F238E27FC236}">
                <a16:creationId xmlns:a16="http://schemas.microsoft.com/office/drawing/2014/main" id="{1DE0A6DD-8FDE-4797-829A-561216FD5143}"/>
              </a:ext>
            </a:extLst>
          </p:cNvPr>
          <p:cNvSpPr txBox="1"/>
          <p:nvPr/>
        </p:nvSpPr>
        <p:spPr>
          <a:xfrm>
            <a:off x="7332484" y="6275384"/>
            <a:ext cx="684803" cy="369332"/>
          </a:xfrm>
          <a:prstGeom prst="rect">
            <a:avLst/>
          </a:prstGeom>
          <a:noFill/>
        </p:spPr>
        <p:txBody>
          <a:bodyPr wrap="none" rtlCol="0">
            <a:spAutoFit/>
          </a:bodyPr>
          <a:lstStyle/>
          <a:p>
            <a:r>
              <a:rPr lang="nb-NO" dirty="0"/>
              <a:t>2020</a:t>
            </a:r>
          </a:p>
        </p:txBody>
      </p:sp>
    </p:spTree>
    <p:extLst>
      <p:ext uri="{BB962C8B-B14F-4D97-AF65-F5344CB8AC3E}">
        <p14:creationId xmlns:p14="http://schemas.microsoft.com/office/powerpoint/2010/main" val="4287943033"/>
      </p:ext>
    </p:extLst>
  </p:cSld>
  <p:clrMapOvr>
    <a:masterClrMapping/>
  </p:clrMapOvr>
</p:sld>
</file>

<file path=ppt/theme/theme1.xml><?xml version="1.0" encoding="utf-8"?>
<a:theme xmlns:a="http://schemas.openxmlformats.org/drawingml/2006/main" name="Cover">
  <a:themeElements>
    <a:clrScheme name="Personnalisée 1">
      <a:dk1>
        <a:srgbClr val="113A6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6" id="{7097CE30-2B87-416D-81F8-909722110CD4}" vid="{89E79B58-ABE2-4166-89C3-C75C983A48C1}"/>
    </a:ext>
  </a:extLst>
</a:theme>
</file>

<file path=ppt/theme/theme2.xml><?xml version="1.0" encoding="utf-8"?>
<a:theme xmlns:a="http://schemas.openxmlformats.org/drawingml/2006/main" name="19_Sections">
  <a:themeElements>
    <a:clrScheme name="Personnalisée 3">
      <a:dk1>
        <a:srgbClr val="113A6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6" id="{7097CE30-2B87-416D-81F8-909722110CD4}" vid="{5975FBB0-496A-43E2-A5DA-5DB4EBFC696E}"/>
    </a:ext>
  </a:extLst>
</a:theme>
</file>

<file path=ppt/theme/theme3.xml><?xml version="1.0" encoding="utf-8"?>
<a:theme xmlns:a="http://schemas.openxmlformats.org/drawingml/2006/main" name="16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6" id="{7097CE30-2B87-416D-81F8-909722110CD4}" vid="{24C33E74-93FE-4D40-9AC0-464A583A4EB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2_16x9_white background</Template>
  <TotalTime>2088</TotalTime>
  <Words>1373</Words>
  <Application>Microsoft Office PowerPoint</Application>
  <PresentationFormat>Widescreen</PresentationFormat>
  <Paragraphs>217</Paragraphs>
  <Slides>20</Slides>
  <Notes>12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20</vt:i4>
      </vt:variant>
    </vt:vector>
  </HeadingPairs>
  <TitlesOfParts>
    <vt:vector size="26" baseType="lpstr">
      <vt:lpstr>Arial</vt:lpstr>
      <vt:lpstr>Calibri</vt:lpstr>
      <vt:lpstr>Open Sans</vt:lpstr>
      <vt:lpstr>Cover</vt:lpstr>
      <vt:lpstr>19_Sections</vt:lpstr>
      <vt:lpstr>16_Sections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European Environment Agency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Ove Caspersen</dc:creator>
  <cp:keywords/>
  <dc:description/>
  <cp:lastModifiedBy>Kari Austnes</cp:lastModifiedBy>
  <cp:revision>150</cp:revision>
  <cp:lastPrinted>2015-02-09T14:13:52Z</cp:lastPrinted>
  <dcterms:created xsi:type="dcterms:W3CDTF">2016-03-17T09:23:53Z</dcterms:created>
  <dcterms:modified xsi:type="dcterms:W3CDTF">2022-09-29T07:50:39Z</dcterms:modified>
  <cp:category/>
</cp:coreProperties>
</file>