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8" r:id="rId1"/>
    <p:sldMasterId id="2147483692" r:id="rId2"/>
  </p:sldMasterIdLst>
  <p:notesMasterIdLst>
    <p:notesMasterId r:id="rId58"/>
  </p:notesMasterIdLst>
  <p:handoutMasterIdLst>
    <p:handoutMasterId r:id="rId59"/>
  </p:handoutMasterIdLst>
  <p:sldIdLst>
    <p:sldId id="439" r:id="rId3"/>
    <p:sldId id="444" r:id="rId4"/>
    <p:sldId id="445" r:id="rId5"/>
    <p:sldId id="438" r:id="rId6"/>
    <p:sldId id="512" r:id="rId7"/>
    <p:sldId id="513" r:id="rId8"/>
    <p:sldId id="473" r:id="rId9"/>
    <p:sldId id="521" r:id="rId10"/>
    <p:sldId id="510" r:id="rId11"/>
    <p:sldId id="493" r:id="rId12"/>
    <p:sldId id="491" r:id="rId13"/>
    <p:sldId id="492" r:id="rId14"/>
    <p:sldId id="440" r:id="rId15"/>
    <p:sldId id="446" r:id="rId16"/>
    <p:sldId id="467" r:id="rId17"/>
    <p:sldId id="514" r:id="rId18"/>
    <p:sldId id="468" r:id="rId19"/>
    <p:sldId id="470" r:id="rId20"/>
    <p:sldId id="451" r:id="rId21"/>
    <p:sldId id="441" r:id="rId22"/>
    <p:sldId id="452" r:id="rId23"/>
    <p:sldId id="453" r:id="rId24"/>
    <p:sldId id="447" r:id="rId25"/>
    <p:sldId id="442" r:id="rId26"/>
    <p:sldId id="498" r:id="rId27"/>
    <p:sldId id="508" r:id="rId28"/>
    <p:sldId id="511" r:id="rId29"/>
    <p:sldId id="497" r:id="rId30"/>
    <p:sldId id="499" r:id="rId31"/>
    <p:sldId id="443" r:id="rId32"/>
    <p:sldId id="455" r:id="rId33"/>
    <p:sldId id="448" r:id="rId34"/>
    <p:sldId id="484" r:id="rId35"/>
    <p:sldId id="485" r:id="rId36"/>
    <p:sldId id="482" r:id="rId37"/>
    <p:sldId id="483" r:id="rId38"/>
    <p:sldId id="449" r:id="rId39"/>
    <p:sldId id="522" r:id="rId40"/>
    <p:sldId id="502" r:id="rId41"/>
    <p:sldId id="488" r:id="rId42"/>
    <p:sldId id="504" r:id="rId43"/>
    <p:sldId id="505" r:id="rId44"/>
    <p:sldId id="500" r:id="rId45"/>
    <p:sldId id="515" r:id="rId46"/>
    <p:sldId id="518" r:id="rId47"/>
    <p:sldId id="507" r:id="rId48"/>
    <p:sldId id="516" r:id="rId49"/>
    <p:sldId id="503" r:id="rId50"/>
    <p:sldId id="489" r:id="rId51"/>
    <p:sldId id="462" r:id="rId52"/>
    <p:sldId id="487" r:id="rId53"/>
    <p:sldId id="461" r:id="rId54"/>
    <p:sldId id="464" r:id="rId55"/>
    <p:sldId id="478" r:id="rId56"/>
    <p:sldId id="519" r:id="rId5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icke Moe" initials="JM" lastIdx="1" clrIdx="0">
    <p:extLst>
      <p:ext uri="{19B8F6BF-5375-455C-9EA6-DF929625EA0E}">
        <p15:presenceInfo xmlns:p15="http://schemas.microsoft.com/office/powerpoint/2012/main" userId="S::Jannicke.Moe@niva.no::777eb9c6-f9a1-49e2-947a-1f442c8a8b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3"/>
    <a:srgbClr val="006654"/>
    <a:srgbClr val="113A60"/>
    <a:srgbClr val="016357"/>
    <a:srgbClr val="001746"/>
    <a:srgbClr val="017567"/>
    <a:srgbClr val="007635"/>
    <a:srgbClr val="001C54"/>
    <a:srgbClr val="202661"/>
    <a:srgbClr val="36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18" autoAdjust="0"/>
  </p:normalViewPr>
  <p:slideViewPr>
    <p:cSldViewPr snapToGrid="0">
      <p:cViewPr varScale="1">
        <p:scale>
          <a:sx n="96" d="100"/>
          <a:sy n="96" d="100"/>
        </p:scale>
        <p:origin x="4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143" d="100"/>
          <a:sy n="143" d="100"/>
        </p:scale>
        <p:origin x="-1832" y="-10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A3EE131-D7AE-47FD-A14B-A4590389E309}" type="datetimeFigureOut">
              <a:rPr lang="en-GB" smtClean="0"/>
              <a:pPr/>
              <a:t>12/10/2021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3" cy="34106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E2E2C6C-1A46-49B2-95A1-874E5B60CA1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1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4F6B5D3-2AB1-4063-BA50-FEBA813E0814}" type="datetimeFigureOut">
              <a:rPr lang="en-GB" smtClean="0"/>
              <a:pPr/>
              <a:t>12/10/2021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4" y="3271104"/>
            <a:ext cx="7942238" cy="267645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77201BC-94E4-4101-962D-54511777D2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https://www.freshwaterecology.info/index.php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283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Discussion with EEA about use of blocker vs. error vs. warning</a:t>
            </a:r>
          </a:p>
          <a:p>
            <a:pPr marL="171450" indent="-171450">
              <a:buFontTx/>
              <a:buChar char="-"/>
            </a:pPr>
            <a:r>
              <a:rPr lang="nb-NO"/>
              <a:t>Stricter response -&gt; more efficient for both reporters and EEA/ETC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83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NB: dashboards are still under development</a:t>
            </a:r>
          </a:p>
          <a:p>
            <a:pPr marL="171450" indent="-171450">
              <a:buFontTx/>
              <a:buChar char="-"/>
            </a:pPr>
            <a:r>
              <a:rPr lang="nb-NO"/>
              <a:t>Based on WISE-6 (water quality) – but needs more adaptation to WISE-2</a:t>
            </a:r>
          </a:p>
          <a:p>
            <a:pPr marL="628650" lvl="1" indent="-171450">
              <a:buFontTx/>
              <a:buChar char="-"/>
            </a:pPr>
            <a:r>
              <a:rPr lang="nb-NO"/>
              <a:t>NB: should ignore years &lt;2010</a:t>
            </a:r>
          </a:p>
          <a:p>
            <a:pPr marL="171450" indent="-171450">
              <a:buFontTx/>
              <a:buChar char="-"/>
            </a:pPr>
            <a:r>
              <a:rPr lang="nb-NO"/>
              <a:t>Welcome to put comment in chat, or in email to me? (What does Nery prefer?)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12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From Waterbase you get everything in one file...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990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Raw waterbase data will be accessible from Discodata later</a:t>
            </a:r>
          </a:p>
          <a:p>
            <a:pPr marL="171450" indent="-171450">
              <a:buFontTx/>
              <a:buChar char="-"/>
            </a:pPr>
            <a:r>
              <a:rPr lang="nb-NO"/>
              <a:t>Discodata purpose - serve other computers (API), not humans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19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r>
              <a:rPr lang="nb-NO"/>
              <a:t>- Showing data for freswhater only.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are aggregated to waterbody level.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included: 230 records of FishEQR in RW and LW from NL. Records from TW and CW. One series of phytobenthos values 1992-2003, 3 values of macrophytes 2003.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EQR is reported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nEQR is used in assessments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 class alone can also be used e.g. for maps, but not for trends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fish...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10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Here: latest reported value!</a:t>
            </a:r>
          </a:p>
          <a:p>
            <a:pPr marL="171450" indent="-171450">
              <a:buFontTx/>
              <a:buChar char="-"/>
            </a:pPr>
            <a:r>
              <a:rPr lang="nb-NO"/>
              <a:t>Many countreies have reported many WBs!!</a:t>
            </a:r>
          </a:p>
          <a:p>
            <a:pPr marL="628650" lvl="1" indent="-171450">
              <a:buFontTx/>
              <a:buChar char="-"/>
            </a:pPr>
            <a:r>
              <a:rPr lang="nb-NO"/>
              <a:t>But not every year</a:t>
            </a:r>
          </a:p>
          <a:p>
            <a:pPr marL="628650" lvl="1" indent="-171450">
              <a:buFontTx/>
              <a:buChar char="-"/>
            </a:pPr>
            <a:r>
              <a:rPr lang="nb-NO"/>
              <a:t>and some still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53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r>
              <a:rPr lang="nb-NO"/>
              <a:t>- Showing data for freswhater only.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are aggregated to waterbody level.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included: 230 records of FishEQR in RW and LW from NL. Records from TW and CW. One series of phytobenthos values 1992-2003, 3 values of macrophytes 2003.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2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black = nEQR not available</a:t>
            </a:r>
          </a:p>
          <a:p>
            <a:pPr marL="171450" indent="-171450">
              <a:buFontTx/>
              <a:buChar char="-"/>
            </a:pPr>
            <a:r>
              <a:rPr lang="nb-NO"/>
              <a:t>brown = moderate or worse (for AWB or HMWB)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35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NB: Status class instead of nEQR</a:t>
            </a:r>
          </a:p>
          <a:p>
            <a:pPr marL="171450" indent="-171450">
              <a:buFontTx/>
              <a:buChar char="-"/>
            </a:pPr>
            <a:r>
              <a:rPr lang="nb-NO"/>
              <a:t>Graphs with time series: showing examples of different </a:t>
            </a:r>
          </a:p>
          <a:p>
            <a:pPr marL="628650" lvl="1" indent="-171450">
              <a:buFontTx/>
              <a:buChar char="-"/>
            </a:pPr>
            <a:r>
              <a:rPr lang="nb-NO"/>
              <a:t>(1) number of years (</a:t>
            </a:r>
            <a:r>
              <a:rPr lang="nb-NO">
                <a:sym typeface="Wingdings" panose="05000000000000000000" pitchFamily="2" charset="2"/>
              </a:rPr>
              <a:t> more sign. trend)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(2) duration / frequency (</a:t>
            </a:r>
            <a:r>
              <a:rPr lang="nb-NO">
                <a:sym typeface="Wingdings" panose="05000000000000000000" pitchFamily="2" charset="2"/>
              </a:rPr>
              <a:t> must be considered when aggregating time series from different stations by average)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(3) temporal variability (</a:t>
            </a:r>
            <a:r>
              <a:rPr lang="nb-NO">
                <a:sym typeface="Wingdings" panose="05000000000000000000" pitchFamily="2" charset="2"/>
              </a:rPr>
              <a:t> </a:t>
            </a:r>
            <a:r>
              <a:rPr lang="nb-NO"/>
              <a:t>less sign.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765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Graphs with time series: showing examples of different </a:t>
            </a:r>
          </a:p>
          <a:p>
            <a:pPr marL="628650" lvl="1" indent="-171450">
              <a:buFontTx/>
              <a:buChar char="-"/>
            </a:pPr>
            <a:r>
              <a:rPr lang="nb-NO"/>
              <a:t>(1) number of years (</a:t>
            </a:r>
            <a:r>
              <a:rPr lang="nb-NO">
                <a:sym typeface="Wingdings" panose="05000000000000000000" pitchFamily="2" charset="2"/>
              </a:rPr>
              <a:t> more sign. trend)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(2) duration / frequency (</a:t>
            </a:r>
            <a:r>
              <a:rPr lang="nb-NO">
                <a:sym typeface="Wingdings" panose="05000000000000000000" pitchFamily="2" charset="2"/>
              </a:rPr>
              <a:t> must be considered when aggregating time series from different stations by average)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(3) temporal variability (</a:t>
            </a:r>
            <a:r>
              <a:rPr lang="nb-NO">
                <a:sym typeface="Wingdings" panose="05000000000000000000" pitchFamily="2" charset="2"/>
              </a:rPr>
              <a:t> </a:t>
            </a:r>
            <a:r>
              <a:rPr lang="nb-NO"/>
              <a:t>less sign.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Anne probably talked about this already – I can refer to 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06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black = nEQR not available</a:t>
            </a:r>
          </a:p>
          <a:p>
            <a:pPr marL="171450" indent="-171450">
              <a:buFontTx/>
              <a:buChar char="-"/>
            </a:pPr>
            <a:r>
              <a:rPr lang="nb-NO"/>
              <a:t>brown = moderate or worse (for AWB or HMWB)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52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r>
              <a:rPr lang="nb-NO"/>
              <a:t>NB: Purpose is to display &amp; insect all data that have been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Notes:</a:t>
            </a:r>
          </a:p>
          <a:p>
            <a:pPr marL="171450" indent="-171450">
              <a:buFontTx/>
              <a:buChar char="-"/>
            </a:pPr>
            <a:r>
              <a:rPr lang="nb-NO"/>
              <a:t>Graphs with time series: showing examples of different </a:t>
            </a:r>
          </a:p>
          <a:p>
            <a:pPr marL="628650" lvl="1" indent="-171450">
              <a:buFontTx/>
              <a:buChar char="-"/>
            </a:pPr>
            <a:r>
              <a:rPr lang="nb-NO"/>
              <a:t>(1) number of years (</a:t>
            </a:r>
            <a:r>
              <a:rPr lang="nb-NO">
                <a:sym typeface="Wingdings" panose="05000000000000000000" pitchFamily="2" charset="2"/>
              </a:rPr>
              <a:t> more sign. trend)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(2) duration / frequency (</a:t>
            </a:r>
            <a:r>
              <a:rPr lang="nb-NO">
                <a:sym typeface="Wingdings" panose="05000000000000000000" pitchFamily="2" charset="2"/>
              </a:rPr>
              <a:t> must be considered when aggregating time series from different stations by average)</a:t>
            </a:r>
            <a:endParaRPr lang="nb-NO"/>
          </a:p>
          <a:p>
            <a:pPr marL="628650" lvl="1" indent="-171450">
              <a:buFontTx/>
              <a:buChar char="-"/>
            </a:pPr>
            <a:r>
              <a:rPr lang="nb-NO"/>
              <a:t>(3) temporal variability (</a:t>
            </a:r>
            <a:r>
              <a:rPr lang="nb-NO">
                <a:sym typeface="Wingdings" panose="05000000000000000000" pitchFamily="2" charset="2"/>
              </a:rPr>
              <a:t> </a:t>
            </a:r>
            <a:r>
              <a:rPr lang="nb-NO"/>
              <a:t>less sign. trend)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874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Time series aggregated:</a:t>
            </a:r>
          </a:p>
          <a:p>
            <a:r>
              <a:rPr lang="nb-NO"/>
              <a:t>1) Selected only «valid determinands» (e.g. only eutrophication metrics for botanical elements)</a:t>
            </a:r>
          </a:p>
          <a:p>
            <a:r>
              <a:rPr lang="nb-NO"/>
              <a:t>2) interpolation (max 2 year) &amp; extrapolation (max 3 years)</a:t>
            </a:r>
          </a:p>
          <a:p>
            <a:r>
              <a:rPr lang="nb-NO"/>
              <a:t>3) Select only complete series from years 2010-2017 (8 years)</a:t>
            </a:r>
          </a:p>
          <a:p>
            <a:pPr marL="0" indent="0">
              <a:buFontTx/>
              <a:buNone/>
            </a:pPr>
            <a:r>
              <a:rPr lang="nb-NO"/>
              <a:t>4) Group by European level, Georegion, or Initial status class</a:t>
            </a:r>
          </a:p>
          <a:p>
            <a:pPr marL="0" indent="0">
              <a:buFontTx/>
              <a:buNone/>
            </a:pPr>
            <a:r>
              <a:rPr lang="nb-NO"/>
              <a:t>5) Aggregate by average</a:t>
            </a:r>
          </a:p>
          <a:p>
            <a:pPr marL="0" indent="0">
              <a:buFontTx/>
              <a:buNone/>
            </a:pPr>
            <a:endParaRPr lang="nb-NO"/>
          </a:p>
          <a:p>
            <a:pPr marL="0" indent="0">
              <a:buFontTx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740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Time series aggregated:</a:t>
            </a:r>
          </a:p>
          <a:p>
            <a:r>
              <a:rPr lang="nb-NO"/>
              <a:t>1) Selected only «valid determinands» (e.g. only eutrophication metrics for botanical elements)</a:t>
            </a:r>
          </a:p>
          <a:p>
            <a:r>
              <a:rPr lang="nb-NO"/>
              <a:t>2) interpolation (max 2 year) &amp; extrapolation (max 3 years)</a:t>
            </a:r>
          </a:p>
          <a:p>
            <a:r>
              <a:rPr lang="nb-NO"/>
              <a:t>3) Select only complete series from years 2010-2017 (8 years)</a:t>
            </a:r>
          </a:p>
          <a:p>
            <a:pPr marL="0" indent="0">
              <a:buFontTx/>
              <a:buNone/>
            </a:pPr>
            <a:r>
              <a:rPr lang="nb-NO"/>
              <a:t>4) Group by European level, Georegion, or Initial status class</a:t>
            </a:r>
          </a:p>
          <a:p>
            <a:pPr marL="0" indent="0">
              <a:buFontTx/>
              <a:buNone/>
            </a:pPr>
            <a:r>
              <a:rPr lang="nb-NO"/>
              <a:t>5) Aggregate by average</a:t>
            </a:r>
          </a:p>
          <a:p>
            <a:pPr marL="0" indent="0">
              <a:buFontTx/>
              <a:buNone/>
            </a:pPr>
            <a:endParaRPr lang="nb-NO"/>
          </a:p>
          <a:p>
            <a:pPr marL="0" indent="0">
              <a:buFontTx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5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Starting in 2021 after a pause in 2020</a:t>
            </a:r>
          </a:p>
          <a:p>
            <a:pPr marL="171450" indent="-171450">
              <a:buFontTx/>
              <a:buChar char="-"/>
            </a:pPr>
            <a:r>
              <a:rPr lang="nb-NO"/>
              <a:t>Current RO is described in the ROD</a:t>
            </a:r>
          </a:p>
          <a:p>
            <a:pPr marL="171450" indent="-171450">
              <a:buFontTx/>
              <a:buChar char="-"/>
            </a:pPr>
            <a:r>
              <a:rPr lang="nb-NO"/>
              <a:t>new also for experienced reporters: pre-filled classification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002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Starting date: to be confirmed?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36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DD: trying to keep it stable!</a:t>
            </a:r>
          </a:p>
          <a:p>
            <a:pPr marL="171450" indent="-171450">
              <a:buFontTx/>
              <a:buChar char="-"/>
            </a:pPr>
            <a:r>
              <a:rPr lang="nb-NO"/>
              <a:t>Also shows the data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26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Looks a bit complicated, but two parallel chains – alternative structures</a:t>
            </a:r>
          </a:p>
          <a:p>
            <a:pPr marL="171450" indent="-171450">
              <a:buFontTx/>
              <a:buChar char="-"/>
            </a:pPr>
            <a:r>
              <a:rPr lang="nb-NO"/>
              <a:t>Data reported at monitoring site will be aggregated to waterbody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85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If you try to report some a wrong combination of determinand &amp; water category, will get error message (blocker?)</a:t>
            </a:r>
          </a:p>
          <a:p>
            <a:pPr marL="628650" lvl="1" indent="-171450">
              <a:buFontTx/>
              <a:buChar char="-"/>
            </a:pPr>
            <a:r>
              <a:rPr lang="nb-NO"/>
              <a:t>(Will get back to this towards the end)</a:t>
            </a:r>
          </a:p>
          <a:p>
            <a:pPr marL="171450" lvl="0" indent="-171450">
              <a:buFontTx/>
              <a:buChar char="-"/>
            </a:pPr>
            <a:r>
              <a:rPr lang="nb-NO"/>
              <a:t>Suffices – historical reasons (FW vs. marine diverged and were later merged...)</a:t>
            </a:r>
          </a:p>
          <a:p>
            <a:pPr marL="171450" lvl="0" indent="-171450">
              <a:buFontTx/>
              <a:buChar char="-"/>
            </a:pPr>
            <a:r>
              <a:rPr lang="nb-NO"/>
              <a:t>@Marek: suffices are not explained anywhere in DD? (_E)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5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496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186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  <a:p>
            <a:pPr marL="171450" indent="-171450">
              <a:buFontTx/>
              <a:buChar char="-"/>
            </a:pPr>
            <a:r>
              <a:rPr lang="nb-NO"/>
              <a:t>Problem: there is a jungle of assessment methods – we try to squeeze it into one table and connect with with several other tables</a:t>
            </a:r>
          </a:p>
          <a:p>
            <a:pPr marL="171450" indent="-171450">
              <a:buFontTx/>
              <a:buChar char="-"/>
            </a:pPr>
            <a:r>
              <a:rPr lang="nb-NO"/>
              <a:t>https://www.mn.uio.no/ibv/tjenester/kunnskap/plantefys/leksikon/j/juletre.html</a:t>
            </a:r>
          </a:p>
          <a:p>
            <a:pPr marL="171450" indent="-171450">
              <a:buFontTx/>
              <a:buChar char="-"/>
            </a:pPr>
            <a:r>
              <a:rPr lang="nb-NO"/>
              <a:t>https://innkjopskontoret.no/velkommen-til-jungelen/</a:t>
            </a:r>
          </a:p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614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89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218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7402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Example of prefilled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388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296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044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- Note mandatory, but can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8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227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Discussion with EEA about use of blocker vs. error vs. warning</a:t>
            </a:r>
          </a:p>
          <a:p>
            <a:pPr marL="171450" indent="-171450">
              <a:buFontTx/>
              <a:buChar char="-"/>
            </a:pPr>
            <a:r>
              <a:rPr lang="nb-NO"/>
              <a:t>Stricter response -&gt; more efficient for both reporters and EEA/ETC</a:t>
            </a:r>
          </a:p>
          <a:p>
            <a:pPr marL="171450" indent="-171450">
              <a:buFontTx/>
              <a:buChar char="-"/>
            </a:pPr>
            <a:r>
              <a:rPr lang="nb-NO"/>
              <a:t>Please check aslo Warning &amp; Error!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201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81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Discussion with EEA about use of blocker vs. error vs. warning</a:t>
            </a:r>
          </a:p>
          <a:p>
            <a:pPr marL="171450" indent="-171450">
              <a:buFontTx/>
              <a:buChar char="-"/>
            </a:pPr>
            <a:r>
              <a:rPr lang="nb-NO"/>
              <a:t>Stricter response -&gt; more efficient for both reporters and EEA/ETC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86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44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How to identify reference WBs: post-stratification (after non-random sampling, e.g. problematic areas overrepresented) =&gt; can calculate the weight that each class should have. </a:t>
            </a:r>
          </a:p>
          <a:p>
            <a:pPr marL="171450" indent="-171450">
              <a:buFontTx/>
              <a:buChar char="-"/>
            </a:pPr>
            <a:r>
              <a:rPr lang="nb-NO"/>
              <a:t>Can use the WFD database to get the expected representativity of the classes (post-stratification)! Can be done by each BQE! Marvellous procedure!  </a:t>
            </a:r>
          </a:p>
          <a:p>
            <a:pPr marL="171450" indent="-171450">
              <a:buFontTx/>
              <a:buChar char="-"/>
            </a:pPr>
            <a:r>
              <a:rPr lang="nb-NO"/>
              <a:t>How to calculate the best unbiased estimate</a:t>
            </a:r>
          </a:p>
          <a:p>
            <a:pPr marL="171450" indent="-171450">
              <a:buFontTx/>
              <a:buChar char="-"/>
            </a:pPr>
            <a:r>
              <a:rPr lang="nb-NO"/>
              <a:t>Anne will say more about representativity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92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How to identify reference WBs: post-stratification (after non-random sampling, e.g. problematic areas overrepresented) =&gt; can calculate the weight that each class should have. </a:t>
            </a:r>
          </a:p>
          <a:p>
            <a:pPr marL="171450" indent="-171450">
              <a:buFontTx/>
              <a:buChar char="-"/>
            </a:pPr>
            <a:r>
              <a:rPr lang="nb-NO"/>
              <a:t>Can use the WFD database to get the expected representativity of the classes (post-stratification)! Can be done by each BQE! Marvellous procedure!  </a:t>
            </a:r>
          </a:p>
          <a:p>
            <a:pPr marL="171450" indent="-171450">
              <a:buFontTx/>
              <a:buChar char="-"/>
            </a:pPr>
            <a:r>
              <a:rPr lang="nb-NO"/>
              <a:t>How to calculate the best unbiased estimate</a:t>
            </a:r>
          </a:p>
          <a:p>
            <a:pPr marL="171450" indent="-171450">
              <a:buFontTx/>
              <a:buChar char="-"/>
            </a:pPr>
            <a:r>
              <a:rPr lang="nb-NO"/>
              <a:t>Anne will say more about representativity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41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What is special for biology data – compared to e.g. water chemistry (WISE-6):</a:t>
            </a:r>
          </a:p>
          <a:p>
            <a:pPr marL="628650" lvl="1" indent="-171450">
              <a:buFontTx/>
              <a:buChar char="-"/>
            </a:pPr>
            <a:r>
              <a:rPr lang="nb-NO"/>
              <a:t>Chemistry reported as metrics – no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60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8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Anne probably talked about this already – I can refer to her</a:t>
            </a:r>
          </a:p>
          <a:p>
            <a:pPr marL="171450" indent="-171450">
              <a:buFontTx/>
              <a:buChar char="-"/>
            </a:pPr>
            <a:r>
              <a:rPr lang="nb-NO"/>
              <a:t>Mention WISE-6 webinar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1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Reorganisation not a problem in itself, but drained much resources – none for indicator work. Also less motivation because data were not used?</a:t>
            </a:r>
          </a:p>
          <a:p>
            <a:pPr marL="628650" lvl="1" indent="-171450">
              <a:buFontTx/>
              <a:buChar char="-"/>
            </a:pPr>
            <a:r>
              <a:rPr lang="nb-NO"/>
              <a:t>Catch 22: not used because not representative...</a:t>
            </a:r>
          </a:p>
          <a:p>
            <a:pPr marL="171450" lvl="0" indent="-171450">
              <a:buFontTx/>
              <a:buChar char="-"/>
            </a:pPr>
            <a:r>
              <a:rPr lang="nb-NO"/>
              <a:t>Indicators: anything that can be used - w/wo EQR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45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/>
              <a:t>Products from local working DB: static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201BC-94E4-4101-962D-54511777D22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_European Brief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7564" y="2110710"/>
            <a:ext cx="10774041" cy="31845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77564" y="272472"/>
            <a:ext cx="10773577" cy="132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</p:spTree>
    <p:extLst>
      <p:ext uri="{BB962C8B-B14F-4D97-AF65-F5344CB8AC3E}">
        <p14:creationId xmlns:p14="http://schemas.microsoft.com/office/powerpoint/2010/main" val="358796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image_Syn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36000"/>
            <a:ext cx="11246369" cy="676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2737" indent="0">
              <a:buNone/>
              <a:defRPr/>
            </a:lvl2pPr>
            <a:lvl3pPr marL="1125472" indent="0">
              <a:buNone/>
              <a:defRPr/>
            </a:lvl3pPr>
            <a:lvl4pPr marL="1688207" indent="0">
              <a:buNone/>
              <a:defRPr/>
            </a:lvl4pPr>
            <a:lvl5pPr marL="2250944" indent="0">
              <a:buNone/>
              <a:defRPr/>
            </a:lvl5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11245850" cy="37592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32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8488" y="6250565"/>
            <a:ext cx="3683000" cy="274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000">
                <a:solidFill>
                  <a:srgbClr val="006654"/>
                </a:solidFill>
              </a:defRPr>
            </a:lvl2pPr>
            <a:lvl3pPr>
              <a:defRPr sz="1000">
                <a:solidFill>
                  <a:srgbClr val="006654"/>
                </a:solidFill>
              </a:defRPr>
            </a:lvl3pPr>
            <a:lvl4pPr>
              <a:defRPr sz="1000">
                <a:solidFill>
                  <a:srgbClr val="006654"/>
                </a:solidFill>
              </a:defRPr>
            </a:lvl4pPr>
            <a:lvl5pPr>
              <a:defRPr sz="1000">
                <a:solidFill>
                  <a:srgbClr val="006654"/>
                </a:solidFill>
              </a:defRPr>
            </a:lvl5pPr>
          </a:lstStyle>
          <a:p>
            <a:pPr lvl="0"/>
            <a:r>
              <a:rPr lang="en-US" dirty="0"/>
              <a:t>Source reference for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106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936189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  <a:p>
            <a:pPr lvl="0"/>
            <a:r>
              <a:rPr lang="en-US" dirty="0"/>
              <a:t>Max two lines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365747"/>
            <a:ext cx="2164080" cy="322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rgbClr val="00817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| Date | Venue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3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../slides/slid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790732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2344619" y="152400"/>
            <a:ext cx="88574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5"/>
            <a:ext cx="12192000" cy="778149"/>
          </a:xfrm>
          <a:prstGeom prst="rect">
            <a:avLst/>
          </a:prstGeom>
          <a:solidFill>
            <a:srgbClr val="008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5940000"/>
            <a:ext cx="248340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ctr" defTabSz="1125472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51" indent="-422051" algn="l" defTabSz="1125472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51710" algn="l" defTabSz="1125472" rtl="0" eaLnBrk="1" latinLnBrk="0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3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75" indent="-281368" algn="l" defTabSz="1125472" rtl="0" eaLnBrk="1" latinLnBrk="0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312" indent="-281368" algn="l" defTabSz="1125472" rtl="0" eaLnBrk="1" latinLnBrk="0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5047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4" indent="-281368" algn="l" defTabSz="1125472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3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24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2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WISE-2: Biology data reporting to EEA</a:t>
            </a:r>
            <a:br>
              <a:rPr lang="en-GB" dirty="0"/>
            </a:br>
            <a:r>
              <a:rPr lang="en-GB" sz="2400" dirty="0"/>
              <a:t>Current content, data dictionary, reporting tools, challenges and solutions</a:t>
            </a:r>
            <a:endParaRPr lang="en-GB" dirty="0"/>
          </a:p>
          <a:p>
            <a:endParaRPr lang="en-GB" dirty="0"/>
          </a:p>
          <a:p>
            <a:r>
              <a:rPr lang="en-GB" dirty="0"/>
              <a:t>Jannicke Moe (</a:t>
            </a:r>
            <a:r>
              <a:rPr lang="en-GB" dirty="0" err="1"/>
              <a:t>NIVA</a:t>
            </a:r>
            <a:r>
              <a:rPr lang="en-GB"/>
              <a:t>, ETC/ICM)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23C9171-9FB9-4ADA-A7BD-EA8B6AE035A7}"/>
              </a:ext>
            </a:extLst>
          </p:cNvPr>
          <p:cNvSpPr txBox="1">
            <a:spLocks/>
          </p:cNvSpPr>
          <p:nvPr/>
        </p:nvSpPr>
        <p:spPr>
          <a:xfrm>
            <a:off x="662632" y="3691113"/>
            <a:ext cx="10779125" cy="1442085"/>
          </a:xfrm>
          <a:prstGeom prst="rect">
            <a:avLst/>
          </a:prstGeom>
        </p:spPr>
        <p:txBody>
          <a:bodyPr/>
          <a:lstStyle>
            <a:lvl1pPr marL="0" indent="0" algn="r" defTabSz="1125472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WISE-2 Webinar 12.10.2021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6E7B8-E31F-4955-958F-7D899A118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" t="2949" r="763" b="3015"/>
          <a:stretch/>
        </p:blipFill>
        <p:spPr>
          <a:xfrm>
            <a:off x="603379" y="5003952"/>
            <a:ext cx="8198499" cy="14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4423973-D263-4D8F-A995-F499DCF40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"/>
          <a:stretch/>
        </p:blipFill>
        <p:spPr>
          <a:xfrm>
            <a:off x="2621347" y="1129545"/>
            <a:ext cx="9528941" cy="4108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CC16D-2FE9-4087-A2DD-CA731C31FE9A}"/>
              </a:ext>
            </a:extLst>
          </p:cNvPr>
          <p:cNvSpPr/>
          <p:nvPr/>
        </p:nvSpPr>
        <p:spPr>
          <a:xfrm>
            <a:off x="9305256" y="5869709"/>
            <a:ext cx="2677472" cy="819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The main phases of biology data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3B7BD-CD83-4507-A3BA-A5389A516CCD}"/>
              </a:ext>
            </a:extLst>
          </p:cNvPr>
          <p:cNvSpPr txBox="1"/>
          <p:nvPr/>
        </p:nvSpPr>
        <p:spPr>
          <a:xfrm>
            <a:off x="2621347" y="1291803"/>
            <a:ext cx="32645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200"/>
              <a:t>Number of biology indicator values by year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15E32-CC95-45C0-A0B9-7493BF733C53}"/>
              </a:ext>
            </a:extLst>
          </p:cNvPr>
          <p:cNvSpPr txBox="1"/>
          <p:nvPr/>
        </p:nvSpPr>
        <p:spPr>
          <a:xfrm rot="19200000">
            <a:off x="6770512" y="5900773"/>
            <a:ext cx="1959238" cy="307777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70C0"/>
                </a:solidFill>
              </a:rPr>
              <a:t>Reporting 2011-2013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EBD1B2-5E7C-4329-9B8F-1B86AED72163}"/>
              </a:ext>
            </a:extLst>
          </p:cNvPr>
          <p:cNvSpPr/>
          <p:nvPr/>
        </p:nvSpPr>
        <p:spPr>
          <a:xfrm rot="16200000" flipV="1">
            <a:off x="8221766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ADE909-39BA-4496-A083-EAF56EACE845}"/>
              </a:ext>
            </a:extLst>
          </p:cNvPr>
          <p:cNvSpPr/>
          <p:nvPr/>
        </p:nvSpPr>
        <p:spPr>
          <a:xfrm rot="16200000" flipV="1">
            <a:off x="8992640" y="5217756"/>
            <a:ext cx="173981" cy="1538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692BA-E03C-4512-A8F0-7DEDB8146D1F}"/>
              </a:ext>
            </a:extLst>
          </p:cNvPr>
          <p:cNvSpPr txBox="1"/>
          <p:nvPr/>
        </p:nvSpPr>
        <p:spPr>
          <a:xfrm rot="19200000">
            <a:off x="7531105" y="5825810"/>
            <a:ext cx="1738269" cy="738664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FF0000"/>
                </a:solidFill>
              </a:rPr>
              <a:t>Reorganisation of WISE-SOE 2014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AFEB7-4727-44E6-9944-20EB15381528}"/>
              </a:ext>
            </a:extLst>
          </p:cNvPr>
          <p:cNvSpPr txBox="1"/>
          <p:nvPr/>
        </p:nvSpPr>
        <p:spPr>
          <a:xfrm rot="19200000">
            <a:off x="8710173" y="5905701"/>
            <a:ext cx="179968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8173"/>
                </a:solidFill>
              </a:rPr>
              <a:t>WISE-2 webinar 2019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B96687-A5AE-4276-8211-4C5EE5F1A979}"/>
              </a:ext>
            </a:extLst>
          </p:cNvPr>
          <p:cNvSpPr/>
          <p:nvPr/>
        </p:nvSpPr>
        <p:spPr>
          <a:xfrm rot="16200000" flipV="1">
            <a:off x="10277430" y="5217756"/>
            <a:ext cx="173981" cy="15386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88A8D-E681-494E-9E7A-48A00BA033E3}"/>
              </a:ext>
            </a:extLst>
          </p:cNvPr>
          <p:cNvSpPr txBox="1"/>
          <p:nvPr/>
        </p:nvSpPr>
        <p:spPr>
          <a:xfrm>
            <a:off x="4824150" y="5569321"/>
            <a:ext cx="209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Reporting of older data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581097A-3BB6-4240-8EDD-C8A75D445C32}"/>
              </a:ext>
            </a:extLst>
          </p:cNvPr>
          <p:cNvSpPr/>
          <p:nvPr/>
        </p:nvSpPr>
        <p:spPr>
          <a:xfrm rot="16200000">
            <a:off x="5778845" y="3201123"/>
            <a:ext cx="307778" cy="44949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1D524E1-550B-44F9-B627-650004DDBAF1}"/>
              </a:ext>
            </a:extLst>
          </p:cNvPr>
          <p:cNvSpPr/>
          <p:nvPr/>
        </p:nvSpPr>
        <p:spPr>
          <a:xfrm rot="16200000" flipV="1">
            <a:off x="7964808" y="5217756"/>
            <a:ext cx="173981" cy="15386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566A70D-A24F-4633-B85D-EB20BF639D22}"/>
              </a:ext>
            </a:extLst>
          </p:cNvPr>
          <p:cNvSpPr/>
          <p:nvPr/>
        </p:nvSpPr>
        <p:spPr>
          <a:xfrm rot="16200000" flipV="1">
            <a:off x="7707850" y="5217756"/>
            <a:ext cx="173981" cy="15386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8CBC5-2780-4AF4-ABF1-F05C7085D843}"/>
              </a:ext>
            </a:extLst>
          </p:cNvPr>
          <p:cNvSpPr txBox="1"/>
          <p:nvPr/>
        </p:nvSpPr>
        <p:spPr>
          <a:xfrm rot="19200000">
            <a:off x="6033826" y="6014344"/>
            <a:ext cx="2094310" cy="307777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7030A0"/>
                </a:solidFill>
              </a:rPr>
              <a:t>Test reporting 2009-10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030D6BD-9D45-4995-8CF0-6444FD3F5B8D}"/>
              </a:ext>
            </a:extLst>
          </p:cNvPr>
          <p:cNvSpPr/>
          <p:nvPr/>
        </p:nvSpPr>
        <p:spPr>
          <a:xfrm rot="16200000" flipV="1">
            <a:off x="8478724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A4552F9-9EBB-4457-8EE6-7083A6C6D18F}"/>
              </a:ext>
            </a:extLst>
          </p:cNvPr>
          <p:cNvSpPr/>
          <p:nvPr/>
        </p:nvSpPr>
        <p:spPr>
          <a:xfrm rot="16200000" flipV="1">
            <a:off x="8735682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CAB1552-37F1-44AA-9B06-C66066F7F2E3}"/>
              </a:ext>
            </a:extLst>
          </p:cNvPr>
          <p:cNvSpPr/>
          <p:nvPr/>
        </p:nvSpPr>
        <p:spPr>
          <a:xfrm rot="16200000" flipV="1">
            <a:off x="9249598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049CD0C-3AD8-44AE-8A16-E139EC3431CA}"/>
              </a:ext>
            </a:extLst>
          </p:cNvPr>
          <p:cNvSpPr/>
          <p:nvPr/>
        </p:nvSpPr>
        <p:spPr>
          <a:xfrm rot="16200000" flipV="1">
            <a:off x="9506556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DCC5313-4C53-45EB-A055-AB86FE1FEB50}"/>
              </a:ext>
            </a:extLst>
          </p:cNvPr>
          <p:cNvSpPr/>
          <p:nvPr/>
        </p:nvSpPr>
        <p:spPr>
          <a:xfrm rot="16200000" flipV="1">
            <a:off x="9763514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08C57-28C8-4A5E-A032-84CC50AB7AB0}"/>
              </a:ext>
            </a:extLst>
          </p:cNvPr>
          <p:cNvSpPr/>
          <p:nvPr/>
        </p:nvSpPr>
        <p:spPr>
          <a:xfrm>
            <a:off x="10532560" y="3429000"/>
            <a:ext cx="1612946" cy="2057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9F03D5C-CC4D-4A78-8032-6CDD49EBA70B}"/>
              </a:ext>
            </a:extLst>
          </p:cNvPr>
          <p:cNvSpPr/>
          <p:nvPr/>
        </p:nvSpPr>
        <p:spPr>
          <a:xfrm rot="16200000" flipV="1">
            <a:off x="10020472" y="5217756"/>
            <a:ext cx="173981" cy="153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C7BB25-69B8-4E1C-85EA-14A949F035C6}"/>
              </a:ext>
            </a:extLst>
          </p:cNvPr>
          <p:cNvSpPr/>
          <p:nvPr/>
        </p:nvSpPr>
        <p:spPr>
          <a:xfrm rot="16200000" flipV="1">
            <a:off x="10587398" y="5208508"/>
            <a:ext cx="173981" cy="1538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B2D31A-02DE-46D5-A60C-6406F3E35F9D}"/>
              </a:ext>
            </a:extLst>
          </p:cNvPr>
          <p:cNvSpPr txBox="1"/>
          <p:nvPr/>
        </p:nvSpPr>
        <p:spPr>
          <a:xfrm rot="19200000">
            <a:off x="9102034" y="5965603"/>
            <a:ext cx="1738269" cy="523220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FF0000"/>
                </a:solidFill>
              </a:rPr>
              <a:t>Suspension 2020	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6B030A2-8E70-4386-8D52-FA308510D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07" y="1433063"/>
            <a:ext cx="2756586" cy="4498612"/>
          </a:xfrm>
        </p:spPr>
        <p:txBody>
          <a:bodyPr/>
          <a:lstStyle/>
          <a:p>
            <a:r>
              <a:rPr lang="nb-NO" sz="2000"/>
              <a:t>NB: Reporting year ≥ Monitoring year +1</a:t>
            </a:r>
          </a:p>
          <a:p>
            <a:endParaRPr lang="en-GB" sz="2000"/>
          </a:p>
          <a:p>
            <a:r>
              <a:rPr lang="en-GB" sz="2000"/>
              <a:t>WISE-SOE reorganisation </a:t>
            </a:r>
            <a:br>
              <a:rPr lang="en-GB" sz="2000"/>
            </a:br>
            <a:r>
              <a:rPr lang="en-GB" sz="2000"/>
              <a:t>in 2014 </a:t>
            </a:r>
            <a:r>
              <a:rPr lang="en-GB" sz="2000">
                <a:sym typeface="Wingdings" panose="05000000000000000000" pitchFamily="2" charset="2"/>
              </a:rPr>
              <a:t></a:t>
            </a:r>
            <a:br>
              <a:rPr lang="en-GB" sz="2000"/>
            </a:br>
            <a:r>
              <a:rPr lang="en-GB" sz="2000">
                <a:sym typeface="Wingdings" panose="05000000000000000000" pitchFamily="2" charset="2"/>
              </a:rPr>
              <a:t>r</a:t>
            </a:r>
            <a:r>
              <a:rPr lang="en-GB" sz="2000"/>
              <a:t>eporting decreased</a:t>
            </a:r>
          </a:p>
          <a:p>
            <a:endParaRPr lang="en-GB" sz="2000"/>
          </a:p>
          <a:p>
            <a:r>
              <a:rPr lang="en-GB" sz="2000"/>
              <a:t>WISE-2 webinar </a:t>
            </a:r>
            <a:br>
              <a:rPr lang="en-GB" sz="2000"/>
            </a:br>
            <a:r>
              <a:rPr lang="en-GB" sz="2000"/>
              <a:t>in 2019 </a:t>
            </a:r>
            <a:r>
              <a:rPr lang="en-GB" sz="2000">
                <a:sym typeface="Wingdings" panose="05000000000000000000" pitchFamily="2" charset="2"/>
              </a:rPr>
              <a:t>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reporting doubled</a:t>
            </a:r>
          </a:p>
          <a:p>
            <a:endParaRPr lang="en-GB" sz="2000"/>
          </a:p>
          <a:p>
            <a:r>
              <a:rPr lang="en-GB" sz="2000"/>
              <a:t>WISE-2 webinar </a:t>
            </a:r>
            <a:br>
              <a:rPr lang="en-GB" sz="2000"/>
            </a:br>
            <a:r>
              <a:rPr lang="en-GB" sz="2000"/>
              <a:t>in 2021 </a:t>
            </a:r>
            <a:r>
              <a:rPr lang="en-GB" sz="2000">
                <a:sym typeface="Wingdings" panose="05000000000000000000" pitchFamily="2" charset="2"/>
              </a:rPr>
              <a:t>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???</a:t>
            </a:r>
          </a:p>
          <a:p>
            <a:endParaRPr lang="en-GB" sz="2000"/>
          </a:p>
          <a:p>
            <a:endParaRPr lang="en-GB" sz="2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2B9965-A501-4EB0-9E4C-24C9970BF43F}"/>
              </a:ext>
            </a:extLst>
          </p:cNvPr>
          <p:cNvSpPr txBox="1"/>
          <p:nvPr/>
        </p:nvSpPr>
        <p:spPr>
          <a:xfrm rot="19200000">
            <a:off x="8107551" y="5918166"/>
            <a:ext cx="1959238" cy="307777"/>
          </a:xfrm>
          <a:prstGeom prst="rect">
            <a:avLst/>
          </a:prstGeom>
          <a:noFill/>
          <a:ln>
            <a:noFill/>
          </a:ln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70C0"/>
                </a:solidFill>
              </a:rPr>
              <a:t>Reporting 2015-2019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8E28A-0477-4C7A-A2A6-0E312895D56E}"/>
              </a:ext>
            </a:extLst>
          </p:cNvPr>
          <p:cNvSpPr txBox="1"/>
          <p:nvPr/>
        </p:nvSpPr>
        <p:spPr>
          <a:xfrm rot="19186672">
            <a:off x="9543273" y="5900772"/>
            <a:ext cx="179968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8000" rIns="48000" rtlCol="0">
            <a:spAutoFit/>
          </a:bodyPr>
          <a:lstStyle/>
          <a:p>
            <a:pPr algn="r"/>
            <a:r>
              <a:rPr lang="nb-NO" sz="1400">
                <a:solidFill>
                  <a:srgbClr val="008173"/>
                </a:solidFill>
              </a:rPr>
              <a:t>WISE-2 webinar 2021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CA72F9-E896-4B2F-AD3F-CD11D99CB180}"/>
              </a:ext>
            </a:extLst>
          </p:cNvPr>
          <p:cNvSpPr/>
          <p:nvPr/>
        </p:nvSpPr>
        <p:spPr>
          <a:xfrm>
            <a:off x="10860715" y="203341"/>
            <a:ext cx="191494" cy="47143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B2EA51B-D434-457E-B2E7-DCCE95680027}"/>
              </a:ext>
            </a:extLst>
          </p:cNvPr>
          <p:cNvSpPr/>
          <p:nvPr/>
        </p:nvSpPr>
        <p:spPr>
          <a:xfrm rot="16200000" flipV="1">
            <a:off x="10888286" y="5196902"/>
            <a:ext cx="173981" cy="15386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65D970-68D6-435C-875B-A5136C805A6D}"/>
              </a:ext>
            </a:extLst>
          </p:cNvPr>
          <p:cNvSpPr txBox="1"/>
          <p:nvPr/>
        </p:nvSpPr>
        <p:spPr>
          <a:xfrm rot="16200000">
            <a:off x="10665820" y="4859174"/>
            <a:ext cx="585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2020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F448A1-D71E-44BB-9188-6D54627D65FD}"/>
              </a:ext>
            </a:extLst>
          </p:cNvPr>
          <p:cNvSpPr txBox="1"/>
          <p:nvPr/>
        </p:nvSpPr>
        <p:spPr>
          <a:xfrm>
            <a:off x="10759600" y="-12103"/>
            <a:ext cx="585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????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C2062D-F3E2-4833-85F3-2FDE38876A3D}"/>
              </a:ext>
            </a:extLst>
          </p:cNvPr>
          <p:cNvSpPr/>
          <p:nvPr/>
        </p:nvSpPr>
        <p:spPr>
          <a:xfrm>
            <a:off x="10548245" y="203341"/>
            <a:ext cx="191494" cy="47143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73A06D2-43B2-4A51-A7D4-65EDE3B62053}"/>
              </a:ext>
            </a:extLst>
          </p:cNvPr>
          <p:cNvSpPr/>
          <p:nvPr/>
        </p:nvSpPr>
        <p:spPr>
          <a:xfrm rot="3740336">
            <a:off x="8833004" y="2615678"/>
            <a:ext cx="1812649" cy="13304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FA83F119-6EA9-4188-835C-288BF6BB8215}"/>
              </a:ext>
            </a:extLst>
          </p:cNvPr>
          <p:cNvSpPr/>
          <p:nvPr/>
        </p:nvSpPr>
        <p:spPr>
          <a:xfrm rot="16702733">
            <a:off x="9614253" y="2649340"/>
            <a:ext cx="1436272" cy="1207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D165DF-97F2-4BA0-B917-138154765607}"/>
              </a:ext>
            </a:extLst>
          </p:cNvPr>
          <p:cNvSpPr txBox="1"/>
          <p:nvPr/>
        </p:nvSpPr>
        <p:spPr>
          <a:xfrm rot="16200000">
            <a:off x="10371017" y="4853569"/>
            <a:ext cx="585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2019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D2AA06-3ED5-4170-9BAD-D3C561198C4F}"/>
              </a:ext>
            </a:extLst>
          </p:cNvPr>
          <p:cNvSpPr txBox="1"/>
          <p:nvPr/>
        </p:nvSpPr>
        <p:spPr>
          <a:xfrm>
            <a:off x="5840425" y="5105785"/>
            <a:ext cx="2095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Monitoring year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EAF267-C736-4DA1-A24F-D33BF64953B6}"/>
              </a:ext>
            </a:extLst>
          </p:cNvPr>
          <p:cNvSpPr txBox="1"/>
          <p:nvPr/>
        </p:nvSpPr>
        <p:spPr>
          <a:xfrm>
            <a:off x="396285" y="6226098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b-NO" sz="120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CE2EF53A-ED70-40EE-8F41-6FED93D95A21}"/>
              </a:ext>
            </a:extLst>
          </p:cNvPr>
          <p:cNvSpPr/>
          <p:nvPr/>
        </p:nvSpPr>
        <p:spPr>
          <a:xfrm rot="18801608" flipV="1">
            <a:off x="8889576" y="2168866"/>
            <a:ext cx="539744" cy="11360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6905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/>
      <p:bldP spid="44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Old work flow (- 2019)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452E5-448B-4D31-BF1C-401A5D6BDAEC}"/>
              </a:ext>
            </a:extLst>
          </p:cNvPr>
          <p:cNvSpPr txBox="1"/>
          <p:nvPr/>
        </p:nvSpPr>
        <p:spPr>
          <a:xfrm>
            <a:off x="706859" y="1798731"/>
            <a:ext cx="1057405" cy="71416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FF0000"/>
                </a:solidFill>
              </a:rPr>
              <a:t>Monitoring </a:t>
            </a:r>
            <a:br>
              <a:rPr lang="nb-NO" sz="1050">
                <a:solidFill>
                  <a:srgbClr val="FF0000"/>
                </a:solidFill>
              </a:rPr>
            </a:br>
            <a:r>
              <a:rPr lang="nb-NO" sz="105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E67F3-09C8-4E2C-8285-F7936D0BF06E}"/>
              </a:ext>
            </a:extLst>
          </p:cNvPr>
          <p:cNvSpPr txBox="1"/>
          <p:nvPr/>
        </p:nvSpPr>
        <p:spPr>
          <a:xfrm>
            <a:off x="3510525" y="1798731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FF0000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EQR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(nEQR)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5C0A9-A6EB-4A6B-ABAD-B1C33F247271}"/>
              </a:ext>
            </a:extLst>
          </p:cNvPr>
          <p:cNvSpPr txBox="1"/>
          <p:nvPr/>
        </p:nvSpPr>
        <p:spPr>
          <a:xfrm>
            <a:off x="3618331" y="182729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Central Data </a:t>
            </a:r>
            <a:br>
              <a:rPr lang="nb-NO" sz="1000" b="1">
                <a:solidFill>
                  <a:srgbClr val="008173"/>
                </a:solidFill>
              </a:rPr>
            </a:br>
            <a:r>
              <a:rPr lang="nb-NO" sz="1000" b="1">
                <a:solidFill>
                  <a:srgbClr val="008173"/>
                </a:solidFill>
              </a:rPr>
              <a:t>Repository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E33D1-D091-4599-ADE6-4AEF10FE09FA}"/>
              </a:ext>
            </a:extLst>
          </p:cNvPr>
          <p:cNvSpPr txBox="1"/>
          <p:nvPr/>
        </p:nvSpPr>
        <p:spPr>
          <a:xfrm>
            <a:off x="1793077" y="2246887"/>
            <a:ext cx="101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FF0000"/>
                </a:solidFill>
              </a:rPr>
              <a:t>Delivery to CDR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3AFF9DA-B33A-4536-90E8-D36B0BCC945B}"/>
              </a:ext>
            </a:extLst>
          </p:cNvPr>
          <p:cNvSpPr/>
          <p:nvPr/>
        </p:nvSpPr>
        <p:spPr>
          <a:xfrm>
            <a:off x="1990748" y="2020284"/>
            <a:ext cx="1259522" cy="1823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18373-7034-4C49-8B19-0705CE193A1F}"/>
              </a:ext>
            </a:extLst>
          </p:cNvPr>
          <p:cNvSpPr txBox="1"/>
          <p:nvPr/>
        </p:nvSpPr>
        <p:spPr>
          <a:xfrm>
            <a:off x="934251" y="132565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NFP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E9F7A-479E-4F77-8BBA-BCE0FAEDF020}"/>
              </a:ext>
            </a:extLst>
          </p:cNvPr>
          <p:cNvSpPr txBox="1"/>
          <p:nvPr/>
        </p:nvSpPr>
        <p:spPr>
          <a:xfrm>
            <a:off x="3771575" y="1290855"/>
            <a:ext cx="5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8173"/>
                </a:solidFill>
              </a:rPr>
              <a:t>EEA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E8780-06EA-4FBB-8460-7A0054C63F49}"/>
              </a:ext>
            </a:extLst>
          </p:cNvPr>
          <p:cNvSpPr txBox="1"/>
          <p:nvPr/>
        </p:nvSpPr>
        <p:spPr>
          <a:xfrm>
            <a:off x="4346693" y="4112249"/>
            <a:ext cx="1156097" cy="135612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0070C0"/>
                </a:solidFill>
              </a:rPr>
              <a:t>Class boundaries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Status classes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EQR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nEQR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5EF06-DDCD-436F-AE8A-D7A3F68DBF10}"/>
              </a:ext>
            </a:extLst>
          </p:cNvPr>
          <p:cNvGrpSpPr/>
          <p:nvPr/>
        </p:nvGrpSpPr>
        <p:grpSpPr>
          <a:xfrm>
            <a:off x="9829840" y="1918172"/>
            <a:ext cx="1182633" cy="1153689"/>
            <a:chOff x="9682030" y="2262206"/>
            <a:chExt cx="1346201" cy="1548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5249AF-0696-4377-A9BD-BAD292A018CC}"/>
                </a:ext>
              </a:extLst>
            </p:cNvPr>
            <p:cNvSpPr txBox="1"/>
            <p:nvPr/>
          </p:nvSpPr>
          <p:spPr>
            <a:xfrm>
              <a:off x="9682030" y="2262206"/>
              <a:ext cx="1346201" cy="1548502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36000" rIns="36000" bIns="0" rtlCol="0">
              <a:spAutoFit/>
            </a:bodyPr>
            <a:lstStyle/>
            <a:p>
              <a:pPr algn="ctr"/>
              <a:r>
                <a:rPr lang="nb-NO" sz="1050">
                  <a:solidFill>
                    <a:srgbClr val="008173"/>
                  </a:solidFill>
                </a:rPr>
                <a:t>Class boundaries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Status classes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EQR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nEQR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EE0AC7-DFD8-4733-8091-08F95F661E33}"/>
                </a:ext>
              </a:extLst>
            </p:cNvPr>
            <p:cNvSpPr txBox="1"/>
            <p:nvPr/>
          </p:nvSpPr>
          <p:spPr>
            <a:xfrm>
              <a:off x="9942308" y="2304789"/>
              <a:ext cx="8258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000" b="1">
                  <a:solidFill>
                    <a:srgbClr val="008173"/>
                  </a:solidFill>
                </a:rPr>
                <a:t>Waterbase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F4BEA4-42DC-46D7-9C8E-B6D685F3F06B}"/>
              </a:ext>
            </a:extLst>
          </p:cNvPr>
          <p:cNvSpPr txBox="1"/>
          <p:nvPr/>
        </p:nvSpPr>
        <p:spPr>
          <a:xfrm>
            <a:off x="4284214" y="4224692"/>
            <a:ext cx="1241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70C0"/>
                </a:solidFill>
              </a:rPr>
              <a:t>Local working DB</a:t>
            </a:r>
          </a:p>
        </p:txBody>
      </p:sp>
      <p:sp>
        <p:nvSpPr>
          <p:cNvPr id="26" name="Arrow: Curved Right 25">
            <a:extLst>
              <a:ext uri="{FF2B5EF4-FFF2-40B4-BE49-F238E27FC236}">
                <a16:creationId xmlns:a16="http://schemas.microsoft.com/office/drawing/2014/main" id="{F69951A1-DA79-4684-88B2-5E890CC21B3E}"/>
              </a:ext>
            </a:extLst>
          </p:cNvPr>
          <p:cNvSpPr/>
          <p:nvPr/>
        </p:nvSpPr>
        <p:spPr>
          <a:xfrm>
            <a:off x="3914099" y="4545924"/>
            <a:ext cx="414536" cy="510583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F5923-2D94-43DB-A226-9D82D1273D40}"/>
              </a:ext>
            </a:extLst>
          </p:cNvPr>
          <p:cNvSpPr txBox="1"/>
          <p:nvPr/>
        </p:nvSpPr>
        <p:spPr>
          <a:xfrm>
            <a:off x="6248202" y="4096978"/>
            <a:ext cx="1165821" cy="1356121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0070C0"/>
                </a:solidFill>
              </a:rPr>
              <a:t>Class boundaries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Status classes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EQR</a:t>
            </a:r>
          </a:p>
          <a:p>
            <a:pPr algn="ctr"/>
            <a:r>
              <a:rPr lang="nb-NO" sz="1050">
                <a:solidFill>
                  <a:srgbClr val="0070C0"/>
                </a:solidFill>
              </a:rPr>
              <a:t>nEQR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3D4016-B5A3-4FDD-8608-970C297ABCA4}"/>
              </a:ext>
            </a:extLst>
          </p:cNvPr>
          <p:cNvSpPr txBox="1"/>
          <p:nvPr/>
        </p:nvSpPr>
        <p:spPr>
          <a:xfrm>
            <a:off x="2469446" y="1503949"/>
            <a:ext cx="104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Automatic  QC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761A16-2350-4448-B345-4A96E3F89AFC}"/>
              </a:ext>
            </a:extLst>
          </p:cNvPr>
          <p:cNvSpPr txBox="1"/>
          <p:nvPr/>
        </p:nvSpPr>
        <p:spPr>
          <a:xfrm>
            <a:off x="8424321" y="2012716"/>
            <a:ext cx="117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Publication</a:t>
            </a:r>
          </a:p>
        </p:txBody>
      </p:sp>
      <p:pic>
        <p:nvPicPr>
          <p:cNvPr id="34" name="Graphic 33" descr="Map with pin">
            <a:extLst>
              <a:ext uri="{FF2B5EF4-FFF2-40B4-BE49-F238E27FC236}">
                <a16:creationId xmlns:a16="http://schemas.microsoft.com/office/drawing/2014/main" id="{87A1B3C5-F447-4794-ABDD-8395212A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9540" y="5884668"/>
            <a:ext cx="521410" cy="52141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7B3604E9-C5D8-42D1-82E4-C3BD79FC6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9539" y="5942546"/>
            <a:ext cx="395744" cy="395744"/>
          </a:xfrm>
          <a:prstGeom prst="rect">
            <a:avLst/>
          </a:prstGeom>
        </p:spPr>
      </p:pic>
      <p:pic>
        <p:nvPicPr>
          <p:cNvPr id="36" name="Graphic 35" descr="Statistics">
            <a:extLst>
              <a:ext uri="{FF2B5EF4-FFF2-40B4-BE49-F238E27FC236}">
                <a16:creationId xmlns:a16="http://schemas.microsoft.com/office/drawing/2014/main" id="{9D52D3C1-A82D-40AB-A266-1F7C74C65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9997" y="5881090"/>
            <a:ext cx="457200" cy="457200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D30DDC5A-532B-47BC-AB05-FE9F58386D7E}"/>
              </a:ext>
            </a:extLst>
          </p:cNvPr>
          <p:cNvSpPr/>
          <p:nvPr/>
        </p:nvSpPr>
        <p:spPr>
          <a:xfrm rot="7036968">
            <a:off x="4399419" y="5596322"/>
            <a:ext cx="327702" cy="1420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9D49948-A37B-45AB-AD1B-E47C8755A233}"/>
              </a:ext>
            </a:extLst>
          </p:cNvPr>
          <p:cNvSpPr/>
          <p:nvPr/>
        </p:nvSpPr>
        <p:spPr>
          <a:xfrm rot="4572108">
            <a:off x="4886313" y="5618504"/>
            <a:ext cx="327702" cy="1420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E6EDE3E-3FBF-4E10-B69F-07A89997CF89}"/>
              </a:ext>
            </a:extLst>
          </p:cNvPr>
          <p:cNvSpPr/>
          <p:nvPr/>
        </p:nvSpPr>
        <p:spPr>
          <a:xfrm rot="2750949">
            <a:off x="5349990" y="5623045"/>
            <a:ext cx="327702" cy="1420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5F87D-2255-406C-9139-59715C3A3EBA}"/>
              </a:ext>
            </a:extLst>
          </p:cNvPr>
          <p:cNvSpPr txBox="1"/>
          <p:nvPr/>
        </p:nvSpPr>
        <p:spPr>
          <a:xfrm>
            <a:off x="4243897" y="6300137"/>
            <a:ext cx="1066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Trend </a:t>
            </a:r>
          </a:p>
          <a:p>
            <a:r>
              <a:rPr lang="nb-NO" sz="1050">
                <a:solidFill>
                  <a:srgbClr val="0070C0"/>
                </a:solidFill>
              </a:rPr>
              <a:t>analyses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1AEF51-AF6C-49C6-A462-7B1D870B31CD}"/>
              </a:ext>
            </a:extLst>
          </p:cNvPr>
          <p:cNvSpPr txBox="1"/>
          <p:nvPr/>
        </p:nvSpPr>
        <p:spPr>
          <a:xfrm>
            <a:off x="4930745" y="6300137"/>
            <a:ext cx="521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Maps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565039-155D-41E1-9F6C-A0A4D12FCC54}"/>
              </a:ext>
            </a:extLst>
          </p:cNvPr>
          <p:cNvSpPr txBox="1"/>
          <p:nvPr/>
        </p:nvSpPr>
        <p:spPr>
          <a:xfrm>
            <a:off x="5427932" y="6300137"/>
            <a:ext cx="833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Reports</a:t>
            </a:r>
          </a:p>
        </p:txBody>
      </p:sp>
      <p:pic>
        <p:nvPicPr>
          <p:cNvPr id="43" name="Graphic 42" descr="Bar chart">
            <a:extLst>
              <a:ext uri="{FF2B5EF4-FFF2-40B4-BE49-F238E27FC236}">
                <a16:creationId xmlns:a16="http://schemas.microsoft.com/office/drawing/2014/main" id="{C3353CD0-7D0D-4954-82D5-A6977319B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9110" y="5830200"/>
            <a:ext cx="497205" cy="497205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E30824B4-351B-47AC-BC24-DC8C0998B798}"/>
              </a:ext>
            </a:extLst>
          </p:cNvPr>
          <p:cNvSpPr/>
          <p:nvPr/>
        </p:nvSpPr>
        <p:spPr>
          <a:xfrm rot="7692633">
            <a:off x="3881971" y="5614548"/>
            <a:ext cx="560260" cy="14709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72DEB-3EE2-48F3-A43D-7E4744EB1DBF}"/>
              </a:ext>
            </a:extLst>
          </p:cNvPr>
          <p:cNvSpPr txBox="1"/>
          <p:nvPr/>
        </p:nvSpPr>
        <p:spPr>
          <a:xfrm>
            <a:off x="3201483" y="6300137"/>
            <a:ext cx="10669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70C0"/>
                </a:solidFill>
              </a:rPr>
              <a:t>Overviews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9449113F-1AFC-4F19-A850-7840577BC69B}"/>
              </a:ext>
            </a:extLst>
          </p:cNvPr>
          <p:cNvSpPr/>
          <p:nvPr/>
        </p:nvSpPr>
        <p:spPr>
          <a:xfrm rot="14332549" flipH="1">
            <a:off x="4127992" y="3348755"/>
            <a:ext cx="632343" cy="18598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A9AF378-2844-4B81-8A0C-93F0919FEAC3}"/>
              </a:ext>
            </a:extLst>
          </p:cNvPr>
          <p:cNvSpPr/>
          <p:nvPr/>
        </p:nvSpPr>
        <p:spPr>
          <a:xfrm rot="10800000" flipH="1">
            <a:off x="8442493" y="2371443"/>
            <a:ext cx="1186460" cy="1509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33C616-1EB4-4EE4-8E5B-0D7BD70D8D25}"/>
              </a:ext>
            </a:extLst>
          </p:cNvPr>
          <p:cNvSpPr txBox="1"/>
          <p:nvPr/>
        </p:nvSpPr>
        <p:spPr>
          <a:xfrm>
            <a:off x="9955068" y="3164699"/>
            <a:ext cx="1057405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rgbClr val="008173"/>
                </a:solidFill>
              </a:rPr>
              <a:t>WISE maps</a:t>
            </a:r>
          </a:p>
          <a:p>
            <a:r>
              <a:rPr lang="nb-NO" sz="1000">
                <a:solidFill>
                  <a:srgbClr val="008173"/>
                </a:solidFill>
              </a:rPr>
              <a:t>Biology in rivers and lakes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D930D0-36DF-49D9-B351-8B95E67B74E0}"/>
              </a:ext>
            </a:extLst>
          </p:cNvPr>
          <p:cNvSpPr txBox="1"/>
          <p:nvPr/>
        </p:nvSpPr>
        <p:spPr>
          <a:xfrm>
            <a:off x="2491991" y="3406690"/>
            <a:ext cx="192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70C0"/>
                </a:solidFill>
              </a:rPr>
              <a:t>Download files from each country folder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1603C3-E200-4107-B825-5825603EEBCD}"/>
              </a:ext>
            </a:extLst>
          </p:cNvPr>
          <p:cNvSpPr txBox="1"/>
          <p:nvPr/>
        </p:nvSpPr>
        <p:spPr>
          <a:xfrm>
            <a:off x="4646899" y="3723814"/>
            <a:ext cx="206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70C0"/>
                </a:solidFill>
              </a:rPr>
              <a:t>ETC/ICM (J. Moe)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A27B91-9213-4396-A586-67CEE39C76FD}"/>
              </a:ext>
            </a:extLst>
          </p:cNvPr>
          <p:cNvSpPr txBox="1"/>
          <p:nvPr/>
        </p:nvSpPr>
        <p:spPr>
          <a:xfrm>
            <a:off x="6855869" y="3429000"/>
            <a:ext cx="165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70C0"/>
                </a:solidFill>
              </a:rPr>
              <a:t>Upload to EEA</a:t>
            </a:r>
          </a:p>
          <a:p>
            <a:pPr algn="ctr"/>
            <a:r>
              <a:rPr lang="nb-NO" sz="1400">
                <a:solidFill>
                  <a:srgbClr val="0070C0"/>
                </a:solidFill>
              </a:rPr>
              <a:t>Final QC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D678D-6B7C-4CCB-93AB-798EED4F57B7}"/>
              </a:ext>
            </a:extLst>
          </p:cNvPr>
          <p:cNvSpPr txBox="1"/>
          <p:nvPr/>
        </p:nvSpPr>
        <p:spPr>
          <a:xfrm>
            <a:off x="7071190" y="1776878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008173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EQR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nEQR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FC31C9-3731-47B2-88B6-0141F9E37079}"/>
              </a:ext>
            </a:extLst>
          </p:cNvPr>
          <p:cNvSpPr txBox="1"/>
          <p:nvPr/>
        </p:nvSpPr>
        <p:spPr>
          <a:xfrm>
            <a:off x="7237861" y="1815437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WISE-2 </a:t>
            </a:r>
            <a:br>
              <a:rPr lang="nb-NO" sz="1000" b="1">
                <a:solidFill>
                  <a:srgbClr val="008173"/>
                </a:solidFill>
              </a:rPr>
            </a:br>
            <a:r>
              <a:rPr lang="nb-NO" sz="1000" b="1">
                <a:solidFill>
                  <a:srgbClr val="008173"/>
                </a:solidFill>
              </a:rPr>
              <a:t>Production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9053C4A-361A-4BAB-A3CB-ADEC3DEB8792}"/>
              </a:ext>
            </a:extLst>
          </p:cNvPr>
          <p:cNvSpPr/>
          <p:nvPr/>
        </p:nvSpPr>
        <p:spPr>
          <a:xfrm rot="8269475" flipH="1">
            <a:off x="6664444" y="3378393"/>
            <a:ext cx="745322" cy="15148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16DB4A-D0BE-4640-9ED5-8DC87B58F5D1}"/>
              </a:ext>
            </a:extLst>
          </p:cNvPr>
          <p:cNvSpPr txBox="1"/>
          <p:nvPr/>
        </p:nvSpPr>
        <p:spPr>
          <a:xfrm>
            <a:off x="6244163" y="4207115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70C0"/>
                </a:solidFill>
              </a:rPr>
              <a:t>Local delivery DB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CE2C0A4B-5DBD-4EC9-A3A7-35F01BA0C1D9}"/>
              </a:ext>
            </a:extLst>
          </p:cNvPr>
          <p:cNvSpPr/>
          <p:nvPr/>
        </p:nvSpPr>
        <p:spPr>
          <a:xfrm rot="10800000" flipH="1">
            <a:off x="5603440" y="4667729"/>
            <a:ext cx="582841" cy="1554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B778D-25F9-432A-AB74-9D919CCAD2B7}"/>
              </a:ext>
            </a:extLst>
          </p:cNvPr>
          <p:cNvSpPr txBox="1"/>
          <p:nvPr/>
        </p:nvSpPr>
        <p:spPr>
          <a:xfrm>
            <a:off x="245578" y="4558232"/>
            <a:ext cx="29429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Communication with reporters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Content-based quality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Supporting data call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Calculate nEQR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Interpolation of time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Aggregation to indicator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Other data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3AA43C-8F02-44E8-92D6-4D5944519DFF}"/>
              </a:ext>
            </a:extLst>
          </p:cNvPr>
          <p:cNvSpPr txBox="1"/>
          <p:nvPr/>
        </p:nvSpPr>
        <p:spPr>
          <a:xfrm>
            <a:off x="5551044" y="4378165"/>
            <a:ext cx="693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/>
              <a:t>Clean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654B6FB2-ADAD-4255-B67E-E4C4817C441E}"/>
              </a:ext>
            </a:extLst>
          </p:cNvPr>
          <p:cNvSpPr/>
          <p:nvPr/>
        </p:nvSpPr>
        <p:spPr>
          <a:xfrm rot="11898833" flipH="1">
            <a:off x="8417990" y="2775924"/>
            <a:ext cx="1186460" cy="15096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3" name="Graphic 62" descr="Questions">
            <a:extLst>
              <a:ext uri="{FF2B5EF4-FFF2-40B4-BE49-F238E27FC236}">
                <a16:creationId xmlns:a16="http://schemas.microsoft.com/office/drawing/2014/main" id="{E5EA4A3A-0DA3-444B-85D0-BF8D170AB9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11221" y="4338260"/>
            <a:ext cx="543829" cy="543829"/>
          </a:xfrm>
          <a:prstGeom prst="rect">
            <a:avLst/>
          </a:prstGeom>
        </p:spPr>
      </p:pic>
      <p:pic>
        <p:nvPicPr>
          <p:cNvPr id="5" name="Graphic 4" descr="Calculator">
            <a:extLst>
              <a:ext uri="{FF2B5EF4-FFF2-40B4-BE49-F238E27FC236}">
                <a16:creationId xmlns:a16="http://schemas.microsoft.com/office/drawing/2014/main" id="{2B61D9A4-5CA2-475D-992F-D188933D4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8996" y="4911174"/>
            <a:ext cx="497205" cy="49720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4205EC6-1830-4B72-AA7E-BDF00396640F}"/>
              </a:ext>
            </a:extLst>
          </p:cNvPr>
          <p:cNvSpPr txBox="1"/>
          <p:nvPr/>
        </p:nvSpPr>
        <p:spPr>
          <a:xfrm>
            <a:off x="0" y="760214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Polish this slide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A42BB49-8E0A-4983-9ECD-42D7C580C020}"/>
              </a:ext>
            </a:extLst>
          </p:cNvPr>
          <p:cNvSpPr/>
          <p:nvPr/>
        </p:nvSpPr>
        <p:spPr>
          <a:xfrm>
            <a:off x="5095071" y="1317755"/>
            <a:ext cx="517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@Nery/Marek: What is the best label for this DB?</a:t>
            </a:r>
          </a:p>
        </p:txBody>
      </p:sp>
    </p:spTree>
    <p:extLst>
      <p:ext uri="{BB962C8B-B14F-4D97-AF65-F5344CB8AC3E}">
        <p14:creationId xmlns:p14="http://schemas.microsoft.com/office/powerpoint/2010/main" val="109959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2815" y="72163"/>
            <a:ext cx="11246369" cy="676111"/>
          </a:xfrm>
        </p:spPr>
        <p:txBody>
          <a:bodyPr/>
          <a:lstStyle/>
          <a:p>
            <a:r>
              <a:rPr lang="en-GB"/>
              <a:t>New work flow for WISE-2 (2020 -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452E5-448B-4D31-BF1C-401A5D6BDAEC}"/>
              </a:ext>
            </a:extLst>
          </p:cNvPr>
          <p:cNvSpPr txBox="1"/>
          <p:nvPr/>
        </p:nvSpPr>
        <p:spPr>
          <a:xfrm>
            <a:off x="706859" y="2850291"/>
            <a:ext cx="1057405" cy="71416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50">
                <a:solidFill>
                  <a:srgbClr val="FF0000"/>
                </a:solidFill>
              </a:rPr>
              <a:t>Monitoring </a:t>
            </a:r>
            <a:br>
              <a:rPr lang="nb-NO" sz="1050">
                <a:solidFill>
                  <a:srgbClr val="FF0000"/>
                </a:solidFill>
              </a:rPr>
            </a:br>
            <a:r>
              <a:rPr lang="nb-NO" sz="105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E67F3-09C8-4E2C-8285-F7936D0BF06E}"/>
              </a:ext>
            </a:extLst>
          </p:cNvPr>
          <p:cNvSpPr txBox="1"/>
          <p:nvPr/>
        </p:nvSpPr>
        <p:spPr>
          <a:xfrm>
            <a:off x="3379897" y="2530251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FF0000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EQR</a:t>
            </a:r>
          </a:p>
          <a:p>
            <a:pPr algn="ctr"/>
            <a:r>
              <a:rPr lang="nb-NO" sz="1000">
                <a:solidFill>
                  <a:srgbClr val="FF0000"/>
                </a:solidFill>
              </a:rPr>
              <a:t>(nEQR)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5C0A9-A6EB-4A6B-ABAD-B1C33F247271}"/>
              </a:ext>
            </a:extLst>
          </p:cNvPr>
          <p:cNvSpPr txBox="1"/>
          <p:nvPr/>
        </p:nvSpPr>
        <p:spPr>
          <a:xfrm>
            <a:off x="3487703" y="2558816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Central Data </a:t>
            </a:r>
            <a:br>
              <a:rPr lang="nb-NO" sz="1000" b="1">
                <a:solidFill>
                  <a:srgbClr val="008173"/>
                </a:solidFill>
              </a:rPr>
            </a:br>
            <a:r>
              <a:rPr lang="nb-NO" sz="1000" b="1">
                <a:solidFill>
                  <a:srgbClr val="008173"/>
                </a:solidFill>
              </a:rPr>
              <a:t>Repository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5E33D1-D091-4599-ADE6-4AEF10FE09FA}"/>
              </a:ext>
            </a:extLst>
          </p:cNvPr>
          <p:cNvSpPr txBox="1"/>
          <p:nvPr/>
        </p:nvSpPr>
        <p:spPr>
          <a:xfrm>
            <a:off x="1793077" y="3298447"/>
            <a:ext cx="101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FF0000"/>
                </a:solidFill>
              </a:rPr>
              <a:t>Delivery to CDR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3AFF9DA-B33A-4536-90E8-D36B0BCC945B}"/>
              </a:ext>
            </a:extLst>
          </p:cNvPr>
          <p:cNvSpPr/>
          <p:nvPr/>
        </p:nvSpPr>
        <p:spPr>
          <a:xfrm>
            <a:off x="1990748" y="3071844"/>
            <a:ext cx="1259522" cy="18237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18373-7034-4C49-8B19-0705CE193A1F}"/>
              </a:ext>
            </a:extLst>
          </p:cNvPr>
          <p:cNvSpPr txBox="1"/>
          <p:nvPr/>
        </p:nvSpPr>
        <p:spPr>
          <a:xfrm>
            <a:off x="934251" y="237721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FF0000"/>
                </a:solidFill>
              </a:rPr>
              <a:t>NFP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E9F7A-479E-4F77-8BBA-BCE0FAEDF020}"/>
              </a:ext>
            </a:extLst>
          </p:cNvPr>
          <p:cNvSpPr txBox="1"/>
          <p:nvPr/>
        </p:nvSpPr>
        <p:spPr>
          <a:xfrm>
            <a:off x="3640947" y="2022375"/>
            <a:ext cx="5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8173"/>
                </a:solidFill>
              </a:rPr>
              <a:t>EEA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5EF06-DDCD-436F-AE8A-D7A3F68DBF10}"/>
              </a:ext>
            </a:extLst>
          </p:cNvPr>
          <p:cNvGrpSpPr/>
          <p:nvPr/>
        </p:nvGrpSpPr>
        <p:grpSpPr>
          <a:xfrm>
            <a:off x="9829840" y="2626832"/>
            <a:ext cx="1182633" cy="1356121"/>
            <a:chOff x="9682030" y="2231522"/>
            <a:chExt cx="1346201" cy="18202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5249AF-0696-4377-A9BD-BAD292A018CC}"/>
                </a:ext>
              </a:extLst>
            </p:cNvPr>
            <p:cNvSpPr txBox="1"/>
            <p:nvPr/>
          </p:nvSpPr>
          <p:spPr>
            <a:xfrm>
              <a:off x="9682030" y="2231522"/>
              <a:ext cx="1346201" cy="182021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36000" rIns="36000" bIns="0" rtlCol="0">
              <a:spAutoFit/>
            </a:bodyPr>
            <a:lstStyle/>
            <a:p>
              <a:pPr algn="ctr"/>
              <a:r>
                <a:rPr lang="nb-NO" sz="1050">
                  <a:solidFill>
                    <a:srgbClr val="008173"/>
                  </a:solidFill>
                </a:rPr>
                <a:t>Class boundaries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Status classes</a:t>
              </a:r>
            </a:p>
            <a:p>
              <a:pPr algn="ctr"/>
              <a:r>
                <a:rPr lang="nb-NO" sz="1050">
                  <a:solidFill>
                    <a:srgbClr val="008173"/>
                  </a:solidFill>
                </a:rPr>
                <a:t>EQR</a:t>
              </a:r>
            </a:p>
            <a:p>
              <a:pPr algn="ctr"/>
              <a:r>
                <a:rPr lang="nb-NO" sz="1050" b="1">
                  <a:solidFill>
                    <a:srgbClr val="008173"/>
                  </a:solidFill>
                </a:rPr>
                <a:t>nEQR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EE0AC7-DFD8-4733-8091-08F95F661E33}"/>
                </a:ext>
              </a:extLst>
            </p:cNvPr>
            <p:cNvSpPr txBox="1"/>
            <p:nvPr/>
          </p:nvSpPr>
          <p:spPr>
            <a:xfrm>
              <a:off x="9942308" y="2304789"/>
              <a:ext cx="8258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000" b="1">
                  <a:solidFill>
                    <a:srgbClr val="008173"/>
                  </a:solidFill>
                </a:rPr>
                <a:t>Waterbase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E3D4016-B5A3-4FDD-8608-970C297ABCA4}"/>
              </a:ext>
            </a:extLst>
          </p:cNvPr>
          <p:cNvSpPr txBox="1"/>
          <p:nvPr/>
        </p:nvSpPr>
        <p:spPr>
          <a:xfrm>
            <a:off x="2403187" y="2545057"/>
            <a:ext cx="104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Automatic  QC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761A16-2350-4448-B345-4A96E3F89AFC}"/>
              </a:ext>
            </a:extLst>
          </p:cNvPr>
          <p:cNvSpPr txBox="1"/>
          <p:nvPr/>
        </p:nvSpPr>
        <p:spPr>
          <a:xfrm>
            <a:off x="8424321" y="2744236"/>
            <a:ext cx="117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Publication</a:t>
            </a:r>
          </a:p>
        </p:txBody>
      </p:sp>
      <p:pic>
        <p:nvPicPr>
          <p:cNvPr id="34" name="Graphic 33" descr="Map with pin">
            <a:extLst>
              <a:ext uri="{FF2B5EF4-FFF2-40B4-BE49-F238E27FC236}">
                <a16:creationId xmlns:a16="http://schemas.microsoft.com/office/drawing/2014/main" id="{87A1B3C5-F447-4794-ABDD-8395212A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1283" y="4518715"/>
            <a:ext cx="521410" cy="521410"/>
          </a:xfrm>
          <a:prstGeom prst="rect">
            <a:avLst/>
          </a:prstGeom>
        </p:spPr>
      </p:pic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7B3604E9-C5D8-42D1-82E4-C3BD79FC6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2276" y="4324181"/>
            <a:ext cx="395744" cy="395744"/>
          </a:xfrm>
          <a:prstGeom prst="rect">
            <a:avLst/>
          </a:prstGeom>
        </p:spPr>
      </p:pic>
      <p:pic>
        <p:nvPicPr>
          <p:cNvPr id="36" name="Graphic 35" descr="Statistics">
            <a:extLst>
              <a:ext uri="{FF2B5EF4-FFF2-40B4-BE49-F238E27FC236}">
                <a16:creationId xmlns:a16="http://schemas.microsoft.com/office/drawing/2014/main" id="{9D52D3C1-A82D-40AB-A266-1F7C74C65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4230" y="4515137"/>
            <a:ext cx="457200" cy="457200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D30DDC5A-532B-47BC-AB05-FE9F58386D7E}"/>
              </a:ext>
            </a:extLst>
          </p:cNvPr>
          <p:cNvSpPr/>
          <p:nvPr/>
        </p:nvSpPr>
        <p:spPr>
          <a:xfrm rot="5559142">
            <a:off x="7881845" y="4184344"/>
            <a:ext cx="458218" cy="10189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9D49948-A37B-45AB-AD1B-E47C8755A233}"/>
              </a:ext>
            </a:extLst>
          </p:cNvPr>
          <p:cNvSpPr/>
          <p:nvPr/>
        </p:nvSpPr>
        <p:spPr>
          <a:xfrm rot="3762676">
            <a:off x="8266377" y="4156931"/>
            <a:ext cx="510891" cy="14151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1E6EDE3E-3FBF-4E10-B69F-07A89997CF89}"/>
              </a:ext>
            </a:extLst>
          </p:cNvPr>
          <p:cNvSpPr/>
          <p:nvPr/>
        </p:nvSpPr>
        <p:spPr>
          <a:xfrm rot="2750949">
            <a:off x="8598371" y="3942583"/>
            <a:ext cx="734911" cy="12297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45F87D-2255-406C-9139-59715C3A3EBA}"/>
              </a:ext>
            </a:extLst>
          </p:cNvPr>
          <p:cNvSpPr txBox="1"/>
          <p:nvPr/>
        </p:nvSpPr>
        <p:spPr>
          <a:xfrm>
            <a:off x="8004727" y="5018647"/>
            <a:ext cx="1066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Trend </a:t>
            </a:r>
          </a:p>
          <a:p>
            <a:r>
              <a:rPr lang="nb-NO" sz="1050">
                <a:solidFill>
                  <a:srgbClr val="008173"/>
                </a:solidFill>
              </a:rPr>
              <a:t>analyses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1AEF51-AF6C-49C6-A462-7B1D870B31CD}"/>
              </a:ext>
            </a:extLst>
          </p:cNvPr>
          <p:cNvSpPr txBox="1"/>
          <p:nvPr/>
        </p:nvSpPr>
        <p:spPr>
          <a:xfrm>
            <a:off x="8691575" y="5018647"/>
            <a:ext cx="521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Maps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565039-155D-41E1-9F6C-A0A4D12FCC54}"/>
              </a:ext>
            </a:extLst>
          </p:cNvPr>
          <p:cNvSpPr txBox="1"/>
          <p:nvPr/>
        </p:nvSpPr>
        <p:spPr>
          <a:xfrm>
            <a:off x="9349756" y="4766235"/>
            <a:ext cx="833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Reports</a:t>
            </a:r>
          </a:p>
        </p:txBody>
      </p:sp>
      <p:pic>
        <p:nvPicPr>
          <p:cNvPr id="43" name="Graphic 42" descr="Bar chart">
            <a:extLst>
              <a:ext uri="{FF2B5EF4-FFF2-40B4-BE49-F238E27FC236}">
                <a16:creationId xmlns:a16="http://schemas.microsoft.com/office/drawing/2014/main" id="{C3353CD0-7D0D-4954-82D5-A6977319BD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3343" y="4464247"/>
            <a:ext cx="497205" cy="497205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E30824B4-351B-47AC-BC24-DC8C0998B798}"/>
              </a:ext>
            </a:extLst>
          </p:cNvPr>
          <p:cNvSpPr/>
          <p:nvPr/>
        </p:nvSpPr>
        <p:spPr>
          <a:xfrm rot="6378031">
            <a:off x="7317080" y="4149702"/>
            <a:ext cx="560260" cy="1181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F72DEB-3EE2-48F3-A43D-7E4744EB1DBF}"/>
              </a:ext>
            </a:extLst>
          </p:cNvPr>
          <p:cNvSpPr txBox="1"/>
          <p:nvPr/>
        </p:nvSpPr>
        <p:spPr>
          <a:xfrm>
            <a:off x="6962313" y="5018647"/>
            <a:ext cx="10669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solidFill>
                  <a:srgbClr val="008173"/>
                </a:solidFill>
              </a:rPr>
              <a:t>Overviews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A9AF378-2844-4B81-8A0C-93F0919FEAC3}"/>
              </a:ext>
            </a:extLst>
          </p:cNvPr>
          <p:cNvSpPr/>
          <p:nvPr/>
        </p:nvSpPr>
        <p:spPr>
          <a:xfrm rot="10800000" flipH="1">
            <a:off x="8902839" y="3061177"/>
            <a:ext cx="726113" cy="1469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1603C3-E200-4107-B825-5825603EEBCD}"/>
              </a:ext>
            </a:extLst>
          </p:cNvPr>
          <p:cNvSpPr txBox="1"/>
          <p:nvPr/>
        </p:nvSpPr>
        <p:spPr>
          <a:xfrm>
            <a:off x="3750285" y="4413251"/>
            <a:ext cx="11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070C0"/>
                </a:solidFill>
              </a:rPr>
              <a:t>ETC/ICM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BD678D-6B7C-4CCB-93AB-798EED4F57B7}"/>
              </a:ext>
            </a:extLst>
          </p:cNvPr>
          <p:cNvSpPr txBox="1"/>
          <p:nvPr/>
        </p:nvSpPr>
        <p:spPr>
          <a:xfrm>
            <a:off x="7351091" y="2517603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008173"/>
                </a:solidFill>
              </a:rPr>
              <a:t>Class boundaries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Status classes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EQR</a:t>
            </a:r>
          </a:p>
          <a:p>
            <a:pPr algn="ctr"/>
            <a:r>
              <a:rPr lang="nb-NO" sz="1000" b="1">
                <a:solidFill>
                  <a:srgbClr val="008173"/>
                </a:solidFill>
              </a:rPr>
              <a:t>nEQR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FC31C9-3731-47B2-88B6-0141F9E37079}"/>
              </a:ext>
            </a:extLst>
          </p:cNvPr>
          <p:cNvSpPr txBox="1"/>
          <p:nvPr/>
        </p:nvSpPr>
        <p:spPr>
          <a:xfrm>
            <a:off x="7546442" y="2621477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>
                <a:solidFill>
                  <a:srgbClr val="008173"/>
                </a:solidFill>
              </a:rPr>
              <a:t>Production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BB778D-25F9-432A-AB74-9D919CCAD2B7}"/>
              </a:ext>
            </a:extLst>
          </p:cNvPr>
          <p:cNvSpPr txBox="1"/>
          <p:nvPr/>
        </p:nvSpPr>
        <p:spPr>
          <a:xfrm>
            <a:off x="3553018" y="4741647"/>
            <a:ext cx="2999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Communication with reporters via EIONET Helpdesk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Content-based quality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Supporting data call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70C0"/>
                </a:solidFill>
              </a:rPr>
              <a:t>Further development of biology indicator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068254-6EE2-4DA6-8CFD-EF9F5B06234C}"/>
              </a:ext>
            </a:extLst>
          </p:cNvPr>
          <p:cNvSpPr txBox="1"/>
          <p:nvPr/>
        </p:nvSpPr>
        <p:spPr>
          <a:xfrm>
            <a:off x="5430201" y="2541899"/>
            <a:ext cx="1186460" cy="1294983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0" rtlCol="0">
            <a:spAutoFit/>
          </a:bodyPr>
          <a:lstStyle/>
          <a:p>
            <a:pPr algn="ctr"/>
            <a:r>
              <a:rPr lang="nb-NO" sz="1000">
                <a:solidFill>
                  <a:srgbClr val="008173"/>
                </a:solidFill>
              </a:rPr>
              <a:t> 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 </a:t>
            </a:r>
          </a:p>
          <a:p>
            <a:pPr algn="ctr"/>
            <a:r>
              <a:rPr lang="nb-NO" sz="1000">
                <a:solidFill>
                  <a:srgbClr val="008173"/>
                </a:solidFill>
              </a:rPr>
              <a:t> </a:t>
            </a:r>
          </a:p>
          <a:p>
            <a:pPr algn="ctr"/>
            <a:endParaRPr lang="nb-NO" sz="1000">
              <a:solidFill>
                <a:srgbClr val="008173"/>
              </a:solidFill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B7E9995F-1A6C-468C-B621-756428FBAEA4}"/>
              </a:ext>
            </a:extLst>
          </p:cNvPr>
          <p:cNvSpPr/>
          <p:nvPr/>
        </p:nvSpPr>
        <p:spPr>
          <a:xfrm rot="10800000" flipH="1">
            <a:off x="4695984" y="3061177"/>
            <a:ext cx="614828" cy="1832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98331D-9CB2-4CD9-8915-6C4B90E50188}"/>
              </a:ext>
            </a:extLst>
          </p:cNvPr>
          <p:cNvSpPr txBox="1"/>
          <p:nvPr/>
        </p:nvSpPr>
        <p:spPr>
          <a:xfrm>
            <a:off x="4476818" y="2608245"/>
            <a:ext cx="104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rgbClr val="008173"/>
                </a:solidFill>
              </a:rPr>
              <a:t>Harvest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8C036746-B8BD-4B69-A750-311214CC64BC}"/>
              </a:ext>
            </a:extLst>
          </p:cNvPr>
          <p:cNvSpPr/>
          <p:nvPr/>
        </p:nvSpPr>
        <p:spPr>
          <a:xfrm rot="10800000" flipH="1">
            <a:off x="6742712" y="3061177"/>
            <a:ext cx="502150" cy="1832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E69C86-CB20-4C90-9818-1615AF2CDF3F}"/>
              </a:ext>
            </a:extLst>
          </p:cNvPr>
          <p:cNvSpPr txBox="1"/>
          <p:nvPr/>
        </p:nvSpPr>
        <p:spPr>
          <a:xfrm>
            <a:off x="6236333" y="1490010"/>
            <a:ext cx="2944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Calculation of nEQR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Interpolation of time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Aggregation to indicator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8173"/>
                </a:solidFill>
              </a:rPr>
              <a:t>Other data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/>
          </a:p>
        </p:txBody>
      </p:sp>
      <p:pic>
        <p:nvPicPr>
          <p:cNvPr id="67" name="Graphic 66" descr="Questions">
            <a:extLst>
              <a:ext uri="{FF2B5EF4-FFF2-40B4-BE49-F238E27FC236}">
                <a16:creationId xmlns:a16="http://schemas.microsoft.com/office/drawing/2014/main" id="{99347DCA-4FC3-4F33-BEED-B0432359D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86046" y="4614562"/>
            <a:ext cx="543829" cy="543829"/>
          </a:xfrm>
          <a:prstGeom prst="rect">
            <a:avLst/>
          </a:prstGeom>
        </p:spPr>
      </p:pic>
      <p:pic>
        <p:nvPicPr>
          <p:cNvPr id="68" name="Graphic 67" descr="Group brainstorm">
            <a:extLst>
              <a:ext uri="{FF2B5EF4-FFF2-40B4-BE49-F238E27FC236}">
                <a16:creationId xmlns:a16="http://schemas.microsoft.com/office/drawing/2014/main" id="{B652AFC6-3EC7-4B39-A29C-5B75450C1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76714" y="5323401"/>
            <a:ext cx="543830" cy="543830"/>
          </a:xfrm>
          <a:prstGeom prst="rect">
            <a:avLst/>
          </a:prstGeom>
        </p:spPr>
      </p:pic>
      <p:pic>
        <p:nvPicPr>
          <p:cNvPr id="69" name="Graphic 68" descr="Calculator">
            <a:extLst>
              <a:ext uri="{FF2B5EF4-FFF2-40B4-BE49-F238E27FC236}">
                <a16:creationId xmlns:a16="http://schemas.microsoft.com/office/drawing/2014/main" id="{D4A11AE5-03B4-4733-A554-EECA7E93F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5600" y="2497079"/>
            <a:ext cx="497205" cy="497205"/>
          </a:xfrm>
          <a:prstGeom prst="rect">
            <a:avLst/>
          </a:prstGeom>
        </p:spPr>
      </p:pic>
      <p:sp>
        <p:nvSpPr>
          <p:cNvPr id="51" name="Arrow: Right 50">
            <a:extLst>
              <a:ext uri="{FF2B5EF4-FFF2-40B4-BE49-F238E27FC236}">
                <a16:creationId xmlns:a16="http://schemas.microsoft.com/office/drawing/2014/main" id="{E8BB7102-647A-4B1D-A151-91550BEB6740}"/>
              </a:ext>
            </a:extLst>
          </p:cNvPr>
          <p:cNvSpPr/>
          <p:nvPr/>
        </p:nvSpPr>
        <p:spPr>
          <a:xfrm rot="14070519" flipH="1">
            <a:off x="5361959" y="2265743"/>
            <a:ext cx="375401" cy="1616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693DD7-2299-4A50-85CC-2E4903CBFA8F}"/>
              </a:ext>
            </a:extLst>
          </p:cNvPr>
          <p:cNvSpPr txBox="1"/>
          <p:nvPr/>
        </p:nvSpPr>
        <p:spPr>
          <a:xfrm>
            <a:off x="4457840" y="1600852"/>
            <a:ext cx="14959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srgbClr val="008173"/>
                </a:solidFill>
              </a:rPr>
              <a:t>Waterbody info from WFD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FF159306-4D3A-4074-9EAE-E4E2CD383090}"/>
              </a:ext>
            </a:extLst>
          </p:cNvPr>
          <p:cNvSpPr/>
          <p:nvPr/>
        </p:nvSpPr>
        <p:spPr>
          <a:xfrm rot="17699600" flipH="1" flipV="1">
            <a:off x="5068172" y="4196418"/>
            <a:ext cx="815335" cy="1684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C997FA8-5D53-4972-A4CC-2D928E853549}"/>
              </a:ext>
            </a:extLst>
          </p:cNvPr>
          <p:cNvSpPr/>
          <p:nvPr/>
        </p:nvSpPr>
        <p:spPr>
          <a:xfrm rot="6937015" flipH="1" flipV="1">
            <a:off x="5325249" y="4268171"/>
            <a:ext cx="758381" cy="15968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78F4E1-D479-405E-B59A-23DDBC1C3F3B}"/>
              </a:ext>
            </a:extLst>
          </p:cNvPr>
          <p:cNvSpPr txBox="1"/>
          <p:nvPr/>
        </p:nvSpPr>
        <p:spPr>
          <a:xfrm>
            <a:off x="6685169" y="5615289"/>
            <a:ext cx="3930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008173"/>
                </a:solidFill>
              </a:rPr>
              <a:t>Dynamic dashboards – work in progress</a:t>
            </a:r>
          </a:p>
          <a:p>
            <a:endParaRPr lang="nb-NO" sz="1200" b="1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C48A6A0-2713-4ACC-859A-E838C62699C2}"/>
              </a:ext>
            </a:extLst>
          </p:cNvPr>
          <p:cNvSpPr/>
          <p:nvPr/>
        </p:nvSpPr>
        <p:spPr>
          <a:xfrm rot="5400000">
            <a:off x="8350709" y="3923127"/>
            <a:ext cx="226996" cy="3188572"/>
          </a:xfrm>
          <a:prstGeom prst="rightBrace">
            <a:avLst/>
          </a:prstGeom>
          <a:ln>
            <a:solidFill>
              <a:srgbClr val="008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17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BEB99-52D2-491A-9D75-5494E64E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Visualisation of content: old vs. new work flow</a:t>
            </a:r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A4C6-6262-4407-B3FB-53550CDB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488" y="871163"/>
            <a:ext cx="3683000" cy="274637"/>
          </a:xfrm>
        </p:spPr>
        <p:txBody>
          <a:bodyPr/>
          <a:lstStyle/>
          <a:p>
            <a:r>
              <a:rPr lang="nb-NO" sz="1600" b="1"/>
              <a:t>Static:</a:t>
            </a:r>
          </a:p>
          <a:p>
            <a:r>
              <a:rPr lang="nb-NO" sz="1600"/>
              <a:t>Internal report to EEA, December 2020</a:t>
            </a:r>
          </a:p>
          <a:p>
            <a:r>
              <a:rPr lang="nb-NO" sz="1600"/>
              <a:t>Rivers &amp; Lakes only</a:t>
            </a:r>
            <a:br>
              <a:rPr lang="nb-NO" sz="1600"/>
            </a:br>
            <a:endParaRPr lang="nb-NO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91568-3089-4EA7-923C-661DC5E1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2215141"/>
            <a:ext cx="4385885" cy="341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26E255-E6D5-403C-8674-CF6CF41A4D37}"/>
              </a:ext>
            </a:extLst>
          </p:cNvPr>
          <p:cNvSpPr txBox="1">
            <a:spLocks/>
          </p:cNvSpPr>
          <p:nvPr/>
        </p:nvSpPr>
        <p:spPr>
          <a:xfrm>
            <a:off x="5077326" y="931487"/>
            <a:ext cx="7033712" cy="274637"/>
          </a:xfrm>
          <a:prstGeom prst="rect">
            <a:avLst/>
          </a:prstGeom>
        </p:spPr>
        <p:txBody>
          <a:bodyPr/>
          <a:lstStyle>
            <a:lvl1pPr marL="0" indent="0" algn="l" defTabSz="1125472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rgbClr val="006654"/>
                </a:solidFill>
                <a:latin typeface="+mn-lt"/>
                <a:ea typeface="+mn-ea"/>
                <a:cs typeface="+mn-cs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b="1"/>
              <a:t>Dynamic:</a:t>
            </a:r>
          </a:p>
          <a:p>
            <a:r>
              <a:rPr lang="nb-NO" sz="1600"/>
              <a:t>Online dashboards based on updated WISE tables, work in progress</a:t>
            </a:r>
            <a:br>
              <a:rPr lang="nb-NO" sz="1600"/>
            </a:br>
            <a:r>
              <a:rPr lang="nb-NO" sz="1600"/>
              <a:t>All water categories</a:t>
            </a:r>
            <a:br>
              <a:rPr lang="nb-NO" sz="1600"/>
            </a:br>
            <a:endParaRPr lang="nb-NO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6A148-F1B1-419D-96F6-4A2A3CCDC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6241" r="852"/>
          <a:stretch/>
        </p:blipFill>
        <p:spPr>
          <a:xfrm>
            <a:off x="5161598" y="1850826"/>
            <a:ext cx="6617651" cy="480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43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/>
              <a:t>2. WISE-2 content - overview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D7AFDA-F96F-471E-B20C-CD086DDCF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9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EQR data published in Waterbase - Biology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18572-EEFB-4342-ADDD-6036878C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22" y="927463"/>
            <a:ext cx="6817378" cy="5854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69534"/>
            <a:ext cx="5434149" cy="4498612"/>
          </a:xfrm>
        </p:spPr>
        <p:txBody>
          <a:bodyPr/>
          <a:lstStyle/>
          <a:p>
            <a:r>
              <a:rPr lang="en-GB" sz="2800"/>
              <a:t>Last published in July 2020</a:t>
            </a:r>
          </a:p>
          <a:p>
            <a:r>
              <a:rPr lang="en-GB" sz="2800"/>
              <a:t>Monitoring year until 2018</a:t>
            </a:r>
          </a:p>
          <a:p>
            <a:r>
              <a:rPr lang="en-GB" sz="2800"/>
              <a:t>4 tables:</a:t>
            </a:r>
            <a:endParaRPr lang="en-GB" sz="1800"/>
          </a:p>
          <a:p>
            <a:pPr lvl="1"/>
            <a:r>
              <a:rPr lang="nb-NO" sz="2400"/>
              <a:t>BiologyEQRData (nEQR)</a:t>
            </a:r>
          </a:p>
          <a:p>
            <a:pPr lvl="1"/>
            <a:r>
              <a:rPr lang="nb-NO" sz="2400"/>
              <a:t>BiologyEQRDataByWaterBody</a:t>
            </a:r>
          </a:p>
          <a:p>
            <a:pPr lvl="1"/>
            <a:r>
              <a:rPr lang="nb-NO" sz="2400"/>
              <a:t>BiologyEQRClassificationProcedure</a:t>
            </a:r>
          </a:p>
          <a:p>
            <a:pPr lvl="1"/>
            <a:r>
              <a:rPr lang="nb-NO" sz="2400"/>
              <a:t>SpatialObject_DerivedData</a:t>
            </a:r>
            <a:br>
              <a:rPr lang="nb-NO" sz="2400"/>
            </a:br>
            <a:r>
              <a:rPr lang="nb-NO" sz="2400"/>
              <a:t>(Latitude, longitude, etc.)</a:t>
            </a:r>
          </a:p>
          <a:p>
            <a:pPr lvl="1"/>
            <a:endParaRPr lang="nb-NO" sz="2400"/>
          </a:p>
          <a:p>
            <a:r>
              <a:rPr lang="nb-NO" sz="2400"/>
              <a:t>(Chl-a and cyanobacteria data: in Waterbase – Water Quality ICM)</a:t>
            </a:r>
          </a:p>
          <a:p>
            <a:pPr lvl="1"/>
            <a:endParaRPr lang="nb-NO" sz="2400"/>
          </a:p>
          <a:p>
            <a:pPr lvl="1"/>
            <a:endParaRPr lang="nb-NO" sz="1200"/>
          </a:p>
          <a:p>
            <a:endParaRPr lang="nb-NO" sz="2800"/>
          </a:p>
          <a:p>
            <a:pPr lvl="1"/>
            <a:endParaRPr lang="nb-NO" sz="2400"/>
          </a:p>
          <a:p>
            <a:pPr lvl="1"/>
            <a:endParaRPr lang="en-GB" sz="16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35342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WISE indicator tables can also be accessed from Discodata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509" y="979396"/>
            <a:ext cx="3017520" cy="5173210"/>
          </a:xfrm>
        </p:spPr>
        <p:txBody>
          <a:bodyPr/>
          <a:lstStyle/>
          <a:p>
            <a:pPr lvl="4"/>
            <a:endParaRPr lang="nb-NO" sz="1600"/>
          </a:p>
          <a:p>
            <a:r>
              <a:rPr lang="nb-NO" sz="2800"/>
              <a:t>Indicator tables: nEQR values aggregated to Waterbody level</a:t>
            </a:r>
          </a:p>
          <a:p>
            <a:endParaRPr lang="nb-NO" sz="2800"/>
          </a:p>
          <a:p>
            <a:r>
              <a:rPr lang="nb-NO" sz="2800"/>
              <a:t>More user-friendly format than raw data from Waterbase</a:t>
            </a:r>
          </a:p>
          <a:p>
            <a:pPr marL="0" indent="0">
              <a:buNone/>
            </a:pPr>
            <a:br>
              <a:rPr lang="nb-NO" sz="2800"/>
            </a:br>
            <a:endParaRPr lang="nb-NO" sz="2800"/>
          </a:p>
          <a:p>
            <a:pPr lvl="1"/>
            <a:endParaRPr lang="nb-NO" sz="2400"/>
          </a:p>
          <a:p>
            <a:pPr lvl="1"/>
            <a:endParaRPr lang="en-GB" sz="1600"/>
          </a:p>
          <a:p>
            <a:endParaRPr lang="en-GB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22C6D-9E25-4ABB-8223-DFCEED86B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307" y="1136165"/>
            <a:ext cx="8685298" cy="54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WISE indicator tables can also be accessed from Discodata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3509" y="979396"/>
            <a:ext cx="3592372" cy="5173210"/>
          </a:xfrm>
        </p:spPr>
        <p:txBody>
          <a:bodyPr/>
          <a:lstStyle/>
          <a:p>
            <a:pPr lvl="4"/>
            <a:endParaRPr lang="nb-NO" sz="1600"/>
          </a:p>
          <a:p>
            <a:r>
              <a:rPr lang="nb-NO" sz="2800"/>
              <a:t>Many options for filtering data</a:t>
            </a:r>
          </a:p>
          <a:p>
            <a:pPr lvl="1"/>
            <a:r>
              <a:rPr lang="nb-NO" sz="2400"/>
              <a:t>Country </a:t>
            </a:r>
          </a:p>
          <a:p>
            <a:pPr lvl="1"/>
            <a:r>
              <a:rPr lang="nb-NO" sz="2400"/>
              <a:t>Water category</a:t>
            </a:r>
          </a:p>
          <a:p>
            <a:pPr lvl="1"/>
            <a:r>
              <a:rPr lang="nb-NO" sz="2400"/>
              <a:t>Biological quality element</a:t>
            </a:r>
          </a:p>
          <a:p>
            <a:pPr lvl="1"/>
            <a:r>
              <a:rPr lang="nb-NO" sz="2400"/>
              <a:t>Year</a:t>
            </a:r>
          </a:p>
          <a:p>
            <a:pPr lvl="1"/>
            <a:r>
              <a:rPr lang="nb-NO" sz="2400"/>
              <a:t>etc.</a:t>
            </a:r>
            <a:br>
              <a:rPr lang="nb-NO" sz="2400"/>
            </a:br>
            <a:endParaRPr lang="nb-NO" sz="2400"/>
          </a:p>
          <a:p>
            <a:pPr lvl="1"/>
            <a:endParaRPr lang="nb-NO" sz="2400"/>
          </a:p>
          <a:p>
            <a:pPr lvl="1"/>
            <a:endParaRPr lang="en-GB" sz="1600"/>
          </a:p>
          <a:p>
            <a:endParaRPr lang="en-GB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7C76F-C2D4-4E3E-8024-48887F6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08" y="933825"/>
            <a:ext cx="2557850" cy="55885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390BE-4A9D-463E-BE4A-BC2FD6272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37"/>
          <a:stretch/>
        </p:blipFill>
        <p:spPr>
          <a:xfrm>
            <a:off x="8412480" y="979396"/>
            <a:ext cx="3301889" cy="5543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307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WISE indicator tables can also be accessed from Discodata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45FFA-285B-4668-A428-45E0823B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7" r="26168"/>
          <a:stretch/>
        </p:blipFill>
        <p:spPr>
          <a:xfrm>
            <a:off x="4611189" y="979396"/>
            <a:ext cx="7371806" cy="58786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C2C0C-4A62-407B-85A1-1F156EA99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509" y="979396"/>
            <a:ext cx="3722914" cy="5173210"/>
          </a:xfrm>
        </p:spPr>
        <p:txBody>
          <a:bodyPr/>
          <a:lstStyle/>
          <a:p>
            <a:pPr lvl="4"/>
            <a:endParaRPr lang="nb-NO" sz="1600"/>
          </a:p>
          <a:p>
            <a:r>
              <a:rPr lang="nb-NO" sz="2800"/>
              <a:t>Example: </a:t>
            </a:r>
            <a:br>
              <a:rPr lang="nb-NO" sz="2800"/>
            </a:br>
            <a:r>
              <a:rPr lang="nb-NO" sz="2800"/>
              <a:t>filtered indicator table can be downloaded from Discodata</a:t>
            </a:r>
          </a:p>
          <a:p>
            <a:endParaRPr lang="nb-NO" sz="2800"/>
          </a:p>
          <a:p>
            <a:r>
              <a:rPr lang="nb-NO" sz="2800"/>
              <a:t>Main output:</a:t>
            </a:r>
          </a:p>
          <a:p>
            <a:pPr lvl="1"/>
            <a:r>
              <a:rPr lang="nb-NO" sz="2400"/>
              <a:t>IndicatorMeanValue = normalised EQR</a:t>
            </a:r>
          </a:p>
          <a:p>
            <a:pPr lvl="1"/>
            <a:r>
              <a:rPr lang="nb-NO" sz="2400"/>
              <a:t>Ecological status class</a:t>
            </a:r>
          </a:p>
          <a:p>
            <a:pPr lvl="1"/>
            <a:endParaRPr lang="en-GB" sz="16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55641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BEB99-52D2-491A-9D75-5494E64E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200"/>
              <a:t>Data reported per year &amp; BQE: RW &amp; LW</a:t>
            </a:r>
            <a:r>
              <a:rPr lang="nb-NO"/>
              <a:t> </a:t>
            </a:r>
          </a:p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A4C6-6262-4407-B3FB-53550CDB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link to macro-invertebrate database">
            <a:extLst>
              <a:ext uri="{FF2B5EF4-FFF2-40B4-BE49-F238E27FC236}">
                <a16:creationId xmlns:a16="http://schemas.microsoft.com/office/drawing/2014/main" id="{0148E011-D29B-4634-9220-FDDD71828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2788637" y="897022"/>
            <a:ext cx="966788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nk to phytoplankton database">
            <a:extLst>
              <a:ext uri="{FF2B5EF4-FFF2-40B4-BE49-F238E27FC236}">
                <a16:creationId xmlns:a16="http://schemas.microsoft.com/office/drawing/2014/main" id="{1B4023F7-1B4A-41AF-9767-CDDCCCB12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4167871" y="897021"/>
            <a:ext cx="742950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 to macrophyte database">
            <a:extLst>
              <a:ext uri="{FF2B5EF4-FFF2-40B4-BE49-F238E27FC236}">
                <a16:creationId xmlns:a16="http://schemas.microsoft.com/office/drawing/2014/main" id="{C6AC2CA1-1395-4D0C-8DD1-0D6B28C9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5693671" y="928023"/>
            <a:ext cx="742950" cy="5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k to diatom database">
            <a:extLst>
              <a:ext uri="{FF2B5EF4-FFF2-40B4-BE49-F238E27FC236}">
                <a16:creationId xmlns:a16="http://schemas.microsoft.com/office/drawing/2014/main" id="{1D279616-D247-40BF-B4FB-AA9D2098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196959" y="835385"/>
            <a:ext cx="747713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nk to fish database">
            <a:extLst>
              <a:ext uri="{FF2B5EF4-FFF2-40B4-BE49-F238E27FC236}">
                <a16:creationId xmlns:a16="http://schemas.microsoft.com/office/drawing/2014/main" id="{ACC302D1-3724-4CFF-91A6-72C27C7D5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326320" y="933068"/>
            <a:ext cx="742950" cy="5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FADDC-6179-4442-B5BF-470D44A67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00" y="1482326"/>
            <a:ext cx="64198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2" action="ppaction://hlinksldjump"/>
              </a:rPr>
              <a:t>WISE-2 data flow - brief introduction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3" action="ppaction://hlinksldjump"/>
              </a:rPr>
              <a:t>WISE-2 content - overview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4" action="ppaction://hlinksldjump"/>
              </a:rPr>
              <a:t>WISE-2 data for indicator assessment - examples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5" action="ppaction://hlinksldjump"/>
              </a:rPr>
              <a:t>WISE-2 reporting and data dictionary - overview </a:t>
            </a: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>
                <a:hlinkClick r:id="rId6" action="ppaction://hlinksldjump"/>
              </a:rPr>
              <a:t>WISE-2 quality issues and solutions</a:t>
            </a:r>
            <a:endParaRPr lang="en-GB" sz="3200"/>
          </a:p>
          <a:p>
            <a:endParaRPr lang="en-GB" sz="3200"/>
          </a:p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517351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Data reported per country and water category: RW &amp; LW</a:t>
            </a:r>
          </a:p>
        </p:txBody>
      </p:sp>
      <p:pic>
        <p:nvPicPr>
          <p:cNvPr id="14" name="Picture 8" descr="link to diatom database">
            <a:extLst>
              <a:ext uri="{FF2B5EF4-FFF2-40B4-BE49-F238E27FC236}">
                <a16:creationId xmlns:a16="http://schemas.microsoft.com/office/drawing/2014/main" id="{DD497EC7-33B9-4D4B-B44D-361374DCC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7637991" y="4707157"/>
            <a:ext cx="927334" cy="6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095D6-F200-48B8-92BB-E9D68C18F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7" y="778054"/>
            <a:ext cx="4329228" cy="6081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511B2-1ED9-4042-AD59-CA450589A7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9494" r="50001"/>
          <a:stretch/>
        </p:blipFill>
        <p:spPr>
          <a:xfrm>
            <a:off x="4918789" y="1072508"/>
            <a:ext cx="4828846" cy="49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01DD3-8876-46F0-8A68-9D3E47497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62" r="1041"/>
          <a:stretch/>
        </p:blipFill>
        <p:spPr>
          <a:xfrm>
            <a:off x="468000" y="2050473"/>
            <a:ext cx="8703709" cy="349037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BEB99-52D2-491A-9D75-5494E64E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200"/>
              <a:t>Data reported per year &amp; BQE: TW &amp; CW</a:t>
            </a:r>
          </a:p>
          <a:p>
            <a:endParaRPr lang="nb-NO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A4C6-6262-4407-B3FB-53550CDB43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link to macro-invertebrate database">
            <a:extLst>
              <a:ext uri="{FF2B5EF4-FFF2-40B4-BE49-F238E27FC236}">
                <a16:creationId xmlns:a16="http://schemas.microsoft.com/office/drawing/2014/main" id="{0148E011-D29B-4634-9220-FDDD71828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798858" y="5424231"/>
            <a:ext cx="784855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 to macrophyte database">
            <a:extLst>
              <a:ext uri="{FF2B5EF4-FFF2-40B4-BE49-F238E27FC236}">
                <a16:creationId xmlns:a16="http://schemas.microsoft.com/office/drawing/2014/main" id="{C6AC2CA1-1395-4D0C-8DD1-0D6B28C90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1197585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k to diatom database">
            <a:extLst>
              <a:ext uri="{FF2B5EF4-FFF2-40B4-BE49-F238E27FC236}">
                <a16:creationId xmlns:a16="http://schemas.microsoft.com/office/drawing/2014/main" id="{1D279616-D247-40BF-B4FB-AA9D2098D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3183120" y="5424231"/>
            <a:ext cx="607006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ink to fish database">
            <a:extLst>
              <a:ext uri="{FF2B5EF4-FFF2-40B4-BE49-F238E27FC236}">
                <a16:creationId xmlns:a16="http://schemas.microsoft.com/office/drawing/2014/main" id="{ACC302D1-3724-4CFF-91A6-72C27C7D5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5172522" y="5428401"/>
            <a:ext cx="603139" cy="4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174C7-C40E-4C6F-A0B3-F2A76D0800A4}"/>
              </a:ext>
            </a:extLst>
          </p:cNvPr>
          <p:cNvSpPr txBox="1"/>
          <p:nvPr/>
        </p:nvSpPr>
        <p:spPr>
          <a:xfrm>
            <a:off x="9444038" y="2160447"/>
            <a:ext cx="2360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Number of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"indicator values" = </a:t>
            </a:r>
          </a:p>
          <a:p>
            <a:r>
              <a:rPr lang="nb-NO">
                <a:solidFill>
                  <a:srgbClr val="008173"/>
                </a:solidFill>
              </a:rPr>
              <a:t>yearly aggregated </a:t>
            </a:r>
          </a:p>
          <a:p>
            <a:r>
              <a:rPr lang="nb-NO">
                <a:solidFill>
                  <a:srgbClr val="008173"/>
                </a:solidFill>
              </a:rPr>
              <a:t>nEQR values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(BQE x waterbody)</a:t>
            </a:r>
          </a:p>
          <a:p>
            <a:endParaRPr lang="nb-NO">
              <a:solidFill>
                <a:srgbClr val="008173"/>
              </a:solidFill>
            </a:endParaRPr>
          </a:p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  <p:pic>
        <p:nvPicPr>
          <p:cNvPr id="12" name="Picture 6" descr="link to macrophyte database">
            <a:extLst>
              <a:ext uri="{FF2B5EF4-FFF2-40B4-BE49-F238E27FC236}">
                <a16:creationId xmlns:a16="http://schemas.microsoft.com/office/drawing/2014/main" id="{360BA157-A03C-4254-9733-1352CF31B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2581847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ink to macro-invertebrate database">
            <a:extLst>
              <a:ext uri="{FF2B5EF4-FFF2-40B4-BE49-F238E27FC236}">
                <a16:creationId xmlns:a16="http://schemas.microsoft.com/office/drawing/2014/main" id="{B4375043-15B2-4CAE-B646-9DC22057C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4389533" y="5424231"/>
            <a:ext cx="784855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ink to macrophyte database">
            <a:extLst>
              <a:ext uri="{FF2B5EF4-FFF2-40B4-BE49-F238E27FC236}">
                <a16:creationId xmlns:a16="http://schemas.microsoft.com/office/drawing/2014/main" id="{28C83617-E276-4D22-9B5D-8D3B9D19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3788260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ink to macrophyte database">
            <a:extLst>
              <a:ext uri="{FF2B5EF4-FFF2-40B4-BE49-F238E27FC236}">
                <a16:creationId xmlns:a16="http://schemas.microsoft.com/office/drawing/2014/main" id="{F6C53CE7-79E6-4369-92A6-4AEA620D6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3"/>
          <a:stretch/>
        </p:blipFill>
        <p:spPr bwMode="auto">
          <a:xfrm>
            <a:off x="5773795" y="5424306"/>
            <a:ext cx="603139" cy="4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link to diatom database">
            <a:extLst>
              <a:ext uri="{FF2B5EF4-FFF2-40B4-BE49-F238E27FC236}">
                <a16:creationId xmlns:a16="http://schemas.microsoft.com/office/drawing/2014/main" id="{8DB92A61-6488-40BF-AC37-72E63BC66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6375067" y="5424231"/>
            <a:ext cx="607006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405A25-1990-4E72-B3F0-7D4F1AA67729}"/>
              </a:ext>
            </a:extLst>
          </p:cNvPr>
          <p:cNvSpPr txBox="1"/>
          <p:nvPr/>
        </p:nvSpPr>
        <p:spPr>
          <a:xfrm>
            <a:off x="519576" y="2785453"/>
            <a:ext cx="46112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/>
              <a:t>Number of biology indicator values by year - Table</a:t>
            </a:r>
          </a:p>
        </p:txBody>
      </p:sp>
    </p:spTree>
    <p:extLst>
      <p:ext uri="{BB962C8B-B14F-4D97-AF65-F5344CB8AC3E}">
        <p14:creationId xmlns:p14="http://schemas.microsoft.com/office/powerpoint/2010/main" val="28802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Data reported per country and water category: TW &amp; CW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3FF1F9-4B17-46CA-8953-7C366E37918A}"/>
              </a:ext>
            </a:extLst>
          </p:cNvPr>
          <p:cNvGrpSpPr/>
          <p:nvPr/>
        </p:nvGrpSpPr>
        <p:grpSpPr>
          <a:xfrm>
            <a:off x="28575" y="1090337"/>
            <a:ext cx="9172575" cy="5607837"/>
            <a:chOff x="28575" y="1090337"/>
            <a:chExt cx="9172575" cy="56078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96950B-4A96-4FA8-AD12-300F3F39A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" y="1090337"/>
              <a:ext cx="9172575" cy="56078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6FE6EF-2A1D-4648-8B00-C4EB7BAB97FE}"/>
                </a:ext>
              </a:extLst>
            </p:cNvPr>
            <p:cNvSpPr txBox="1"/>
            <p:nvPr/>
          </p:nvSpPr>
          <p:spPr>
            <a:xfrm>
              <a:off x="133904" y="2028255"/>
              <a:ext cx="43771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/>
                <a:t>Number of biology indicator values by country - Table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8F26D7-F1D7-48CF-9D1A-9600D9C96FFF}"/>
                </a:ext>
              </a:extLst>
            </p:cNvPr>
            <p:cNvSpPr/>
            <p:nvPr/>
          </p:nvSpPr>
          <p:spPr>
            <a:xfrm>
              <a:off x="7813040" y="4460240"/>
              <a:ext cx="1300480" cy="1229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1E36AB-8903-45AC-B584-C00313AF8599}"/>
              </a:ext>
            </a:extLst>
          </p:cNvPr>
          <p:cNvSpPr txBox="1"/>
          <p:nvPr/>
        </p:nvSpPr>
        <p:spPr>
          <a:xfrm>
            <a:off x="9444038" y="2160447"/>
            <a:ext cx="2360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Number of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"indicator values" = </a:t>
            </a:r>
          </a:p>
          <a:p>
            <a:r>
              <a:rPr lang="nb-NO">
                <a:solidFill>
                  <a:srgbClr val="008173"/>
                </a:solidFill>
              </a:rPr>
              <a:t>yearly aggregated </a:t>
            </a:r>
          </a:p>
          <a:p>
            <a:r>
              <a:rPr lang="nb-NO">
                <a:solidFill>
                  <a:srgbClr val="008173"/>
                </a:solidFill>
              </a:rPr>
              <a:t>nEQR values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(BQE x waterbody)</a:t>
            </a:r>
          </a:p>
          <a:p>
            <a:endParaRPr lang="nb-NO">
              <a:solidFill>
                <a:srgbClr val="008173"/>
              </a:solidFill>
            </a:endParaRPr>
          </a:p>
          <a:p>
            <a:endParaRPr lang="nb-NO">
              <a:solidFill>
                <a:srgbClr val="008173"/>
              </a:solidFill>
            </a:endParaRPr>
          </a:p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</p:spTree>
    <p:extLst>
      <p:ext uri="{BB962C8B-B14F-4D97-AF65-F5344CB8AC3E}">
        <p14:creationId xmlns:p14="http://schemas.microsoft.com/office/powerpoint/2010/main" val="168832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/>
              <a:t>3. WISE-2 data for indicator assessment - examples</a:t>
            </a:r>
          </a:p>
          <a:p>
            <a:pPr marL="0" indent="0" algn="ctr">
              <a:buNone/>
            </a:pPr>
            <a:endParaRPr lang="en-GB" sz="4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B09C1B-6F23-42F1-BAA1-B0313F947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2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3B8D-4335-4753-876D-DB4226B3C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Trends in ecological status: nEQR vs. status 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208F7-AEF1-43C7-AC61-FD9736938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20709-B0D9-4888-BD05-B1D9E32415D7}"/>
              </a:ext>
            </a:extLst>
          </p:cNvPr>
          <p:cNvSpPr txBox="1">
            <a:spLocks/>
          </p:cNvSpPr>
          <p:nvPr/>
        </p:nvSpPr>
        <p:spPr>
          <a:xfrm>
            <a:off x="6434967" y="1257358"/>
            <a:ext cx="5474589" cy="4566706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Method: non-parametric trend test (Mann-Kendall) </a:t>
            </a:r>
          </a:p>
          <a:p>
            <a:r>
              <a:rPr lang="nb-NO" sz="2400"/>
              <a:t>Water bodies with data from ≥4 years (after interpolation)</a:t>
            </a:r>
          </a:p>
          <a:p>
            <a:r>
              <a:rPr lang="nb-NO" sz="2400"/>
              <a:t>Probability of detecting a significant trend in a series increases with </a:t>
            </a:r>
          </a:p>
          <a:p>
            <a:pPr lvl="1"/>
            <a:r>
              <a:rPr lang="nb-NO" sz="2000"/>
              <a:t>the number of values (years)</a:t>
            </a:r>
          </a:p>
          <a:p>
            <a:pPr lvl="1"/>
            <a:r>
              <a:rPr lang="nb-NO" sz="2000"/>
              <a:t>the number of monotonously increasing or decreasing steps</a:t>
            </a:r>
          </a:p>
          <a:p>
            <a:r>
              <a:rPr lang="nb-NO" sz="2400"/>
              <a:t>Analysis of nEQR values reveals more significant trends than analysis of status class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595695-619B-4712-BBAA-9276CB93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3" y="1262455"/>
            <a:ext cx="6011218" cy="47694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B7CE4C-720F-4349-9C65-DC7E15187A28}"/>
              </a:ext>
            </a:extLst>
          </p:cNvPr>
          <p:cNvCxnSpPr/>
          <p:nvPr/>
        </p:nvCxnSpPr>
        <p:spPr>
          <a:xfrm flipV="1">
            <a:off x="1257300" y="2983230"/>
            <a:ext cx="56007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1304BD-EF6D-4FB8-B317-68CE835B0A93}"/>
              </a:ext>
            </a:extLst>
          </p:cNvPr>
          <p:cNvCxnSpPr>
            <a:cxnSpLocks/>
          </p:cNvCxnSpPr>
          <p:nvPr/>
        </p:nvCxnSpPr>
        <p:spPr>
          <a:xfrm flipV="1">
            <a:off x="977265" y="3670028"/>
            <a:ext cx="668655" cy="25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08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3B8D-4335-4753-876D-DB4226B3C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Trends in ecological status: nEQR vs. status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DA57F-09F9-4FAE-B42B-2FAFE2D641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9800" y="1158588"/>
            <a:ext cx="9695000" cy="5455572"/>
          </a:xfrm>
        </p:spPr>
        <p:txBody>
          <a:bodyPr/>
          <a:lstStyle/>
          <a:p>
            <a:pPr marL="0" indent="0">
              <a:buNone/>
            </a:pPr>
            <a:r>
              <a:rPr lang="nb-NO" sz="2400"/>
              <a:t>Examples of individual series with inconsistent trend in nEQR vs. status class</a:t>
            </a:r>
          </a:p>
          <a:p>
            <a:pPr marL="0" indent="0">
              <a:buNone/>
            </a:pPr>
            <a:endParaRPr lang="nb-NO" sz="2400"/>
          </a:p>
          <a:p>
            <a:r>
              <a:rPr lang="nb-NO" sz="2000"/>
              <a:t>Trend detected in nEQR, </a:t>
            </a:r>
            <a:br>
              <a:rPr lang="nb-NO" sz="2000"/>
            </a:br>
            <a:r>
              <a:rPr lang="nb-NO" sz="2000"/>
              <a:t>but not in status class</a:t>
            </a:r>
            <a:br>
              <a:rPr lang="nb-NO" sz="2000"/>
            </a:br>
            <a:r>
              <a:rPr lang="nb-NO" sz="2000"/>
              <a:t>(99 water bodies, until 2017)</a:t>
            </a:r>
          </a:p>
          <a:p>
            <a:endParaRPr lang="nb-NO" sz="2400"/>
          </a:p>
          <a:p>
            <a:endParaRPr lang="nb-NO" sz="2400"/>
          </a:p>
          <a:p>
            <a:r>
              <a:rPr lang="nb-NO" sz="2000"/>
              <a:t>Trend detected in status class, </a:t>
            </a:r>
            <a:br>
              <a:rPr lang="nb-NO" sz="2000"/>
            </a:br>
            <a:r>
              <a:rPr lang="nb-NO" sz="2000"/>
              <a:t>but not in nEQR</a:t>
            </a:r>
            <a:br>
              <a:rPr lang="nb-NO" sz="2000"/>
            </a:br>
            <a:r>
              <a:rPr lang="nb-NO" sz="2000"/>
              <a:t>(25 water bodies, until 2017)</a:t>
            </a:r>
          </a:p>
          <a:p>
            <a:endParaRPr lang="nb-NO" sz="2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208F7-AEF1-43C7-AC61-FD9736938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4E64E-152D-45AE-ADD0-1EBE7866D8D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3452" t="12744" r="35519" b="68374"/>
          <a:stretch/>
        </p:blipFill>
        <p:spPr bwMode="auto">
          <a:xfrm>
            <a:off x="4845132" y="3897454"/>
            <a:ext cx="3201100" cy="1363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8CFA9A-28BF-4D65-B683-AB4A9A0C1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68" t="42768" r="3659" b="38352"/>
          <a:stretch/>
        </p:blipFill>
        <p:spPr bwMode="auto">
          <a:xfrm>
            <a:off x="4774020" y="1803029"/>
            <a:ext cx="3343324" cy="1449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470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Dynamic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36AB-8903-45AC-B584-C00313AF8599}"/>
              </a:ext>
            </a:extLst>
          </p:cNvPr>
          <p:cNvSpPr txBox="1"/>
          <p:nvPr/>
        </p:nvSpPr>
        <p:spPr>
          <a:xfrm>
            <a:off x="9354311" y="3828864"/>
            <a:ext cx="23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16142-3A46-45DF-9D91-8F8884B0A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3" r="784"/>
          <a:stretch/>
        </p:blipFill>
        <p:spPr>
          <a:xfrm>
            <a:off x="247558" y="1243243"/>
            <a:ext cx="8657451" cy="5024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54A673-4A30-47ED-BB0D-33EC92AADF4A}"/>
              </a:ext>
            </a:extLst>
          </p:cNvPr>
          <p:cNvSpPr/>
          <p:nvPr/>
        </p:nvSpPr>
        <p:spPr>
          <a:xfrm>
            <a:off x="9038682" y="1243243"/>
            <a:ext cx="2905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User can select: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year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water category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BQE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status class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Grey dots: station with data from other years</a:t>
            </a:r>
          </a:p>
          <a:p>
            <a:pPr marL="742950" lvl="1" indent="-285750">
              <a:buFontTx/>
              <a:buChar char="-"/>
            </a:pPr>
            <a:endParaRPr lang="nb-NO">
              <a:solidFill>
                <a:srgbClr val="008173"/>
              </a:solidFill>
            </a:endParaRPr>
          </a:p>
          <a:p>
            <a:pPr marL="742950" lvl="1" indent="-285750">
              <a:buFontTx/>
              <a:buChar char="-"/>
            </a:pPr>
            <a:endParaRPr lang="nb-NO">
              <a:solidFill>
                <a:srgbClr val="008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94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Dynamic maps - dashboards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D1C5C-0E84-469F-9876-0315570F0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135" r="242" b="18567"/>
          <a:stretch/>
        </p:blipFill>
        <p:spPr>
          <a:xfrm>
            <a:off x="380527" y="1243243"/>
            <a:ext cx="8658155" cy="4744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7384E-7CB9-4182-BD86-02DA84EDB908}"/>
              </a:ext>
            </a:extLst>
          </p:cNvPr>
          <p:cNvSpPr txBox="1"/>
          <p:nvPr/>
        </p:nvSpPr>
        <p:spPr>
          <a:xfrm>
            <a:off x="9354311" y="4723376"/>
            <a:ext cx="23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rgbClr val="008173"/>
                </a:solidFill>
              </a:rPr>
              <a:t>(NB: some data may still be excluded due to quality issues)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9621E-9775-49DB-B139-6EB0ED1180C9}"/>
              </a:ext>
            </a:extLst>
          </p:cNvPr>
          <p:cNvSpPr/>
          <p:nvPr/>
        </p:nvSpPr>
        <p:spPr>
          <a:xfrm>
            <a:off x="9038682" y="1243243"/>
            <a:ext cx="2905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User can select: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year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water category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BQE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status class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Grey dots: station with data from other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Pop-up windows with more information for each waterbody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81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8173"/>
              </a:solidFill>
            </a:endParaRPr>
          </a:p>
          <a:p>
            <a:pPr marL="742950" lvl="1" indent="-285750">
              <a:buFontTx/>
              <a:buChar char="-"/>
            </a:pPr>
            <a:endParaRPr lang="nb-NO">
              <a:solidFill>
                <a:srgbClr val="008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2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42E8C-7A49-4EFA-B96E-0B7D9CBA23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600"/>
              <a:t>Dynamic bar charts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0C53A-FEA6-490E-A0EE-15D6E8F6432A}"/>
              </a:ext>
            </a:extLst>
          </p:cNvPr>
          <p:cNvSpPr txBox="1"/>
          <p:nvPr/>
        </p:nvSpPr>
        <p:spPr>
          <a:xfrm>
            <a:off x="9133840" y="1154607"/>
            <a:ext cx="2844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User can select: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water category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BQE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status class</a:t>
            </a:r>
          </a:p>
          <a:p>
            <a:pPr marL="742950" lvl="1" indent="-285750">
              <a:buFontTx/>
              <a:buChar char="-"/>
            </a:pPr>
            <a:r>
              <a:rPr lang="nb-NO">
                <a:solidFill>
                  <a:srgbClr val="008173"/>
                </a:solidFill>
              </a:rPr>
              <a:t>span of time series [work in progress]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81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rgbClr val="008173"/>
                </a:solidFill>
              </a:rPr>
              <a:t>Total number of waterbodies should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be taken into account </a:t>
            </a:r>
            <a:br>
              <a:rPr lang="nb-NO">
                <a:solidFill>
                  <a:srgbClr val="008173"/>
                </a:solidFill>
              </a:rPr>
            </a:br>
            <a:r>
              <a:rPr lang="nb-NO">
                <a:solidFill>
                  <a:srgbClr val="008173"/>
                </a:solidFill>
              </a:rPr>
              <a:t>for interpretation</a:t>
            </a:r>
          </a:p>
          <a:p>
            <a:endParaRPr lang="nb-NO">
              <a:solidFill>
                <a:srgbClr val="00817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42EDA-1B42-4BA2-9C58-19973365C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r="798"/>
          <a:stretch/>
        </p:blipFill>
        <p:spPr>
          <a:xfrm>
            <a:off x="213359" y="1066800"/>
            <a:ext cx="8656321" cy="4082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DA537-DDF5-4A6A-9CF3-10F8C75C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" y="5394960"/>
            <a:ext cx="3027680" cy="13011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AD5C80-683E-4E5B-BDFA-45BA96F12B25}"/>
              </a:ext>
            </a:extLst>
          </p:cNvPr>
          <p:cNvSpPr/>
          <p:nvPr/>
        </p:nvSpPr>
        <p:spPr>
          <a:xfrm>
            <a:off x="5537200" y="1361440"/>
            <a:ext cx="2346960" cy="3787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CCC561-9098-4E7C-96A9-4235672434CD}"/>
              </a:ext>
            </a:extLst>
          </p:cNvPr>
          <p:cNvSpPr/>
          <p:nvPr/>
        </p:nvSpPr>
        <p:spPr>
          <a:xfrm>
            <a:off x="2519680" y="5503945"/>
            <a:ext cx="772160" cy="11447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83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63B8D-4335-4753-876D-DB4226B3C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Geographic distribution of temporal trends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420709-B0D9-4888-BD05-B1D9E32415D7}"/>
              </a:ext>
            </a:extLst>
          </p:cNvPr>
          <p:cNvSpPr txBox="1">
            <a:spLocks/>
          </p:cNvSpPr>
          <p:nvPr/>
        </p:nvSpPr>
        <p:spPr>
          <a:xfrm>
            <a:off x="293940" y="990766"/>
            <a:ext cx="5474589" cy="5084913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Example: trend analysis for</a:t>
            </a:r>
          </a:p>
          <a:p>
            <a:pPr lvl="1"/>
            <a:r>
              <a:rPr lang="nb-NO" sz="2000"/>
              <a:t>invertebrates in rivers</a:t>
            </a:r>
          </a:p>
          <a:p>
            <a:pPr lvl="1"/>
            <a:r>
              <a:rPr lang="nb-NO" sz="2000"/>
              <a:t>phytoplankton in lakes</a:t>
            </a:r>
          </a:p>
          <a:p>
            <a:r>
              <a:rPr lang="nb-NO" sz="2400"/>
              <a:t>Analysis of nEQR values reveal more significant trends than status class</a:t>
            </a:r>
          </a:p>
          <a:p>
            <a:r>
              <a:rPr lang="nb-NO" sz="2400"/>
              <a:t>Most waterbodies with ≥ 4 years </a:t>
            </a:r>
            <a:br>
              <a:rPr lang="nb-NO" sz="2400"/>
            </a:br>
            <a:r>
              <a:rPr lang="nb-NO" sz="2400"/>
              <a:t>show no significant trend (yet)</a:t>
            </a:r>
          </a:p>
          <a:p>
            <a:endParaRPr lang="nb-NO" sz="2400"/>
          </a:p>
          <a:p>
            <a:r>
              <a:rPr lang="nb-NO" sz="2400"/>
              <a:t>Planned for 2022: </a:t>
            </a:r>
            <a:br>
              <a:rPr lang="nb-NO" sz="2400"/>
            </a:br>
            <a:r>
              <a:rPr lang="nb-NO" sz="2400"/>
              <a:t>transfer trend analysis to </a:t>
            </a:r>
            <a:br>
              <a:rPr lang="nb-NO" sz="2400"/>
            </a:br>
            <a:r>
              <a:rPr lang="nb-NO" sz="2400"/>
              <a:t>common workspace </a:t>
            </a:r>
            <a:r>
              <a:rPr lang="nb-NO" sz="2400">
                <a:sym typeface="Wingdings" panose="05000000000000000000" pitchFamily="2" charset="2"/>
              </a:rPr>
              <a:t> </a:t>
            </a:r>
            <a:br>
              <a:rPr lang="nb-NO" sz="2400">
                <a:sym typeface="Wingdings" panose="05000000000000000000" pitchFamily="2" charset="2"/>
              </a:rPr>
            </a:br>
            <a:r>
              <a:rPr lang="nb-NO" sz="2400">
                <a:sym typeface="Wingdings" panose="05000000000000000000" pitchFamily="2" charset="2"/>
              </a:rPr>
              <a:t>can display in dynamic maps</a:t>
            </a:r>
            <a:endParaRPr lang="nb-NO" sz="2400"/>
          </a:p>
          <a:p>
            <a:endParaRPr lang="nb-NO" sz="2400"/>
          </a:p>
          <a:p>
            <a:endParaRPr lang="nb-NO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EA5174-8777-4C94-8FFF-881F09FBB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"/>
          <a:stretch/>
        </p:blipFill>
        <p:spPr>
          <a:xfrm>
            <a:off x="6038239" y="826118"/>
            <a:ext cx="5879018" cy="60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GB" sz="4800"/>
              <a:t>WISE-2 data flow – brief introduction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FB6241-2209-4293-A83F-4285DB1A1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19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Time series aggregated to European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51ED5-4A60-4504-9BDE-4ACB9F0D02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488" y="6302520"/>
            <a:ext cx="3683000" cy="274637"/>
          </a:xfrm>
        </p:spPr>
        <p:txBody>
          <a:bodyPr/>
          <a:lstStyle/>
          <a:p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31CEF-97F6-4BD8-AF2E-34D515C7AF1F}"/>
              </a:ext>
            </a:extLst>
          </p:cNvPr>
          <p:cNvSpPr txBox="1"/>
          <p:nvPr/>
        </p:nvSpPr>
        <p:spPr>
          <a:xfrm>
            <a:off x="120191" y="1007421"/>
            <a:ext cx="563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Example: invertebrates in rivers – general degradation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FB565-898A-482A-8752-EC69FC25B310}"/>
              </a:ext>
            </a:extLst>
          </p:cNvPr>
          <p:cNvSpPr txBox="1"/>
          <p:nvPr/>
        </p:nvSpPr>
        <p:spPr>
          <a:xfrm>
            <a:off x="1440698" y="1415201"/>
            <a:ext cx="1396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European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C5B34-806D-4C16-829C-C019221261AB}"/>
              </a:ext>
            </a:extLst>
          </p:cNvPr>
          <p:cNvSpPr txBox="1"/>
          <p:nvPr/>
        </p:nvSpPr>
        <p:spPr>
          <a:xfrm>
            <a:off x="1238460" y="3165809"/>
            <a:ext cx="1925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Aggregated by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061A3-0FC3-484F-AB33-DA82895BCA2A}"/>
              </a:ext>
            </a:extLst>
          </p:cNvPr>
          <p:cNvSpPr txBox="1"/>
          <p:nvPr/>
        </p:nvSpPr>
        <p:spPr>
          <a:xfrm>
            <a:off x="956005" y="4926789"/>
            <a:ext cx="2780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Aggregated by initial status class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B298A-85A2-4BA5-B1CD-79CE443EFBB8}"/>
              </a:ext>
            </a:extLst>
          </p:cNvPr>
          <p:cNvPicPr/>
          <p:nvPr/>
        </p:nvPicPr>
        <p:blipFill rotWithShape="1">
          <a:blip r:embed="rId3"/>
          <a:srcRect l="75213" t="55835" r="14164" b="21122"/>
          <a:stretch/>
        </p:blipFill>
        <p:spPr bwMode="auto">
          <a:xfrm>
            <a:off x="3421897" y="3319697"/>
            <a:ext cx="1199799" cy="1534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45AF4-25A6-4726-9EDF-0846AD31240A}"/>
              </a:ext>
            </a:extLst>
          </p:cNvPr>
          <p:cNvSpPr txBox="1"/>
          <p:nvPr/>
        </p:nvSpPr>
        <p:spPr>
          <a:xfrm>
            <a:off x="3607117" y="2267313"/>
            <a:ext cx="7521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00"/>
              <a:t>n = 450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790F84D-D142-4D05-9935-F2B5D8984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88112"/>
              </p:ext>
            </p:extLst>
          </p:nvPr>
        </p:nvGraphicFramePr>
        <p:xfrm>
          <a:off x="3789647" y="5223391"/>
          <a:ext cx="1441174" cy="1028700"/>
        </p:xfrm>
        <a:graphic>
          <a:graphicData uri="http://schemas.openxmlformats.org/drawingml/2006/table">
            <a:tbl>
              <a:tblPr/>
              <a:tblGrid>
                <a:gridCol w="1441174">
                  <a:extLst>
                    <a:ext uri="{9D8B030D-6E8A-4147-A177-3AD203B41FA5}">
                      <a16:colId xmlns:a16="http://schemas.microsoft.com/office/drawing/2014/main" val="374779358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High:           n =   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5409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Good:         n = 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4173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Moderate: n = 136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5208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Poor:          n =   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45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Bad:            n =    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34662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8D16454-41F8-4BF6-AADC-EA4D6846B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09089"/>
              </p:ext>
            </p:extLst>
          </p:nvPr>
        </p:nvGraphicFramePr>
        <p:xfrm>
          <a:off x="4242933" y="3542011"/>
          <a:ext cx="884583" cy="1028700"/>
        </p:xfrm>
        <a:graphic>
          <a:graphicData uri="http://schemas.openxmlformats.org/drawingml/2006/table">
            <a:tbl>
              <a:tblPr/>
              <a:tblGrid>
                <a:gridCol w="884583">
                  <a:extLst>
                    <a:ext uri="{9D8B030D-6E8A-4147-A177-3AD203B41FA5}">
                      <a16:colId xmlns:a16="http://schemas.microsoft.com/office/drawing/2014/main" val="368398981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6701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538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  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0614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  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155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nb-N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947973"/>
                  </a:ext>
                </a:extLst>
              </a:tr>
            </a:tbl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BD8DFD3-4FF9-4E40-A5CD-0808B5DC43DC}"/>
              </a:ext>
            </a:extLst>
          </p:cNvPr>
          <p:cNvSpPr txBox="1">
            <a:spLocks/>
          </p:cNvSpPr>
          <p:nvPr/>
        </p:nvSpPr>
        <p:spPr>
          <a:xfrm>
            <a:off x="6157456" y="948155"/>
            <a:ext cx="5556913" cy="57629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Inter/extrapolation of 1-3 missing years</a:t>
            </a:r>
          </a:p>
          <a:p>
            <a:r>
              <a:rPr lang="nb-NO" sz="2400"/>
              <a:t>Complete series for 2011-2018: </a:t>
            </a:r>
          </a:p>
          <a:p>
            <a:pPr lvl="1"/>
            <a:r>
              <a:rPr lang="nb-NO" sz="2000"/>
              <a:t>RW: phytobenthos 474; invertebrates 450</a:t>
            </a:r>
          </a:p>
          <a:p>
            <a:pPr lvl="1"/>
            <a:r>
              <a:rPr lang="nb-NO" sz="2000"/>
              <a:t>LW: phytoplankton 248; macrophytes 20</a:t>
            </a:r>
          </a:p>
          <a:p>
            <a:r>
              <a:rPr lang="nb-NO" sz="2400"/>
              <a:t>Temporal patterns for invertebrates:</a:t>
            </a:r>
          </a:p>
          <a:p>
            <a:pPr lvl="1"/>
            <a:r>
              <a:rPr lang="nb-NO" sz="2000" b="1"/>
              <a:t>Europe</a:t>
            </a:r>
            <a:r>
              <a:rPr lang="nb-NO" sz="2000"/>
              <a:t>: no clear tendency</a:t>
            </a:r>
          </a:p>
          <a:p>
            <a:pPr lvl="1"/>
            <a:r>
              <a:rPr lang="nb-NO" sz="2000" b="1"/>
              <a:t>Regions</a:t>
            </a:r>
            <a:r>
              <a:rPr lang="nb-NO" sz="2000"/>
              <a:t>: nEQR slightly decreased </a:t>
            </a:r>
            <a:br>
              <a:rPr lang="nb-NO" sz="2000"/>
            </a:br>
            <a:r>
              <a:rPr lang="nb-NO" sz="2000"/>
              <a:t>in East (n = 70) and South (but n = 3)</a:t>
            </a:r>
          </a:p>
          <a:p>
            <a:pPr lvl="1"/>
            <a:r>
              <a:rPr lang="nb-NO" sz="2000" b="1"/>
              <a:t>Initial status class</a:t>
            </a:r>
            <a:r>
              <a:rPr lang="nb-NO" sz="2000"/>
              <a:t>: </a:t>
            </a:r>
            <a:br>
              <a:rPr lang="nb-NO" sz="2000"/>
            </a:br>
            <a:r>
              <a:rPr lang="nb-NO" sz="2000"/>
              <a:t>nEQR slightly decreased for High (n = 326) and Good (n = 175);</a:t>
            </a:r>
            <a:br>
              <a:rPr lang="nb-NO" sz="2000"/>
            </a:br>
            <a:r>
              <a:rPr lang="nb-NO" sz="2000"/>
              <a:t>strongly increased for Bad (but n = 6)</a:t>
            </a:r>
          </a:p>
          <a:p>
            <a:endParaRPr lang="nb-NO" sz="2400"/>
          </a:p>
          <a:p>
            <a:r>
              <a:rPr lang="nb-NO" sz="2400"/>
              <a:t>Waterbodies in high and good status are over-represented?!</a:t>
            </a:r>
            <a:endParaRPr lang="nb-NO" sz="2000"/>
          </a:p>
          <a:p>
            <a:endParaRPr lang="nb-NO" sz="2400"/>
          </a:p>
        </p:txBody>
      </p:sp>
      <p:pic>
        <p:nvPicPr>
          <p:cNvPr id="20" name="Picture 2" descr="link to macro-invertebrate database">
            <a:extLst>
              <a:ext uri="{FF2B5EF4-FFF2-40B4-BE49-F238E27FC236}">
                <a16:creationId xmlns:a16="http://schemas.microsoft.com/office/drawing/2014/main" id="{D0613DBC-AD55-44C0-91BE-910525384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3598445" y="1360604"/>
            <a:ext cx="966788" cy="5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F5B7EC-11DB-45FF-89F5-F75D116D00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0" t="12565" b="1"/>
          <a:stretch/>
        </p:blipFill>
        <p:spPr>
          <a:xfrm>
            <a:off x="709965" y="1700090"/>
            <a:ext cx="2888480" cy="14241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80C2E-2D7D-46EB-B2E8-33B812708E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346" r="3340"/>
          <a:stretch/>
        </p:blipFill>
        <p:spPr>
          <a:xfrm>
            <a:off x="667061" y="3465884"/>
            <a:ext cx="2754836" cy="1425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244B52-ECC8-4D8A-936B-860671CC60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490" r="515"/>
          <a:stretch/>
        </p:blipFill>
        <p:spPr>
          <a:xfrm>
            <a:off x="598282" y="5214724"/>
            <a:ext cx="2895264" cy="14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9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Time series aggregated to European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117593-4B98-428F-9BD7-52CE4713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2" y="1014911"/>
            <a:ext cx="6451250" cy="56578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371403-25D3-46A4-97BB-7DD95A7FAF52}"/>
              </a:ext>
            </a:extLst>
          </p:cNvPr>
          <p:cNvSpPr txBox="1">
            <a:spLocks/>
          </p:cNvSpPr>
          <p:nvPr/>
        </p:nvSpPr>
        <p:spPr>
          <a:xfrm>
            <a:off x="7162800" y="948155"/>
            <a:ext cx="4551569" cy="44264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Predictor variables: </a:t>
            </a:r>
            <a:br>
              <a:rPr lang="nb-NO" sz="2400"/>
            </a:br>
            <a:r>
              <a:rPr lang="nb-NO" sz="2400"/>
              <a:t>indicator values from WISE-6</a:t>
            </a:r>
          </a:p>
          <a:p>
            <a:endParaRPr lang="nb-NO" sz="2400"/>
          </a:p>
          <a:p>
            <a:r>
              <a:rPr lang="nb-NO" sz="2400"/>
              <a:t>Analysis will be refined by e.g. hierachical regression methods</a:t>
            </a:r>
          </a:p>
          <a:p>
            <a:pPr lvl="1"/>
            <a:r>
              <a:rPr lang="nb-NO" sz="1800"/>
              <a:t>Group by year</a:t>
            </a:r>
          </a:p>
          <a:p>
            <a:pPr lvl="1"/>
            <a:r>
              <a:rPr lang="nb-NO" sz="1800"/>
              <a:t>Group by region</a:t>
            </a:r>
          </a:p>
          <a:p>
            <a:pPr lvl="1"/>
            <a:r>
              <a:rPr lang="nb-NO" sz="1800"/>
              <a:t>Group by water body types (broad)</a:t>
            </a:r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478227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4. WISE-2 reporting and data dictionary - overview</a:t>
            </a: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C719FA-81E8-486D-A435-BD0E794A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7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Reporting Obligation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EF514-3E4F-49B8-B39C-BA56AEE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" b="18422"/>
          <a:stretch/>
        </p:blipFill>
        <p:spPr>
          <a:xfrm>
            <a:off x="468000" y="1014758"/>
            <a:ext cx="10611586" cy="5594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1EB64-AF44-4836-B931-A2AF861524B4}"/>
              </a:ext>
            </a:extLst>
          </p:cNvPr>
          <p:cNvSpPr txBox="1">
            <a:spLocks/>
          </p:cNvSpPr>
          <p:nvPr/>
        </p:nvSpPr>
        <p:spPr>
          <a:xfrm>
            <a:off x="9727408" y="4056121"/>
            <a:ext cx="2304171" cy="676111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/>
              <a:t>NEW: pre-filled classification tables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319F0-5B59-4492-BEDC-6EE2E41CE920}"/>
              </a:ext>
            </a:extLst>
          </p:cNvPr>
          <p:cNvSpPr/>
          <p:nvPr/>
        </p:nvSpPr>
        <p:spPr>
          <a:xfrm>
            <a:off x="5406187" y="5630778"/>
            <a:ext cx="4892842" cy="59747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310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ROD info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319F0-5B59-4492-BEDC-6EE2E41CE920}"/>
              </a:ext>
            </a:extLst>
          </p:cNvPr>
          <p:cNvSpPr/>
          <p:nvPr/>
        </p:nvSpPr>
        <p:spPr>
          <a:xfrm>
            <a:off x="5406187" y="5630778"/>
            <a:ext cx="4892842" cy="59747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EB186-7F61-4DA4-83EF-692E5C368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01" y="0"/>
            <a:ext cx="8829617" cy="682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1EB64-AF44-4836-B931-A2AF861524B4}"/>
              </a:ext>
            </a:extLst>
          </p:cNvPr>
          <p:cNvSpPr txBox="1">
            <a:spLocks/>
          </p:cNvSpPr>
          <p:nvPr/>
        </p:nvSpPr>
        <p:spPr>
          <a:xfrm>
            <a:off x="208548" y="2317699"/>
            <a:ext cx="3308535" cy="676111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/>
              <a:t>Reporting </a:t>
            </a:r>
            <a:r>
              <a:rPr lang="nb-NO" sz="2000" b="1" u="sng"/>
              <a:t>starts</a:t>
            </a:r>
            <a:r>
              <a:rPr lang="nb-NO" sz="2000" b="1"/>
              <a:t>: 28/10/2021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8CE6A6-A432-468A-890F-A4FB6FB0C8A4}"/>
              </a:ext>
            </a:extLst>
          </p:cNvPr>
          <p:cNvSpPr/>
          <p:nvPr/>
        </p:nvSpPr>
        <p:spPr>
          <a:xfrm>
            <a:off x="3644763" y="2323361"/>
            <a:ext cx="3750648" cy="45192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05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6CF96-EBD4-47CB-B1C2-2D736ED1F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9" t="6960" r="11622" b="9472"/>
          <a:stretch/>
        </p:blipFill>
        <p:spPr>
          <a:xfrm>
            <a:off x="3938954" y="797388"/>
            <a:ext cx="8108667" cy="5960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Data Dictionary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D75620-34DC-4EB7-BE56-B3809D9F671F}"/>
              </a:ext>
            </a:extLst>
          </p:cNvPr>
          <p:cNvSpPr txBox="1">
            <a:spLocks/>
          </p:cNvSpPr>
          <p:nvPr/>
        </p:nvSpPr>
        <p:spPr>
          <a:xfrm>
            <a:off x="0" y="1989600"/>
            <a:ext cx="4106779" cy="2500337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Minor changes to DD since 2019</a:t>
            </a:r>
          </a:p>
          <a:p>
            <a:pPr lvl="1"/>
            <a:r>
              <a:rPr lang="nb-NO" sz="1800"/>
              <a:t>Element [parameterWFDIntercalibration-WaterBodyType] removed, </a:t>
            </a:r>
            <a:br>
              <a:rPr lang="nb-NO" sz="1800"/>
            </a:br>
            <a:r>
              <a:rPr lang="nb-NO" sz="1800"/>
              <a:t>to avoid duplicates in the Classification table</a:t>
            </a:r>
          </a:p>
          <a:p>
            <a:r>
              <a:rPr lang="nb-NO" sz="2400"/>
              <a:t>New template must still </a:t>
            </a:r>
            <a:br>
              <a:rPr lang="nb-NO" sz="2400"/>
            </a:br>
            <a:r>
              <a:rPr lang="nb-NO" sz="2400"/>
              <a:t>be downloaded and used</a:t>
            </a:r>
          </a:p>
          <a:p>
            <a:r>
              <a:rPr lang="nb-NO" sz="2400"/>
              <a:t>Please wait until new DD </a:t>
            </a:r>
            <a:br>
              <a:rPr lang="nb-NO" sz="2400"/>
            </a:br>
            <a:r>
              <a:rPr lang="nb-NO" sz="2400"/>
              <a:t>is formally released and reporters are notified</a:t>
            </a:r>
          </a:p>
          <a:p>
            <a:pPr lvl="1"/>
            <a:endParaRPr lang="nb-NO"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636955-EBC2-4153-BFCE-0C1523CA593A}"/>
              </a:ext>
            </a:extLst>
          </p:cNvPr>
          <p:cNvSpPr/>
          <p:nvPr/>
        </p:nvSpPr>
        <p:spPr>
          <a:xfrm>
            <a:off x="5942987" y="3927486"/>
            <a:ext cx="3060336" cy="451923"/>
          </a:xfrm>
          <a:prstGeom prst="roundRect">
            <a:avLst/>
          </a:prstGeom>
          <a:noFill/>
          <a:ln w="57150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887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FAE5A0-58FF-4277-B894-525E01E24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/>
              <a:t>WISE-2 data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81EB64-AF44-4836-B931-A2AF861524B4}"/>
              </a:ext>
            </a:extLst>
          </p:cNvPr>
          <p:cNvSpPr txBox="1">
            <a:spLocks/>
          </p:cNvSpPr>
          <p:nvPr/>
        </p:nvSpPr>
        <p:spPr>
          <a:xfrm>
            <a:off x="9256295" y="1050757"/>
            <a:ext cx="2935705" cy="1802907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/>
              <a:t>Report EQR values on </a:t>
            </a:r>
            <a:br>
              <a:rPr lang="nb-NO" sz="2400"/>
            </a:br>
            <a:r>
              <a:rPr lang="nb-NO" sz="2400" b="1"/>
              <a:t>waterbody level </a:t>
            </a:r>
            <a:r>
              <a:rPr lang="nb-NO" sz="2400"/>
              <a:t>OR</a:t>
            </a:r>
            <a:br>
              <a:rPr lang="nb-NO" sz="2400"/>
            </a:br>
            <a:r>
              <a:rPr lang="nb-NO" sz="2400" b="1"/>
              <a:t>monitoring site</a:t>
            </a:r>
            <a:r>
              <a:rPr lang="nb-NO" sz="2400"/>
              <a:t> level</a:t>
            </a:r>
          </a:p>
          <a:p>
            <a:pPr marL="0" indent="0">
              <a:buNone/>
            </a:pPr>
            <a:r>
              <a:rPr lang="nb-NO" sz="2400"/>
              <a:t>(preferably not both)</a:t>
            </a:r>
            <a:endParaRPr lang="nb-NO" sz="2000"/>
          </a:p>
          <a:p>
            <a:endParaRPr lang="nb-NO" sz="2400"/>
          </a:p>
        </p:txBody>
      </p:sp>
      <p:pic>
        <p:nvPicPr>
          <p:cNvPr id="2050" name="Picture 2" descr="thumbnail">
            <a:extLst>
              <a:ext uri="{FF2B5EF4-FFF2-40B4-BE49-F238E27FC236}">
                <a16:creationId xmlns:a16="http://schemas.microsoft.com/office/drawing/2014/main" id="{AB2D01FC-DCEE-4C80-BD08-4C6006440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25263" r="2329" b="30527"/>
          <a:stretch/>
        </p:blipFill>
        <p:spPr bwMode="auto">
          <a:xfrm>
            <a:off x="320842" y="2853664"/>
            <a:ext cx="11582400" cy="30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2AFE60-05CC-4CC0-8343-4C8F69704120}"/>
              </a:ext>
            </a:extLst>
          </p:cNvPr>
          <p:cNvSpPr/>
          <p:nvPr/>
        </p:nvSpPr>
        <p:spPr>
          <a:xfrm>
            <a:off x="320842" y="6180040"/>
            <a:ext cx="601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/>
              <a:t>https://dd.eionet.europa.eu/visuals/diagram_biology2.jpg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1B5092-955A-4A2B-B409-577DED0F6C5E}"/>
              </a:ext>
            </a:extLst>
          </p:cNvPr>
          <p:cNvSpPr txBox="1">
            <a:spLocks/>
          </p:cNvSpPr>
          <p:nvPr/>
        </p:nvSpPr>
        <p:spPr>
          <a:xfrm>
            <a:off x="468000" y="1952210"/>
            <a:ext cx="6673515" cy="1081011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/>
              <a:t>Report </a:t>
            </a:r>
            <a:r>
              <a:rPr lang="nb-NO" sz="2400" b="1"/>
              <a:t>national EQR values + classification system </a:t>
            </a:r>
            <a:r>
              <a:rPr lang="nb-NO" sz="2400"/>
              <a:t>AND/OR </a:t>
            </a:r>
            <a:r>
              <a:rPr lang="nb-NO" sz="2400" b="1"/>
              <a:t>normalised EQR values</a:t>
            </a:r>
          </a:p>
          <a:p>
            <a:pPr marL="0" indent="0">
              <a:buNone/>
            </a:pPr>
            <a:r>
              <a:rPr lang="nb-NO" sz="2400"/>
              <a:t>(preferably both, for QC)</a:t>
            </a:r>
            <a:br>
              <a:rPr lang="nb-NO" sz="2400"/>
            </a:b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053599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5. WISE-2 quality issues and solutions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9655A9-A8C9-4AEF-AC17-57C0769A1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51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240" y="96142"/>
            <a:ext cx="11246369" cy="676111"/>
          </a:xfrm>
        </p:spPr>
        <p:txBody>
          <a:bodyPr/>
          <a:lstStyle/>
          <a:p>
            <a:r>
              <a:rPr lang="en-GB"/>
              <a:t>Why WISE-2? National vs. normalised EQRs</a:t>
            </a:r>
          </a:p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F99862-B5F3-4062-9E26-CB85415207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29373"/>
          <a:stretch/>
        </p:blipFill>
        <p:spPr>
          <a:xfrm>
            <a:off x="3669030" y="2606039"/>
            <a:ext cx="7048500" cy="40725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CF37C1-4E90-4477-A98A-63CE6DC6C976}"/>
              </a:ext>
            </a:extLst>
          </p:cNvPr>
          <p:cNvSpPr txBox="1">
            <a:spLocks/>
          </p:cNvSpPr>
          <p:nvPr/>
        </p:nvSpPr>
        <p:spPr>
          <a:xfrm>
            <a:off x="230297" y="1013913"/>
            <a:ext cx="3711801" cy="5308510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Calculation of nEQR requires EQR-scale </a:t>
            </a:r>
            <a:br>
              <a:rPr lang="en-GB" sz="2800"/>
            </a:br>
            <a:r>
              <a:rPr lang="en-GB" sz="2800" b="1"/>
              <a:t>class boundaries</a:t>
            </a:r>
            <a:r>
              <a:rPr lang="en-GB" sz="2800"/>
              <a:t> specific for each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country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 category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determinand </a:t>
            </a:r>
            <a:br>
              <a:rPr lang="en-GB" sz="2400"/>
            </a:br>
            <a:r>
              <a:rPr lang="en-GB" sz="2400"/>
              <a:t>(BQE, impact type)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waterbody type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natural/AWB/HMWB</a:t>
            </a:r>
          </a:p>
          <a:p>
            <a:endParaRPr lang="en-GB" sz="28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F908B1-6E4A-4846-8DAA-A891FDCD7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9030" y="1517130"/>
          <a:ext cx="8069040" cy="585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5918200" imgH="419100" progId="Equation.3">
                  <p:embed/>
                </p:oleObj>
              </mc:Choice>
              <mc:Fallback>
                <p:oleObj r:id="rId5" imgW="5918200" imgH="41910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FF908B1-6E4A-4846-8DAA-A891FDCD7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030" y="1517130"/>
                        <a:ext cx="8069040" cy="585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185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diversity of national classification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2"/>
            <a:ext cx="11245850" cy="3759200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A320E-5CD4-4EE9-8534-FE38687A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45" y="1013913"/>
            <a:ext cx="5350600" cy="5668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149018" y="2063932"/>
            <a:ext cx="5463224" cy="4618438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/>
              <a:t>National classification systems are based on &gt;300 different assessment methods (metrics)</a:t>
            </a:r>
          </a:p>
          <a:p>
            <a:r>
              <a:rPr lang="en-GB" sz="2800"/>
              <a:t>Most common QC problems are related to the classification tables</a:t>
            </a:r>
          </a:p>
        </p:txBody>
      </p:sp>
    </p:spTree>
    <p:extLst>
      <p:ext uri="{BB962C8B-B14F-4D97-AF65-F5344CB8AC3E}">
        <p14:creationId xmlns:p14="http://schemas.microsoft.com/office/powerpoint/2010/main" val="31499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Added values of the biology data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1"/>
            <a:ext cx="11245850" cy="5152325"/>
          </a:xfrm>
        </p:spPr>
        <p:txBody>
          <a:bodyPr/>
          <a:lstStyle/>
          <a:p>
            <a:r>
              <a:rPr lang="en-GB" sz="2800"/>
              <a:t>Can show </a:t>
            </a:r>
            <a:r>
              <a:rPr lang="en-GB" sz="2800" b="1"/>
              <a:t>trends in ecological status </a:t>
            </a:r>
            <a:r>
              <a:rPr lang="en-GB" sz="2800"/>
              <a:t>at the European scale</a:t>
            </a:r>
          </a:p>
          <a:p>
            <a:pPr lvl="1"/>
            <a:r>
              <a:rPr lang="en-GB" sz="2400"/>
              <a:t>Biology is </a:t>
            </a:r>
            <a:r>
              <a:rPr lang="en-GB" sz="2400" b="1"/>
              <a:t>more important </a:t>
            </a:r>
            <a:r>
              <a:rPr lang="en-GB" sz="2400"/>
              <a:t>for than abiotic elements, per definition</a:t>
            </a:r>
          </a:p>
          <a:p>
            <a:pPr lvl="1"/>
            <a:r>
              <a:rPr lang="en-GB" sz="2400"/>
              <a:t>Recovery of biological elements can take </a:t>
            </a:r>
            <a:r>
              <a:rPr lang="en-GB" sz="2400" b="1"/>
              <a:t>longer time</a:t>
            </a:r>
            <a:r>
              <a:rPr lang="en-GB" sz="2400"/>
              <a:t> than abiotic elements</a:t>
            </a:r>
          </a:p>
          <a:p>
            <a:pPr lvl="4"/>
            <a:endParaRPr lang="en-GB" sz="1600" b="1"/>
          </a:p>
          <a:p>
            <a:r>
              <a:rPr lang="en-GB" sz="2800"/>
              <a:t>Higher resolution than the WFD ecological status class:</a:t>
            </a:r>
          </a:p>
          <a:p>
            <a:pPr lvl="1"/>
            <a:r>
              <a:rPr lang="en-GB" sz="2400"/>
              <a:t>Ecological status as </a:t>
            </a:r>
            <a:r>
              <a:rPr lang="en-GB" sz="2400" b="1"/>
              <a:t>continuous values</a:t>
            </a:r>
            <a:r>
              <a:rPr lang="en-GB" sz="2400"/>
              <a:t> (scale 0-1)</a:t>
            </a:r>
          </a:p>
          <a:p>
            <a:pPr lvl="1"/>
            <a:r>
              <a:rPr lang="en-GB" sz="2400"/>
              <a:t>Ecological Quality Ratios (EQR) can detect </a:t>
            </a:r>
            <a:r>
              <a:rPr lang="en-GB" sz="2400" b="1"/>
              <a:t>trends within </a:t>
            </a:r>
            <a:r>
              <a:rPr lang="en-GB" sz="2400"/>
              <a:t>status classes</a:t>
            </a:r>
          </a:p>
          <a:p>
            <a:pPr lvl="4"/>
            <a:endParaRPr lang="en-GB" sz="1600"/>
          </a:p>
          <a:p>
            <a:r>
              <a:rPr lang="en-GB" sz="2800"/>
              <a:t>Normalised EQR values (nEQR) are </a:t>
            </a:r>
            <a:r>
              <a:rPr lang="en-GB" sz="2800" b="1"/>
              <a:t>comparable across countries</a:t>
            </a:r>
            <a:endParaRPr lang="en-GB" sz="2800"/>
          </a:p>
          <a:p>
            <a:pPr lvl="1"/>
            <a:r>
              <a:rPr lang="en-GB" sz="2400"/>
              <a:t>Conversion from EQR to nEQR is done by EEA/ETC (or by reporters)</a:t>
            </a:r>
          </a:p>
          <a:p>
            <a:pPr lvl="1"/>
            <a:r>
              <a:rPr lang="en-GB" sz="2400"/>
              <a:t>Information on </a:t>
            </a:r>
            <a:r>
              <a:rPr lang="en-GB" sz="2400" b="1"/>
              <a:t>national classification systems</a:t>
            </a:r>
            <a:r>
              <a:rPr lang="en-GB" sz="2400"/>
              <a:t> is requested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26228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Why so many quality issues for biology data?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1AF-3245-496D-8672-3FC52BC55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005" y="1232110"/>
            <a:ext cx="4103939" cy="570767"/>
          </a:xfrm>
        </p:spPr>
        <p:txBody>
          <a:bodyPr/>
          <a:lstStyle/>
          <a:p>
            <a:pPr marL="0" indent="0" algn="ctr">
              <a:buNone/>
            </a:pPr>
            <a:r>
              <a:rPr lang="nb-NO" sz="2400"/>
              <a:t>National classification systems</a:t>
            </a:r>
          </a:p>
        </p:txBody>
      </p:sp>
      <p:pic>
        <p:nvPicPr>
          <p:cNvPr id="3074" name="Picture 2" descr="Juletreplantasje">
            <a:extLst>
              <a:ext uri="{FF2B5EF4-FFF2-40B4-BE49-F238E27FC236}">
                <a16:creationId xmlns:a16="http://schemas.microsoft.com/office/drawing/2014/main" id="{B939EEC5-51FC-4E44-841B-CF50A1773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4" r="39609" b="24743"/>
          <a:stretch/>
        </p:blipFill>
        <p:spPr bwMode="auto">
          <a:xfrm>
            <a:off x="6411220" y="2025189"/>
            <a:ext cx="4889406" cy="2836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ngle-1387546">
            <a:extLst>
              <a:ext uri="{FF2B5EF4-FFF2-40B4-BE49-F238E27FC236}">
                <a16:creationId xmlns:a16="http://schemas.microsoft.com/office/drawing/2014/main" id="{A86B6CAB-9A21-41D4-B5E5-704565C95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6"/>
          <a:stretch/>
        </p:blipFill>
        <p:spPr bwMode="auto">
          <a:xfrm>
            <a:off x="216854" y="2025189"/>
            <a:ext cx="4998242" cy="2836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139C837-68C0-4837-82BA-1785F5511545}"/>
              </a:ext>
            </a:extLst>
          </p:cNvPr>
          <p:cNvSpPr txBox="1">
            <a:spLocks/>
          </p:cNvSpPr>
          <p:nvPr/>
        </p:nvSpPr>
        <p:spPr>
          <a:xfrm>
            <a:off x="6558199" y="1251425"/>
            <a:ext cx="4595447" cy="551452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/>
              <a:t>BiologyEQRClassificationProcedure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1BCBE86-1278-4698-848D-8D94CC516ED8}"/>
              </a:ext>
            </a:extLst>
          </p:cNvPr>
          <p:cNvSpPr/>
          <p:nvPr/>
        </p:nvSpPr>
        <p:spPr>
          <a:xfrm>
            <a:off x="5496061" y="3007361"/>
            <a:ext cx="569407" cy="3717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FBE6EB8-9814-4A6E-BEC3-3B84127BD999}"/>
              </a:ext>
            </a:extLst>
          </p:cNvPr>
          <p:cNvSpPr txBox="1">
            <a:spLocks/>
          </p:cNvSpPr>
          <p:nvPr/>
        </p:nvSpPr>
        <p:spPr>
          <a:xfrm>
            <a:off x="5071088" y="2157523"/>
            <a:ext cx="1419354" cy="861886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b-NO" sz="2000"/>
              <a:t>Reporting</a:t>
            </a:r>
          </a:p>
          <a:p>
            <a:pPr marL="0" indent="0" algn="ctr">
              <a:buFont typeface="Arial" pitchFamily="34" charset="0"/>
              <a:buNone/>
            </a:pPr>
            <a:r>
              <a:rPr lang="nb-NO" sz="2000"/>
              <a:t>QC</a:t>
            </a:r>
          </a:p>
        </p:txBody>
      </p:sp>
    </p:spTree>
    <p:extLst>
      <p:ext uri="{BB962C8B-B14F-4D97-AF65-F5344CB8AC3E}">
        <p14:creationId xmlns:p14="http://schemas.microsoft.com/office/powerpoint/2010/main" val="18918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diversity of national classification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2"/>
            <a:ext cx="11245850" cy="3759200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118538" y="1119781"/>
            <a:ext cx="5463224" cy="4618438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Examples:</a:t>
            </a:r>
          </a:p>
          <a:p>
            <a:r>
              <a:rPr lang="en-GB" sz="2400"/>
              <a:t>Water category: Transitional</a:t>
            </a:r>
          </a:p>
          <a:p>
            <a:r>
              <a:rPr lang="en-GB" sz="2400"/>
              <a:t>BQE: Macroalgae and Angiosperms</a:t>
            </a:r>
          </a:p>
          <a:p>
            <a:pPr lvl="1"/>
            <a:r>
              <a:rPr lang="en-GB" sz="2000"/>
              <a:t>Sub-BQE: Macroalgae</a:t>
            </a:r>
          </a:p>
          <a:p>
            <a:pPr lvl="1"/>
            <a:r>
              <a:rPr lang="en-GB" sz="2000"/>
              <a:t>Sub-BQE: Angiosperms</a:t>
            </a:r>
          </a:p>
          <a:p>
            <a:r>
              <a:rPr lang="en-GB" sz="2400"/>
              <a:t>Waterbody type: NEA1/26</a:t>
            </a:r>
          </a:p>
          <a:p>
            <a:pPr lvl="1"/>
            <a:r>
              <a:rPr lang="en-GB" sz="2000"/>
              <a:t>Sub-type: A2 intertidal macroalgae</a:t>
            </a:r>
          </a:p>
          <a:p>
            <a:pPr lvl="1"/>
            <a:r>
              <a:rPr lang="en-GB" sz="2000"/>
              <a:t>Sub-type: B21 intertidal macroalgae</a:t>
            </a:r>
          </a:p>
          <a:p>
            <a:pPr lvl="1"/>
            <a:r>
              <a:rPr lang="en-GB" sz="2000"/>
              <a:t>...</a:t>
            </a:r>
          </a:p>
          <a:p>
            <a:pPr lvl="1"/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6BA88-F42E-4B7F-8BD0-DBA9DBF0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34010"/>
          <a:stretch/>
        </p:blipFill>
        <p:spPr>
          <a:xfrm>
            <a:off x="5161905" y="940987"/>
            <a:ext cx="6561782" cy="57997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10739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 diversity of national classification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288232"/>
            <a:ext cx="11245850" cy="3759200"/>
          </a:xfrm>
        </p:spPr>
        <p:txBody>
          <a:bodyPr/>
          <a:lstStyle/>
          <a:p>
            <a:endParaRPr lang="en-GB" sz="3200"/>
          </a:p>
          <a:p>
            <a:endParaRPr lang="en-GB" sz="3200"/>
          </a:p>
          <a:p>
            <a:endParaRPr lang="en-GB" sz="3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118538" y="1119781"/>
            <a:ext cx="5463224" cy="4618438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/>
              <a:t>Examples:</a:t>
            </a:r>
          </a:p>
          <a:p>
            <a:r>
              <a:rPr lang="en-GB" sz="2400"/>
              <a:t>Water category: Transitional</a:t>
            </a:r>
          </a:p>
          <a:p>
            <a:r>
              <a:rPr lang="en-GB" sz="2400"/>
              <a:t>BQE: Benthic invertebrates</a:t>
            </a:r>
          </a:p>
          <a:p>
            <a:r>
              <a:rPr lang="en-GB" sz="2400"/>
              <a:t>Country: Spain</a:t>
            </a:r>
          </a:p>
          <a:p>
            <a:r>
              <a:rPr lang="en-GB" sz="2400"/>
              <a:t>Method: BO2A</a:t>
            </a:r>
          </a:p>
          <a:p>
            <a:r>
              <a:rPr lang="en-GB" sz="2400"/>
              <a:t>Waterbody type: Estuaries</a:t>
            </a:r>
          </a:p>
          <a:p>
            <a:pPr lvl="1"/>
            <a:r>
              <a:rPr lang="en-GB" sz="2000"/>
              <a:t>Sub-type: without salt wedge</a:t>
            </a:r>
          </a:p>
          <a:p>
            <a:pPr lvl="1"/>
            <a:r>
              <a:rPr lang="en-GB" sz="2000"/>
              <a:t>Sub-type: with salt wedge</a:t>
            </a:r>
          </a:p>
          <a:p>
            <a:pPr marL="562736" lvl="1" indent="0">
              <a:buNone/>
            </a:pPr>
            <a:endParaRPr lang="en-GB" sz="2000"/>
          </a:p>
          <a:p>
            <a:pPr lvl="1"/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88705-A3EA-4A5D-8DBE-6CCB9448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98" y="912312"/>
            <a:ext cx="6244651" cy="57526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E77BC3-8FA0-427C-92CF-3889D603935F}"/>
              </a:ext>
            </a:extLst>
          </p:cNvPr>
          <p:cNvSpPr/>
          <p:nvPr/>
        </p:nvSpPr>
        <p:spPr>
          <a:xfrm>
            <a:off x="10129520" y="5496560"/>
            <a:ext cx="599440" cy="863600"/>
          </a:xfrm>
          <a:prstGeom prst="roundRect">
            <a:avLst/>
          </a:prstGeom>
          <a:noFill/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79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A3DCF-AC6C-43B6-80CC-D43E4793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1" y="842962"/>
            <a:ext cx="10982325" cy="51720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NEW: prefilled classification table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A586A1-C1B7-4BE9-91C7-CEA8FB7ECCD1}"/>
              </a:ext>
            </a:extLst>
          </p:cNvPr>
          <p:cNvSpPr/>
          <p:nvPr/>
        </p:nvSpPr>
        <p:spPr>
          <a:xfrm>
            <a:off x="9688153" y="3271518"/>
            <a:ext cx="1769872" cy="32437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871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3BFFD-CE72-4903-93FF-0F9504072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17"/>
          <a:stretch/>
        </p:blipFill>
        <p:spPr>
          <a:xfrm>
            <a:off x="583191" y="823826"/>
            <a:ext cx="10982325" cy="49711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NEW: prefilled classification table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A586A1-C1B7-4BE9-91C7-CEA8FB7ECCD1}"/>
              </a:ext>
            </a:extLst>
          </p:cNvPr>
          <p:cNvSpPr/>
          <p:nvPr/>
        </p:nvSpPr>
        <p:spPr>
          <a:xfrm>
            <a:off x="2692711" y="5248669"/>
            <a:ext cx="4572001" cy="4060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717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NEW: prefilled classification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277D9-314E-4118-B7CC-DD3000209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1" y="1119782"/>
            <a:ext cx="11679077" cy="30807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0C5F43-24F3-48D2-BB77-3FB905220427}"/>
              </a:ext>
            </a:extLst>
          </p:cNvPr>
          <p:cNvSpPr txBox="1">
            <a:spLocks/>
          </p:cNvSpPr>
          <p:nvPr/>
        </p:nvSpPr>
        <p:spPr>
          <a:xfrm>
            <a:off x="256460" y="4446627"/>
            <a:ext cx="9847660" cy="2228493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Reporters should check and revise the information</a:t>
            </a:r>
          </a:p>
          <a:p>
            <a:r>
              <a:rPr lang="en-US" sz="2400"/>
              <a:t>If class boundaries are changed, the previously stored nEQR records will be also recalculated and replace the original nEQR values</a:t>
            </a:r>
            <a:endParaRPr lang="en-GB" sz="2400"/>
          </a:p>
          <a:p>
            <a:pPr lvl="1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99260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Some common errors, possible reasons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2" y="1207770"/>
            <a:ext cx="11301082" cy="51015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/>
              <a:t>Reported EQR record is not valid</a:t>
            </a:r>
          </a:p>
          <a:p>
            <a:pPr lvl="1"/>
            <a:r>
              <a:rPr lang="en-GB" sz="2000"/>
              <a:t>Reason: the combination of BQE and water category is not requested (e.g. phytoplankton in rivers)</a:t>
            </a:r>
          </a:p>
          <a:p>
            <a:pPr lvl="2"/>
            <a:r>
              <a:rPr lang="en-GB" sz="1600"/>
              <a:t>Solution: don’t report the record</a:t>
            </a:r>
          </a:p>
          <a:p>
            <a:pPr marL="457200" indent="-457200">
              <a:buFont typeface="+mj-lt"/>
              <a:buAutoNum type="arabicPeriod"/>
            </a:pPr>
            <a:endParaRPr lang="en-GB" sz="2400"/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Duplicate records in classification table</a:t>
            </a:r>
          </a:p>
          <a:p>
            <a:pPr lvl="1"/>
            <a:r>
              <a:rPr lang="en-GB" sz="2000"/>
              <a:t>Reason: national classification system has higher resolution than the WISE-2 data model</a:t>
            </a:r>
            <a:br>
              <a:rPr lang="en-GB" sz="2000"/>
            </a:br>
            <a:r>
              <a:rPr lang="en-GB" sz="2000"/>
              <a:t>E.g. Phytoplankton - Norway: combining nEQR values from 3 different metrics into one nEQR</a:t>
            </a:r>
          </a:p>
          <a:p>
            <a:pPr lvl="2"/>
            <a:r>
              <a:rPr lang="en-GB" sz="1600"/>
              <a:t>Solution: calculate and report only the final nEQR values, not the national EQRs + classification system</a:t>
            </a:r>
          </a:p>
          <a:p>
            <a:pPr marL="1468371" lvl="2" indent="-342900">
              <a:buFont typeface="+mj-lt"/>
              <a:buAutoNum type="arabicPeriod"/>
            </a:pPr>
            <a:endParaRPr lang="en-GB" sz="1600"/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Reported status class is changed by EEA</a:t>
            </a:r>
          </a:p>
          <a:p>
            <a:pPr lvl="1"/>
            <a:r>
              <a:rPr lang="en-GB" sz="2000"/>
              <a:t>Reason: rounding error (e.g. nEQR = 0.6; status class = Good (should be Moderate</a:t>
            </a:r>
            <a:r>
              <a:rPr lang="en-GB" sz="2000">
                <a:sym typeface="Wingdings" panose="05000000000000000000" pitchFamily="2" charset="2"/>
              </a:rPr>
              <a:t>))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follow EEA’s instruction for status class assessment</a:t>
            </a:r>
          </a:p>
          <a:p>
            <a:endParaRPr lang="en-GB" sz="2400"/>
          </a:p>
          <a:p>
            <a:pPr lvl="1"/>
            <a:endParaRPr lang="en-GB" sz="2000"/>
          </a:p>
          <a:p>
            <a:pPr lvl="1"/>
            <a:endParaRPr lang="en-GB" sz="2000"/>
          </a:p>
          <a:p>
            <a:endParaRPr lang="en-GB" sz="2400"/>
          </a:p>
          <a:p>
            <a:pPr lvl="2"/>
            <a:endParaRPr lang="en-GB" sz="18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59328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Some common errors, possible reasons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2" y="944880"/>
            <a:ext cx="11301082" cy="5709920"/>
          </a:xfrm>
        </p:spPr>
        <p:txBody>
          <a:bodyPr/>
          <a:lstStyle/>
          <a:p>
            <a:pPr lvl="2"/>
            <a:endParaRPr lang="en-GB" sz="160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/>
              <a:t>Reported nEQR is changed by EEA</a:t>
            </a:r>
          </a:p>
          <a:p>
            <a:pPr lvl="1"/>
            <a:r>
              <a:rPr lang="en-GB" sz="2000">
                <a:sym typeface="Wingdings" panose="05000000000000000000" pitchFamily="2" charset="2"/>
              </a:rPr>
              <a:t>Reason: inconsistent reporting of status class, EQR, class boundaries, and/or nEQR</a:t>
            </a:r>
            <a:br>
              <a:rPr lang="en-GB" sz="2000">
                <a:sym typeface="Wingdings" panose="05000000000000000000" pitchFamily="2" charset="2"/>
              </a:rPr>
            </a:br>
            <a:r>
              <a:rPr lang="en-GB" sz="2000">
                <a:sym typeface="Wingdings" panose="05000000000000000000" pitchFamily="2" charset="2"/>
              </a:rPr>
              <a:t>(e.g. EQR = 0.65; G/M boundary = 0.68; reported status class = G (should be M))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follow EEA’s instruction for status class assessment and nEQR calculation</a:t>
            </a:r>
          </a:p>
          <a:p>
            <a:pPr marL="1468371" lvl="2" indent="-342900">
              <a:buFont typeface="+mj-lt"/>
              <a:buAutoNum type="arabicPeriod"/>
            </a:pPr>
            <a:endParaRPr lang="en-GB" sz="1600"/>
          </a:p>
          <a:p>
            <a:pPr marL="457200" indent="-457200">
              <a:buFont typeface="+mj-lt"/>
              <a:buAutoNum type="arabicPeriod" startAt="4"/>
            </a:pPr>
            <a:r>
              <a:rPr lang="en-GB" sz="2400"/>
              <a:t>Link between EQR record and classification record is changed by EEA</a:t>
            </a:r>
          </a:p>
          <a:p>
            <a:pPr lvl="1"/>
            <a:r>
              <a:rPr lang="en-GB" sz="2000">
                <a:sym typeface="Wingdings" panose="05000000000000000000" pitchFamily="2" charset="2"/>
              </a:rPr>
              <a:t>Reason: EQR record was linked to wrong classification record (e.g. Natural instead of HMWB)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pre-filled classification table?</a:t>
            </a:r>
          </a:p>
          <a:p>
            <a:pPr lvl="2"/>
            <a:endParaRPr lang="en-GB" sz="1600"/>
          </a:p>
          <a:p>
            <a:pPr marL="457200" indent="-457200">
              <a:buFont typeface="+mj-lt"/>
              <a:buAutoNum type="arabicPeriod" startAt="4"/>
            </a:pPr>
            <a:r>
              <a:rPr lang="en-GB" sz="2400"/>
              <a:t>Reported EQR record has no matching classification system</a:t>
            </a:r>
          </a:p>
          <a:p>
            <a:pPr lvl="1"/>
            <a:r>
              <a:rPr lang="en-GB" sz="2000"/>
              <a:t>Reason: inconsistency in waterbody information reported to WISE-2 vs. WFD: </a:t>
            </a:r>
            <a:br>
              <a:rPr lang="en-GB" sz="2000"/>
            </a:br>
            <a:r>
              <a:rPr lang="en-GB" sz="2000"/>
              <a:t>e.g. water category, Natural / AWB / HMWB, waterbody type </a:t>
            </a:r>
            <a:br>
              <a:rPr lang="en-GB" sz="2000"/>
            </a:br>
            <a:r>
              <a:rPr lang="en-GB" sz="2000"/>
              <a:t>(NB: WFD information is given priority)</a:t>
            </a:r>
          </a:p>
          <a:p>
            <a:pPr lvl="2"/>
            <a:r>
              <a:rPr lang="en-GB" sz="1600">
                <a:sym typeface="Wingdings" panose="05000000000000000000" pitchFamily="2" charset="2"/>
              </a:rPr>
              <a:t>Solution: pre-filled classification table?</a:t>
            </a:r>
          </a:p>
          <a:p>
            <a:pPr lvl="1"/>
            <a:endParaRPr lang="en-GB" sz="2000"/>
          </a:p>
          <a:p>
            <a:pPr lvl="1"/>
            <a:endParaRPr lang="en-GB" sz="2000"/>
          </a:p>
          <a:p>
            <a:endParaRPr lang="en-GB" sz="2400"/>
          </a:p>
          <a:p>
            <a:pPr lvl="2"/>
            <a:endParaRPr lang="en-GB" sz="18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65090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/>
              <a:t>Supporting information on national classification systems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734B36-E561-4DDC-AC2B-4AB3AD87E339}"/>
              </a:ext>
            </a:extLst>
          </p:cNvPr>
          <p:cNvSpPr txBox="1">
            <a:spLocks/>
          </p:cNvSpPr>
          <p:nvPr/>
        </p:nvSpPr>
        <p:spPr>
          <a:xfrm>
            <a:off x="230298" y="1039177"/>
            <a:ext cx="9761841" cy="1272087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New vocabulary: ClassificationSystem – 258 concepts (metrics)</a:t>
            </a:r>
          </a:p>
          <a:p>
            <a:r>
              <a:rPr lang="en-GB" sz="2400"/>
              <a:t>Information on the applicable BQE, water category and country</a:t>
            </a:r>
          </a:p>
          <a:p>
            <a:r>
              <a:rPr lang="en-GB" sz="2400"/>
              <a:t>Reference tables provided together with the pre-filled classification tables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C6F73-EE20-430A-A3D7-56C3C79B3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50" b="8440"/>
          <a:stretch/>
        </p:blipFill>
        <p:spPr>
          <a:xfrm>
            <a:off x="230298" y="2622484"/>
            <a:ext cx="4430571" cy="3196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54A10-5D80-4796-B541-4D3DC6D3F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947" y="2587802"/>
            <a:ext cx="6654422" cy="39225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735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Automatic Quality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431925"/>
            <a:ext cx="5717330" cy="3618540"/>
          </a:xfrm>
        </p:spPr>
        <p:txBody>
          <a:bodyPr/>
          <a:lstStyle/>
          <a:p>
            <a:r>
              <a:rPr lang="en-GB" sz="2800"/>
              <a:t>Most quality issues are now handled by automatic QC </a:t>
            </a:r>
            <a:br>
              <a:rPr lang="en-GB" sz="2800"/>
            </a:br>
            <a:r>
              <a:rPr lang="en-GB" sz="2800"/>
              <a:t>upon data delivery</a:t>
            </a:r>
          </a:p>
          <a:p>
            <a:r>
              <a:rPr lang="en-GB" sz="2800"/>
              <a:t>Records with inconsistent information cause “Blocker”</a:t>
            </a:r>
          </a:p>
          <a:p>
            <a:pPr lvl="1"/>
            <a:r>
              <a:rPr lang="en-GB" sz="2400"/>
              <a:t>national vs. normalised EQR</a:t>
            </a:r>
          </a:p>
          <a:p>
            <a:pPr lvl="1"/>
            <a:r>
              <a:rPr lang="en-GB" sz="2400"/>
              <a:t>normalised EQR vs. status class</a:t>
            </a:r>
          </a:p>
          <a:p>
            <a:pPr lvl="1"/>
            <a:r>
              <a:rPr lang="en-GB" sz="2400"/>
              <a:t>etc.</a:t>
            </a:r>
          </a:p>
          <a:p>
            <a:r>
              <a:rPr lang="en-GB" sz="2800"/>
              <a:t>“Blocker” is used as a means of efficient feedback and correction</a:t>
            </a:r>
          </a:p>
          <a:p>
            <a:r>
              <a:rPr lang="en-GB" sz="2800"/>
              <a:t>Questions are always welcome!</a:t>
            </a:r>
          </a:p>
          <a:p>
            <a:endParaRPr lang="en-GB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F9D27-F615-4A05-8AAB-226E3A1E19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85643" y="1612291"/>
            <a:ext cx="5538044" cy="1816709"/>
          </a:xfrm>
          <a:prstGeom prst="rect">
            <a:avLst/>
          </a:prstGeom>
        </p:spPr>
      </p:pic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4D132CDE-CCFB-46F7-8D16-C9D015E6B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1185" y="5231056"/>
            <a:ext cx="1189726" cy="11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Valid biology determinands &amp; water categories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2AF42-9D4A-41BA-8A2C-A4F15C23A6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C4481-7DB7-4C3F-9980-2506DCD0D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625" b="-4034"/>
          <a:stretch/>
        </p:blipFill>
        <p:spPr>
          <a:xfrm>
            <a:off x="341612" y="875911"/>
            <a:ext cx="11489983" cy="57349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 descr="link to macro-invertebrate database">
            <a:extLst>
              <a:ext uri="{FF2B5EF4-FFF2-40B4-BE49-F238E27FC236}">
                <a16:creationId xmlns:a16="http://schemas.microsoft.com/office/drawing/2014/main" id="{06B903A7-3C20-4310-B262-FEA724636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 rot="5400000">
            <a:off x="10689261" y="2994521"/>
            <a:ext cx="949179" cy="5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ink to macrophyte database">
            <a:extLst>
              <a:ext uri="{FF2B5EF4-FFF2-40B4-BE49-F238E27FC236}">
                <a16:creationId xmlns:a16="http://schemas.microsoft.com/office/drawing/2014/main" id="{3E64F97B-B530-444E-9941-49ACAACF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r="13661" b="24567"/>
          <a:stretch/>
        </p:blipFill>
        <p:spPr bwMode="auto">
          <a:xfrm>
            <a:off x="10726920" y="4887235"/>
            <a:ext cx="898574" cy="8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ink to diatom database">
            <a:extLst>
              <a:ext uri="{FF2B5EF4-FFF2-40B4-BE49-F238E27FC236}">
                <a16:creationId xmlns:a16="http://schemas.microsoft.com/office/drawing/2014/main" id="{267722CA-802E-4439-8E9C-9F12DD3C4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0726920" y="5867311"/>
            <a:ext cx="607006" cy="4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ink to fish database">
            <a:extLst>
              <a:ext uri="{FF2B5EF4-FFF2-40B4-BE49-F238E27FC236}">
                <a16:creationId xmlns:a16="http://schemas.microsoft.com/office/drawing/2014/main" id="{E5007928-EE39-4727-A583-7CD71FF43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 rot="17005812">
            <a:off x="10640244" y="3891284"/>
            <a:ext cx="1034717" cy="7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ink to phytoplankton database">
            <a:extLst>
              <a:ext uri="{FF2B5EF4-FFF2-40B4-BE49-F238E27FC236}">
                <a16:creationId xmlns:a16="http://schemas.microsoft.com/office/drawing/2014/main" id="{8BAF8DF6-8413-41E3-AE3D-1E695284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6"/>
          <a:stretch/>
        </p:blipFill>
        <p:spPr bwMode="auto">
          <a:xfrm>
            <a:off x="10768824" y="1975214"/>
            <a:ext cx="958711" cy="6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B969EA-16FE-424F-A9ED-1F3988F6163E}"/>
              </a:ext>
            </a:extLst>
          </p:cNvPr>
          <p:cNvSpPr/>
          <p:nvPr/>
        </p:nvSpPr>
        <p:spPr>
          <a:xfrm>
            <a:off x="156519" y="6422179"/>
            <a:ext cx="10445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/>
              <a:t>http://dd.eionet.europa.eu/dataelements/latest/observedPropertyDeterminandBiologyEQRCode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23BF6-9521-4407-838D-8A39ACBAE416}"/>
              </a:ext>
            </a:extLst>
          </p:cNvPr>
          <p:cNvSpPr txBox="1"/>
          <p:nvPr/>
        </p:nvSpPr>
        <p:spPr>
          <a:xfrm>
            <a:off x="6970029" y="875911"/>
            <a:ext cx="504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A = Acidification, E = Eutrophication, </a:t>
            </a:r>
            <a:br>
              <a:rPr lang="nb-NO"/>
            </a:br>
            <a:r>
              <a:rPr lang="nb-NO"/>
              <a:t>G = General degration, H = hydromorphologic</a:t>
            </a:r>
          </a:p>
        </p:txBody>
      </p:sp>
    </p:spTree>
    <p:extLst>
      <p:ext uri="{BB962C8B-B14F-4D97-AF65-F5344CB8AC3E}">
        <p14:creationId xmlns:p14="http://schemas.microsoft.com/office/powerpoint/2010/main" val="3371252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2563" y="3051611"/>
            <a:ext cx="11245850" cy="754778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/>
              <a:t>6. WISE-2 data for EEA indicators - representativity</a:t>
            </a:r>
          </a:p>
          <a:p>
            <a:pPr marL="0" indent="0" algn="ctr">
              <a:buNone/>
            </a:pPr>
            <a:endParaRPr lang="en-GB" sz="4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E46D51-D7E3-448A-80C9-1F46CF54E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6" b="20244"/>
          <a:stretch/>
        </p:blipFill>
        <p:spPr bwMode="auto">
          <a:xfrm>
            <a:off x="312563" y="5679513"/>
            <a:ext cx="4323522" cy="8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597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WISE-2 Biology can supplement WFD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DA083-3F4F-44D8-B47A-4BEB6977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3" y="1081821"/>
            <a:ext cx="6500184" cy="495828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355FCF-8C04-4D6D-B34E-63ED5D053482}"/>
              </a:ext>
            </a:extLst>
          </p:cNvPr>
          <p:cNvSpPr/>
          <p:nvPr/>
        </p:nvSpPr>
        <p:spPr>
          <a:xfrm>
            <a:off x="3800789" y="2803489"/>
            <a:ext cx="731018" cy="625511"/>
          </a:xfrm>
          <a:prstGeom prst="roundRect">
            <a:avLst/>
          </a:prstGeom>
          <a:noFill/>
          <a:ln w="28575"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3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Representativity: geography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1AF-3245-496D-8672-3FC52BC55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853" y="1386205"/>
            <a:ext cx="4778057" cy="3759200"/>
          </a:xfrm>
        </p:spPr>
        <p:txBody>
          <a:bodyPr/>
          <a:lstStyle/>
          <a:p>
            <a:r>
              <a:rPr lang="nb-NO" sz="2800"/>
              <a:t>Geographic representativity is high in some countries</a:t>
            </a:r>
          </a:p>
          <a:p>
            <a:r>
              <a:rPr lang="nb-NO" sz="2800"/>
              <a:t>Overall higher geographic coverage is needed for a biological indicator</a:t>
            </a:r>
          </a:p>
          <a:p>
            <a:endParaRPr lang="nb-NO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BEAAA7-F376-4C5E-BA8B-AADD1128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95" y="845820"/>
            <a:ext cx="6982179" cy="59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8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Representativity: time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7F1AF-3245-496D-8672-3FC52BC55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6853" y="923290"/>
            <a:ext cx="5006657" cy="3759200"/>
          </a:xfrm>
        </p:spPr>
        <p:txBody>
          <a:bodyPr/>
          <a:lstStyle/>
          <a:p>
            <a:r>
              <a:rPr lang="nb-NO" sz="2800"/>
              <a:t>Total bar height: </a:t>
            </a:r>
            <a:br>
              <a:rPr lang="nb-NO" sz="2800"/>
            </a:br>
            <a:r>
              <a:rPr lang="nb-NO" sz="2800"/>
              <a:t>cumulative no. of waterbodies</a:t>
            </a:r>
          </a:p>
          <a:p>
            <a:r>
              <a:rPr lang="nb-NO" sz="2800"/>
              <a:t>Red: reported values</a:t>
            </a:r>
          </a:p>
          <a:p>
            <a:r>
              <a:rPr lang="nb-NO" sz="2800"/>
              <a:t>Green: imputed from reported values</a:t>
            </a:r>
          </a:p>
          <a:p>
            <a:pPr lvl="1"/>
            <a:r>
              <a:rPr lang="nb-NO" sz="2400"/>
              <a:t>interpolated 3-year gap</a:t>
            </a:r>
          </a:p>
          <a:p>
            <a:pPr lvl="1"/>
            <a:r>
              <a:rPr lang="nb-NO" sz="2400"/>
              <a:t>extrapolated ± 3 years</a:t>
            </a:r>
          </a:p>
          <a:p>
            <a:r>
              <a:rPr lang="nb-NO" sz="2800"/>
              <a:t>Grey: not possible to impute</a:t>
            </a:r>
          </a:p>
          <a:p>
            <a:pPr lvl="1"/>
            <a:r>
              <a:rPr lang="nb-NO" sz="2400"/>
              <a:t>too long gaps</a:t>
            </a:r>
          </a:p>
          <a:p>
            <a:pPr lvl="1"/>
            <a:endParaRPr lang="nb-NO" sz="2400"/>
          </a:p>
          <a:p>
            <a:r>
              <a:rPr lang="nb-NO" sz="2800"/>
              <a:t>Reporting from previous years can generate more series!</a:t>
            </a:r>
          </a:p>
          <a:p>
            <a:endParaRPr lang="nb-NO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7EF61-E333-49AC-9B14-40C0441E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645" y="830300"/>
            <a:ext cx="7031355" cy="59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31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 of status classes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76B66-EDA2-4A16-A908-6F01148F3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/>
          <a:stretch/>
        </p:blipFill>
        <p:spPr bwMode="auto">
          <a:xfrm>
            <a:off x="609508" y="1874520"/>
            <a:ext cx="7620000" cy="46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6D8768E-5305-471C-ACE7-D983FA63677B}"/>
              </a:ext>
            </a:extLst>
          </p:cNvPr>
          <p:cNvSpPr txBox="1">
            <a:spLocks/>
          </p:cNvSpPr>
          <p:nvPr/>
        </p:nvSpPr>
        <p:spPr>
          <a:xfrm>
            <a:off x="7674228" y="1007976"/>
            <a:ext cx="4040141" cy="56334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Waterbodies with </a:t>
            </a:r>
            <a:br>
              <a:rPr lang="nb-NO" sz="2400"/>
            </a:br>
            <a:r>
              <a:rPr lang="nb-NO" sz="2400"/>
              <a:t>nEQR = 1 are </a:t>
            </a:r>
            <a:br>
              <a:rPr lang="nb-NO" sz="2400"/>
            </a:br>
            <a:r>
              <a:rPr lang="nb-NO" sz="2400"/>
              <a:t>over-represented</a:t>
            </a:r>
          </a:p>
          <a:p>
            <a:pPr lvl="1"/>
            <a:r>
              <a:rPr lang="nb-NO" sz="2000"/>
              <a:t>Reported EQR &gt;1</a:t>
            </a:r>
          </a:p>
          <a:p>
            <a:pPr lvl="1"/>
            <a:r>
              <a:rPr lang="nb-NO" sz="2000"/>
              <a:t>Reporting of reference waterbodies?</a:t>
            </a:r>
          </a:p>
          <a:p>
            <a:pPr lvl="3"/>
            <a:endParaRPr lang="nb-NO" sz="1200"/>
          </a:p>
          <a:p>
            <a:r>
              <a:rPr lang="nb-NO" sz="2400"/>
              <a:t>Poor and Bad status are under-represented?</a:t>
            </a:r>
          </a:p>
          <a:p>
            <a:pPr lvl="4"/>
            <a:endParaRPr lang="nb-NO" sz="1200"/>
          </a:p>
          <a:p>
            <a:r>
              <a:rPr lang="nb-NO" sz="2400"/>
              <a:t>How to ensure better representativity of </a:t>
            </a:r>
            <a:br>
              <a:rPr lang="nb-NO" sz="2400"/>
            </a:br>
            <a:r>
              <a:rPr lang="nb-NO" sz="2400"/>
              <a:t>status classes?</a:t>
            </a:r>
          </a:p>
          <a:p>
            <a:pPr lvl="1"/>
            <a:r>
              <a:rPr lang="nb-NO" sz="2000"/>
              <a:t>Compare with distributions in WFD data</a:t>
            </a:r>
          </a:p>
          <a:p>
            <a:pPr lvl="1"/>
            <a:r>
              <a:rPr lang="nb-NO" sz="2000"/>
              <a:t>Post-stratification</a:t>
            </a:r>
          </a:p>
          <a:p>
            <a:pPr lvl="1"/>
            <a:endParaRPr lang="nb-NO" sz="2400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97822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Representativity of status classes compared to WFD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6D8768E-5305-471C-ACE7-D983FA63677B}"/>
              </a:ext>
            </a:extLst>
          </p:cNvPr>
          <p:cNvSpPr txBox="1">
            <a:spLocks/>
          </p:cNvSpPr>
          <p:nvPr/>
        </p:nvSpPr>
        <p:spPr>
          <a:xfrm>
            <a:off x="7509510" y="1007976"/>
            <a:ext cx="4204859" cy="48784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/>
              <a:t>Comparison of WISE-2 </a:t>
            </a:r>
            <a:br>
              <a:rPr lang="nb-NO" sz="2400"/>
            </a:br>
            <a:r>
              <a:rPr lang="nb-NO" sz="2400"/>
              <a:t>with WFD 2016</a:t>
            </a:r>
          </a:p>
          <a:p>
            <a:pPr lvl="2"/>
            <a:endParaRPr lang="nb-NO" sz="1600"/>
          </a:p>
          <a:p>
            <a:r>
              <a:rPr lang="nb-NO" sz="2400"/>
              <a:t>New public dashboards </a:t>
            </a:r>
            <a:br>
              <a:rPr lang="nb-NO" sz="2400"/>
            </a:br>
            <a:r>
              <a:rPr lang="nb-NO" sz="2400"/>
              <a:t>for WISE-2 (11.10.2021)</a:t>
            </a:r>
          </a:p>
          <a:p>
            <a:pPr lvl="2"/>
            <a:endParaRPr lang="nb-NO" sz="1600"/>
          </a:p>
          <a:p>
            <a:r>
              <a:rPr lang="nb-NO" sz="2400"/>
              <a:t>High status sites are NOT overrepresented in WISE-2!</a:t>
            </a:r>
          </a:p>
          <a:p>
            <a:pPr lvl="2"/>
            <a:endParaRPr lang="nb-NO" sz="1600"/>
          </a:p>
          <a:p>
            <a:r>
              <a:rPr lang="nb-NO" sz="2400"/>
              <a:t>Representativity of WISE-2 data will be further explored</a:t>
            </a:r>
          </a:p>
          <a:p>
            <a:endParaRPr lang="nb-NO" sz="2000"/>
          </a:p>
          <a:p>
            <a:pPr lvl="1"/>
            <a:endParaRPr lang="nb-NO" sz="2400"/>
          </a:p>
          <a:p>
            <a:endParaRPr lang="nb-NO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40FEC-4C25-4BBC-A2BC-E361C0E75A12}"/>
              </a:ext>
            </a:extLst>
          </p:cNvPr>
          <p:cNvSpPr txBox="1"/>
          <p:nvPr/>
        </p:nvSpPr>
        <p:spPr>
          <a:xfrm>
            <a:off x="1202203" y="1190734"/>
            <a:ext cx="179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/>
              <a:t>All waterbodies reported to WFD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ED350-FB8E-4D7C-9963-01CA1D26FCFE}"/>
              </a:ext>
            </a:extLst>
          </p:cNvPr>
          <p:cNvSpPr txBox="1"/>
          <p:nvPr/>
        </p:nvSpPr>
        <p:spPr>
          <a:xfrm>
            <a:off x="3240441" y="1220235"/>
            <a:ext cx="229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/>
              <a:t>Subset of  waterbodies reported to WISE-2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D3150-427F-493F-B638-F9CFB48BC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18322" r="79509" b="2284"/>
          <a:stretch/>
        </p:blipFill>
        <p:spPr>
          <a:xfrm>
            <a:off x="1258303" y="1775509"/>
            <a:ext cx="1643677" cy="4776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BCB51-0AA8-4584-8725-0735AE0F7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3" t="18073" r="16262" b="2533"/>
          <a:stretch/>
        </p:blipFill>
        <p:spPr>
          <a:xfrm>
            <a:off x="3483697" y="1775509"/>
            <a:ext cx="1643676" cy="47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Some biology determinands have been retired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3BADB-417D-4701-A2A7-67C7B4503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0" y="808389"/>
            <a:ext cx="5601740" cy="5400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36DF5-A9A2-49EC-BA6F-1249535A6252}"/>
              </a:ext>
            </a:extLst>
          </p:cNvPr>
          <p:cNvSpPr/>
          <p:nvPr/>
        </p:nvSpPr>
        <p:spPr>
          <a:xfrm>
            <a:off x="128189" y="6322847"/>
            <a:ext cx="9584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/>
              <a:t>https://dd.eionet.europa.eu/vocabulary/wise/ObservedPropertyBiologyEQR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7E1B3-C866-455B-8D64-B0ABEFDF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70" y="878960"/>
            <a:ext cx="5165440" cy="9504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9EE80D-291D-4412-A51B-50FAA9A9F5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4517" y="1996249"/>
            <a:ext cx="5779646" cy="3194875"/>
          </a:xfrm>
        </p:spPr>
        <p:txBody>
          <a:bodyPr/>
          <a:lstStyle/>
          <a:p>
            <a:r>
              <a:rPr lang="en-GB" sz="2400"/>
              <a:t>Existing data: </a:t>
            </a:r>
            <a:br>
              <a:rPr lang="en-GB" sz="2400"/>
            </a:br>
            <a:r>
              <a:rPr lang="en-GB" sz="2400"/>
              <a:t>some of the retired determinands are </a:t>
            </a:r>
            <a:br>
              <a:rPr lang="en-GB" sz="2400"/>
            </a:br>
            <a:r>
              <a:rPr lang="en-GB" sz="2400"/>
              <a:t>still used in indicator tables (e.g. both PhytoplanktonEQR_G + PhytoplanktonEQR_E) </a:t>
            </a:r>
          </a:p>
          <a:p>
            <a:r>
              <a:rPr lang="en-GB" sz="2400"/>
              <a:t>New data: </a:t>
            </a:r>
            <a:br>
              <a:rPr lang="en-GB" sz="2400"/>
            </a:br>
            <a:r>
              <a:rPr lang="en-GB" sz="2400"/>
              <a:t>only valid determinands will be accepted (e.g. PhytoplanktonEQR_E) 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71237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240" y="96142"/>
            <a:ext cx="11246369" cy="676111"/>
          </a:xfrm>
        </p:spPr>
        <p:txBody>
          <a:bodyPr/>
          <a:lstStyle/>
          <a:p>
            <a:r>
              <a:rPr lang="en-GB"/>
              <a:t>Why WISE-2? National vs. normalised EQRs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F99862-B5F3-4062-9E26-CB85415207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669030" y="912369"/>
            <a:ext cx="7048500" cy="57662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CF37C1-4E90-4477-A98A-63CE6DC6C976}"/>
              </a:ext>
            </a:extLst>
          </p:cNvPr>
          <p:cNvSpPr txBox="1">
            <a:spLocks/>
          </p:cNvSpPr>
          <p:nvPr/>
        </p:nvSpPr>
        <p:spPr>
          <a:xfrm>
            <a:off x="230297" y="1013913"/>
            <a:ext cx="3711801" cy="5308510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Calculation of nEQR requires EQR-scale </a:t>
            </a:r>
            <a:br>
              <a:rPr lang="en-GB" sz="2800"/>
            </a:br>
            <a:r>
              <a:rPr lang="en-GB" sz="2800" b="1"/>
              <a:t>class boundaries</a:t>
            </a:r>
            <a:r>
              <a:rPr lang="en-GB" sz="2800"/>
              <a:t> specific for each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country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 category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determinand </a:t>
            </a:r>
            <a:br>
              <a:rPr lang="en-GB" sz="2400"/>
            </a:br>
            <a:r>
              <a:rPr lang="en-GB" sz="2400"/>
              <a:t>(BQE, impact type)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waterbody type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natural/AWB/HMWB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69185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2240" y="96142"/>
            <a:ext cx="11246369" cy="676111"/>
          </a:xfrm>
        </p:spPr>
        <p:txBody>
          <a:bodyPr/>
          <a:lstStyle/>
          <a:p>
            <a:r>
              <a:rPr lang="en-GB"/>
              <a:t>Why WISE-2? National vs. normalised EQRs</a:t>
            </a:r>
          </a:p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F99862-B5F3-4062-9E26-CB85415207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29373"/>
          <a:stretch/>
        </p:blipFill>
        <p:spPr>
          <a:xfrm>
            <a:off x="3669030" y="2606039"/>
            <a:ext cx="7048500" cy="40725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CF37C1-4E90-4477-A98A-63CE6DC6C976}"/>
              </a:ext>
            </a:extLst>
          </p:cNvPr>
          <p:cNvSpPr txBox="1">
            <a:spLocks/>
          </p:cNvSpPr>
          <p:nvPr/>
        </p:nvSpPr>
        <p:spPr>
          <a:xfrm>
            <a:off x="230297" y="1013913"/>
            <a:ext cx="3711801" cy="5308510"/>
          </a:xfrm>
          <a:prstGeom prst="rect">
            <a:avLst/>
          </a:prstGeom>
        </p:spPr>
        <p:txBody>
          <a:bodyPr/>
          <a:lstStyle>
            <a:lvl1pPr marL="422051" indent="-422051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46" indent="-351710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0683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969575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32312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rgbClr val="00817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095047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783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519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254" indent="-281368" algn="l" defTabSz="11254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Calculation of nEQR requires EQR-scale </a:t>
            </a:r>
            <a:br>
              <a:rPr lang="en-GB" sz="2800"/>
            </a:br>
            <a:r>
              <a:rPr lang="en-GB" sz="2800" b="1"/>
              <a:t>class boundaries</a:t>
            </a:r>
            <a:r>
              <a:rPr lang="en-GB" sz="2800"/>
              <a:t> specific for each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country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 category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determinand </a:t>
            </a:r>
            <a:br>
              <a:rPr lang="en-GB" sz="2400"/>
            </a:br>
            <a:r>
              <a:rPr lang="en-GB" sz="2400"/>
              <a:t>(BQE, impact type)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waterbody type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GB" sz="2400"/>
              <a:t>natural/AWB/HMWB</a:t>
            </a:r>
          </a:p>
          <a:p>
            <a:endParaRPr lang="en-GB" sz="28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F908B1-6E4A-4846-8DAA-A891FDCD7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31035"/>
              </p:ext>
            </p:extLst>
          </p:nvPr>
        </p:nvGraphicFramePr>
        <p:xfrm>
          <a:off x="3669030" y="1517130"/>
          <a:ext cx="8069040" cy="585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5" imgW="5918200" imgH="419100" progId="Equation.3">
                  <p:embed/>
                </p:oleObj>
              </mc:Choice>
              <mc:Fallback>
                <p:oleObj r:id="rId5" imgW="59182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030" y="1517130"/>
                        <a:ext cx="8069040" cy="585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6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General information: Central Data Repository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C1784-F5EC-4C97-BEBB-B4877B7C6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6431" b="7287"/>
          <a:stretch/>
        </p:blipFill>
        <p:spPr>
          <a:xfrm>
            <a:off x="1188719" y="836945"/>
            <a:ext cx="10525649" cy="5954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0D0D37-9BD1-4723-8562-9C177EE8BA2E}"/>
              </a:ext>
            </a:extLst>
          </p:cNvPr>
          <p:cNvSpPr/>
          <p:nvPr/>
        </p:nvSpPr>
        <p:spPr>
          <a:xfrm>
            <a:off x="2895600" y="4486940"/>
            <a:ext cx="7051040" cy="979859"/>
          </a:xfrm>
          <a:prstGeom prst="roundRect">
            <a:avLst/>
          </a:prstGeom>
          <a:noFill/>
          <a:ln>
            <a:solidFill>
              <a:srgbClr val="008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30C259-637A-442B-8B75-3ED11035A4EF}"/>
              </a:ext>
            </a:extLst>
          </p:cNvPr>
          <p:cNvSpPr/>
          <p:nvPr/>
        </p:nvSpPr>
        <p:spPr>
          <a:xfrm>
            <a:off x="2895600" y="4093535"/>
            <a:ext cx="7051040" cy="34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916891"/>
      </p:ext>
    </p:extLst>
  </p:cSld>
  <p:clrMapOvr>
    <a:masterClrMapping/>
  </p:clrMapOvr>
</p:sld>
</file>

<file path=ppt/theme/theme1.xml><?xml version="1.0" encoding="utf-8"?>
<a:theme xmlns:a="http://schemas.openxmlformats.org/drawingml/2006/main" name="19_Sections">
  <a:themeElements>
    <a:clrScheme name="Personnalisée 3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5975FBB0-496A-43E2-A5DA-5DB4EBFC696E}"/>
    </a:ext>
  </a:extLst>
</a:theme>
</file>

<file path=ppt/theme/theme2.xml><?xml version="1.0" encoding="utf-8"?>
<a:theme xmlns:a="http://schemas.openxmlformats.org/drawingml/2006/main" name="16_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7097CE30-2B87-416D-81F8-909722110CD4}" vid="{24C33E74-93FE-4D40-9AC0-464A583A4E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2_16x9_white background</Template>
  <TotalTime>1978</TotalTime>
  <Words>3581</Words>
  <Application>Microsoft Office PowerPoint</Application>
  <PresentationFormat>Widescreen</PresentationFormat>
  <Paragraphs>602</Paragraphs>
  <Slides>55</Slides>
  <Notes>45</Notes>
  <HiddenSlides>8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Open Sans</vt:lpstr>
      <vt:lpstr>19_Sections</vt:lpstr>
      <vt:lpstr>16_Sections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European Environment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Ove Caspersen</dc:creator>
  <cp:keywords/>
  <dc:description/>
  <cp:lastModifiedBy>Jannicke Moe</cp:lastModifiedBy>
  <cp:revision>76</cp:revision>
  <cp:lastPrinted>2015-02-09T14:13:52Z</cp:lastPrinted>
  <dcterms:created xsi:type="dcterms:W3CDTF">2016-03-17T09:23:53Z</dcterms:created>
  <dcterms:modified xsi:type="dcterms:W3CDTF">2021-10-12T07:41:54Z</dcterms:modified>
  <cp:category/>
</cp:coreProperties>
</file>