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2"/>
    <p:sldMasterId id="2147483698" r:id="rId3"/>
    <p:sldMasterId id="2147483692" r:id="rId4"/>
  </p:sldMasterIdLst>
  <p:notesMasterIdLst>
    <p:notesMasterId r:id="rId25"/>
  </p:notesMasterIdLst>
  <p:handoutMasterIdLst>
    <p:handoutMasterId r:id="rId26"/>
  </p:handoutMasterIdLst>
  <p:sldIdLst>
    <p:sldId id="632" r:id="rId5"/>
    <p:sldId id="591" r:id="rId6"/>
    <p:sldId id="441" r:id="rId7"/>
    <p:sldId id="577" r:id="rId8"/>
    <p:sldId id="578" r:id="rId9"/>
    <p:sldId id="646" r:id="rId10"/>
    <p:sldId id="580" r:id="rId11"/>
    <p:sldId id="592" r:id="rId12"/>
    <p:sldId id="635" r:id="rId13"/>
    <p:sldId id="636" r:id="rId14"/>
    <p:sldId id="616" r:id="rId15"/>
    <p:sldId id="637" r:id="rId16"/>
    <p:sldId id="638" r:id="rId17"/>
    <p:sldId id="639" r:id="rId18"/>
    <p:sldId id="644" r:id="rId19"/>
    <p:sldId id="640" r:id="rId20"/>
    <p:sldId id="641" r:id="rId21"/>
    <p:sldId id="643" r:id="rId22"/>
    <p:sldId id="647" r:id="rId23"/>
    <p:sldId id="648" r:id="rId24"/>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1">
          <p15:clr>
            <a:srgbClr val="A4A3A4"/>
          </p15:clr>
        </p15:guide>
        <p15:guide id="2" pos="312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ölker, Jeanette" initials="VJ" lastIdx="1" clrIdx="0">
    <p:extLst>
      <p:ext uri="{19B8F6BF-5375-455C-9EA6-DF929625EA0E}">
        <p15:presenceInfo xmlns:p15="http://schemas.microsoft.com/office/powerpoint/2012/main" userId="Völker, Jeanette" providerId="None"/>
      </p:ext>
    </p:extLst>
  </p:cmAuthor>
  <p:cmAuthor id="2" name="Caroline Whalley" initials="CW" lastIdx="59" clrIdx="1">
    <p:extLst>
      <p:ext uri="{19B8F6BF-5375-455C-9EA6-DF929625EA0E}">
        <p15:presenceInfo xmlns:p15="http://schemas.microsoft.com/office/powerpoint/2012/main" userId="S::Caroline.Whalley@eea.europa.eu::1dbdee7a-9db6-4568-bfdb-743c7f33e236" providerId="AD"/>
      </p:ext>
    </p:extLst>
  </p:cmAuthor>
  <p:cmAuthor id="3" name="Völker, Jeanette" initials="VJ [2]" lastIdx="26" clrIdx="2">
    <p:extLst>
      <p:ext uri="{19B8F6BF-5375-455C-9EA6-DF929625EA0E}">
        <p15:presenceInfo xmlns:p15="http://schemas.microsoft.com/office/powerpoint/2012/main" userId="S-1-5-21-837650375-1690420205-4123535123-11935" providerId="AD"/>
      </p:ext>
    </p:extLst>
  </p:cmAuthor>
  <p:cmAuthor id="4" name="Jeanette Völker" initials="JV" lastIdx="2" clrIdx="3">
    <p:extLst>
      <p:ext uri="{19B8F6BF-5375-455C-9EA6-DF929625EA0E}">
        <p15:presenceInfo xmlns:p15="http://schemas.microsoft.com/office/powerpoint/2012/main" userId="Jeanette Völk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661"/>
    <a:srgbClr val="008173"/>
    <a:srgbClr val="007635"/>
    <a:srgbClr val="006654"/>
    <a:srgbClr val="113A60"/>
    <a:srgbClr val="016357"/>
    <a:srgbClr val="001746"/>
    <a:srgbClr val="017567"/>
    <a:srgbClr val="001C54"/>
    <a:srgbClr val="3640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2792" autoAdjust="0"/>
  </p:normalViewPr>
  <p:slideViewPr>
    <p:cSldViewPr snapToGrid="0">
      <p:cViewPr varScale="1">
        <p:scale>
          <a:sx n="71" d="100"/>
          <a:sy n="71" d="100"/>
        </p:scale>
        <p:origin x="1090" y="6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3714"/>
    </p:cViewPr>
  </p:sorterViewPr>
  <p:notesViewPr>
    <p:cSldViewPr snapToGrid="0">
      <p:cViewPr varScale="1">
        <p:scale>
          <a:sx n="143" d="100"/>
          <a:sy n="143" d="100"/>
        </p:scale>
        <p:origin x="-1832" y="-104"/>
      </p:cViewPr>
      <p:guideLst>
        <p:guide orient="horz" pos="2141"/>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2.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voelkerj\AppData\Local\Microsoft\Windows\INetCache\Content.Outlook\YEAJTAJB\Number%20of%20countries%20sites%20records%20sites%20with%20exceedance%20(2021-10-08)%20(00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voelkerj\AppData\Local\Microsoft\Windows\INetCache\Content.Outlook\YEAJTAJB\Number%20of%20countries%20sites%20records%20sites%20with%20exceedance%20(2021-10-08)%20(00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voelkerj\AppData\Local\Microsoft\Windows\INetCache\Content.Outlook\YEAJTAJB\Number%20of%20countries%20sites%20records%20sites%20with%20exceedance%20(2021-10-08)%20(00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voelkerj\AppData\Local\Microsoft\Windows\INetCache\Content.Outlook\YEAJTAJB\Number%20of%20countries%20sites%20records%20sites%20with%20exceedance%20(2021-10-08)%20(00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ruppende\II2.4\II2.4_Server\2_Gremien&amp;Institutionen\EUA&amp;ETC\ETC-ICM\2_Action_Plan_2021\Task_Pesticides\Publication\Final_Figures_1_2_pesticides_indicator_2021101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ruppende\II2.4\II2.4_Server\2_Gremien&amp;Institutionen\EUA&amp;ETC\ETC-ICM\2_Action_Plan_2021\Task_Pesticides\Publication\Final_Figures_1_2_pesticides_indicator_2021101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ruppende\II2.4\II2.4_Server\2_Gremien&amp;Institutionen\EUA&amp;ETC\ETC-ICM\2_Action_Plan_2021\Task_Pesticides\Publication\Kopie%20von%20Indicator%20statistics%20-%20update%202021-10-08.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voelkerj\AppData\Local\Microsoft\Windows\INetCache\Content.Outlook\YEAJTAJB\WISE6%20determinand%20group%20-%20Pesticide%20presentation.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voelkerj\AppData\Local\Microsoft\Windows\INetCache\Content.Outlook\YEAJTAJB\WISE6%20determinand%20group%20-%20Pesticide%20presentation.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Number of countries reported pesticides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Sheet1!$B$2</c:f>
              <c:strCache>
                <c:ptCount val="1"/>
                <c:pt idx="0">
                  <c:v>SW</c:v>
                </c:pt>
              </c:strCache>
            </c:strRef>
          </c:tx>
          <c:spPr>
            <a:solidFill>
              <a:schemeClr val="accent1"/>
            </a:solidFill>
            <a:ln>
              <a:noFill/>
            </a:ln>
            <a:effectLst/>
          </c:spPr>
          <c:invertIfNegative val="0"/>
          <c:cat>
            <c:strRef>
              <c:f>Sheet1!$C$1:$J$1</c:f>
              <c:strCache>
                <c:ptCount val="8"/>
                <c:pt idx="0">
                  <c:v>2013</c:v>
                </c:pt>
                <c:pt idx="1">
                  <c:v>2014</c:v>
                </c:pt>
                <c:pt idx="2">
                  <c:v>2015</c:v>
                </c:pt>
                <c:pt idx="3">
                  <c:v>2016</c:v>
                </c:pt>
                <c:pt idx="4">
                  <c:v>2017</c:v>
                </c:pt>
                <c:pt idx="5">
                  <c:v>2018</c:v>
                </c:pt>
                <c:pt idx="6">
                  <c:v>2019</c:v>
                </c:pt>
                <c:pt idx="7">
                  <c:v>Total</c:v>
                </c:pt>
              </c:strCache>
            </c:strRef>
          </c:cat>
          <c:val>
            <c:numRef>
              <c:f>Sheet1!$C$2:$J$2</c:f>
              <c:numCache>
                <c:formatCode>General</c:formatCode>
                <c:ptCount val="8"/>
                <c:pt idx="0">
                  <c:v>18</c:v>
                </c:pt>
                <c:pt idx="1">
                  <c:v>19</c:v>
                </c:pt>
                <c:pt idx="2">
                  <c:v>25</c:v>
                </c:pt>
                <c:pt idx="3">
                  <c:v>25</c:v>
                </c:pt>
                <c:pt idx="4">
                  <c:v>25</c:v>
                </c:pt>
                <c:pt idx="5">
                  <c:v>26</c:v>
                </c:pt>
                <c:pt idx="6">
                  <c:v>24</c:v>
                </c:pt>
                <c:pt idx="7">
                  <c:v>29</c:v>
                </c:pt>
              </c:numCache>
            </c:numRef>
          </c:val>
          <c:extLst>
            <c:ext xmlns:c16="http://schemas.microsoft.com/office/drawing/2014/chart" uri="{C3380CC4-5D6E-409C-BE32-E72D297353CC}">
              <c16:uniqueId val="{00000000-52C5-4915-84C2-CCCE2617507D}"/>
            </c:ext>
          </c:extLst>
        </c:ser>
        <c:ser>
          <c:idx val="1"/>
          <c:order val="1"/>
          <c:tx>
            <c:strRef>
              <c:f>Sheet1!$B$3</c:f>
              <c:strCache>
                <c:ptCount val="1"/>
                <c:pt idx="0">
                  <c:v>GW</c:v>
                </c:pt>
              </c:strCache>
            </c:strRef>
          </c:tx>
          <c:spPr>
            <a:solidFill>
              <a:schemeClr val="accent2"/>
            </a:solidFill>
            <a:ln>
              <a:noFill/>
            </a:ln>
            <a:effectLst/>
          </c:spPr>
          <c:invertIfNegative val="0"/>
          <c:cat>
            <c:strRef>
              <c:f>Sheet1!$C$1:$J$1</c:f>
              <c:strCache>
                <c:ptCount val="8"/>
                <c:pt idx="0">
                  <c:v>2013</c:v>
                </c:pt>
                <c:pt idx="1">
                  <c:v>2014</c:v>
                </c:pt>
                <c:pt idx="2">
                  <c:v>2015</c:v>
                </c:pt>
                <c:pt idx="3">
                  <c:v>2016</c:v>
                </c:pt>
                <c:pt idx="4">
                  <c:v>2017</c:v>
                </c:pt>
                <c:pt idx="5">
                  <c:v>2018</c:v>
                </c:pt>
                <c:pt idx="6">
                  <c:v>2019</c:v>
                </c:pt>
                <c:pt idx="7">
                  <c:v>Total</c:v>
                </c:pt>
              </c:strCache>
            </c:strRef>
          </c:cat>
          <c:val>
            <c:numRef>
              <c:f>Sheet1!$C$3:$J$3</c:f>
              <c:numCache>
                <c:formatCode>General</c:formatCode>
                <c:ptCount val="8"/>
                <c:pt idx="0">
                  <c:v>18</c:v>
                </c:pt>
                <c:pt idx="1">
                  <c:v>18</c:v>
                </c:pt>
                <c:pt idx="2">
                  <c:v>18</c:v>
                </c:pt>
                <c:pt idx="3">
                  <c:v>18</c:v>
                </c:pt>
                <c:pt idx="4">
                  <c:v>17</c:v>
                </c:pt>
                <c:pt idx="5">
                  <c:v>18</c:v>
                </c:pt>
                <c:pt idx="6">
                  <c:v>19</c:v>
                </c:pt>
                <c:pt idx="7">
                  <c:v>22</c:v>
                </c:pt>
              </c:numCache>
            </c:numRef>
          </c:val>
          <c:extLst>
            <c:ext xmlns:c16="http://schemas.microsoft.com/office/drawing/2014/chart" uri="{C3380CC4-5D6E-409C-BE32-E72D297353CC}">
              <c16:uniqueId val="{00000001-52C5-4915-84C2-CCCE2617507D}"/>
            </c:ext>
          </c:extLst>
        </c:ser>
        <c:dLbls>
          <c:showLegendKey val="0"/>
          <c:showVal val="0"/>
          <c:showCatName val="0"/>
          <c:showSerName val="0"/>
          <c:showPercent val="0"/>
          <c:showBubbleSize val="0"/>
        </c:dLbls>
        <c:gapWidth val="219"/>
        <c:overlap val="-27"/>
        <c:axId val="643645608"/>
        <c:axId val="643646264"/>
      </c:barChart>
      <c:catAx>
        <c:axId val="643645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43646264"/>
        <c:crosses val="autoZero"/>
        <c:auto val="1"/>
        <c:lblAlgn val="ctr"/>
        <c:lblOffset val="100"/>
        <c:noMultiLvlLbl val="0"/>
      </c:catAx>
      <c:valAx>
        <c:axId val="643646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36456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Number of reported monitoring sites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Sheet1!$B$4</c:f>
              <c:strCache>
                <c:ptCount val="1"/>
                <c:pt idx="0">
                  <c:v>SW</c:v>
                </c:pt>
              </c:strCache>
            </c:strRef>
          </c:tx>
          <c:spPr>
            <a:solidFill>
              <a:schemeClr val="accent1"/>
            </a:solidFill>
            <a:ln>
              <a:noFill/>
            </a:ln>
            <a:effectLst/>
          </c:spPr>
          <c:invertIfNegative val="0"/>
          <c:cat>
            <c:strRef>
              <c:f>Sheet1!$C$1:$J$1</c:f>
              <c:strCache>
                <c:ptCount val="8"/>
                <c:pt idx="0">
                  <c:v>2013</c:v>
                </c:pt>
                <c:pt idx="1">
                  <c:v>2014</c:v>
                </c:pt>
                <c:pt idx="2">
                  <c:v>2015</c:v>
                </c:pt>
                <c:pt idx="3">
                  <c:v>2016</c:v>
                </c:pt>
                <c:pt idx="4">
                  <c:v>2017</c:v>
                </c:pt>
                <c:pt idx="5">
                  <c:v>2018</c:v>
                </c:pt>
                <c:pt idx="6">
                  <c:v>2019</c:v>
                </c:pt>
                <c:pt idx="7">
                  <c:v>Total</c:v>
                </c:pt>
              </c:strCache>
            </c:strRef>
          </c:cat>
          <c:val>
            <c:numRef>
              <c:f>Sheet1!$C$4:$J$4</c:f>
              <c:numCache>
                <c:formatCode>General</c:formatCode>
                <c:ptCount val="8"/>
                <c:pt idx="0">
                  <c:v>2317</c:v>
                </c:pt>
                <c:pt idx="1">
                  <c:v>2476</c:v>
                </c:pt>
                <c:pt idx="2">
                  <c:v>3653</c:v>
                </c:pt>
                <c:pt idx="3">
                  <c:v>2782</c:v>
                </c:pt>
                <c:pt idx="4">
                  <c:v>2877</c:v>
                </c:pt>
                <c:pt idx="5">
                  <c:v>4500</c:v>
                </c:pt>
                <c:pt idx="6">
                  <c:v>4906</c:v>
                </c:pt>
                <c:pt idx="7">
                  <c:v>9329</c:v>
                </c:pt>
              </c:numCache>
            </c:numRef>
          </c:val>
          <c:extLst>
            <c:ext xmlns:c16="http://schemas.microsoft.com/office/drawing/2014/chart" uri="{C3380CC4-5D6E-409C-BE32-E72D297353CC}">
              <c16:uniqueId val="{00000000-ABC5-47EA-B80E-F623306890D4}"/>
            </c:ext>
          </c:extLst>
        </c:ser>
        <c:ser>
          <c:idx val="1"/>
          <c:order val="1"/>
          <c:tx>
            <c:strRef>
              <c:f>Sheet1!$B$5</c:f>
              <c:strCache>
                <c:ptCount val="1"/>
                <c:pt idx="0">
                  <c:v>GW</c:v>
                </c:pt>
              </c:strCache>
            </c:strRef>
          </c:tx>
          <c:spPr>
            <a:solidFill>
              <a:schemeClr val="accent2"/>
            </a:solidFill>
            <a:ln>
              <a:noFill/>
            </a:ln>
            <a:effectLst/>
          </c:spPr>
          <c:invertIfNegative val="0"/>
          <c:cat>
            <c:strRef>
              <c:f>Sheet1!$C$1:$J$1</c:f>
              <c:strCache>
                <c:ptCount val="8"/>
                <c:pt idx="0">
                  <c:v>2013</c:v>
                </c:pt>
                <c:pt idx="1">
                  <c:v>2014</c:v>
                </c:pt>
                <c:pt idx="2">
                  <c:v>2015</c:v>
                </c:pt>
                <c:pt idx="3">
                  <c:v>2016</c:v>
                </c:pt>
                <c:pt idx="4">
                  <c:v>2017</c:v>
                </c:pt>
                <c:pt idx="5">
                  <c:v>2018</c:v>
                </c:pt>
                <c:pt idx="6">
                  <c:v>2019</c:v>
                </c:pt>
                <c:pt idx="7">
                  <c:v>Total</c:v>
                </c:pt>
              </c:strCache>
            </c:strRef>
          </c:cat>
          <c:val>
            <c:numRef>
              <c:f>Sheet1!$C$5:$J$5</c:f>
              <c:numCache>
                <c:formatCode>General</c:formatCode>
                <c:ptCount val="8"/>
                <c:pt idx="0">
                  <c:v>5510</c:v>
                </c:pt>
                <c:pt idx="1">
                  <c:v>5348</c:v>
                </c:pt>
                <c:pt idx="2">
                  <c:v>6719</c:v>
                </c:pt>
                <c:pt idx="3">
                  <c:v>5958</c:v>
                </c:pt>
                <c:pt idx="4">
                  <c:v>8102</c:v>
                </c:pt>
                <c:pt idx="5">
                  <c:v>8290</c:v>
                </c:pt>
                <c:pt idx="6">
                  <c:v>9442</c:v>
                </c:pt>
                <c:pt idx="7">
                  <c:v>13544</c:v>
                </c:pt>
              </c:numCache>
            </c:numRef>
          </c:val>
          <c:extLst>
            <c:ext xmlns:c16="http://schemas.microsoft.com/office/drawing/2014/chart" uri="{C3380CC4-5D6E-409C-BE32-E72D297353CC}">
              <c16:uniqueId val="{00000001-ABC5-47EA-B80E-F623306890D4}"/>
            </c:ext>
          </c:extLst>
        </c:ser>
        <c:dLbls>
          <c:showLegendKey val="0"/>
          <c:showVal val="0"/>
          <c:showCatName val="0"/>
          <c:showSerName val="0"/>
          <c:showPercent val="0"/>
          <c:showBubbleSize val="0"/>
        </c:dLbls>
        <c:gapWidth val="219"/>
        <c:overlap val="-27"/>
        <c:axId val="643645608"/>
        <c:axId val="643646264"/>
      </c:barChart>
      <c:catAx>
        <c:axId val="643645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43646264"/>
        <c:crosses val="autoZero"/>
        <c:auto val="1"/>
        <c:lblAlgn val="ctr"/>
        <c:lblOffset val="100"/>
        <c:noMultiLvlLbl val="0"/>
      </c:catAx>
      <c:valAx>
        <c:axId val="643646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36456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Number of reported records (annual mean)</a:t>
            </a:r>
          </a:p>
        </c:rich>
      </c:tx>
      <c:layout>
        <c:manualLayout>
          <c:xMode val="edge"/>
          <c:yMode val="edge"/>
          <c:x val="0.14238168887487057"/>
          <c:y val="3.780863406303225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Sheet1!$B$6</c:f>
              <c:strCache>
                <c:ptCount val="1"/>
                <c:pt idx="0">
                  <c:v>SW</c:v>
                </c:pt>
              </c:strCache>
            </c:strRef>
          </c:tx>
          <c:spPr>
            <a:solidFill>
              <a:schemeClr val="accent1"/>
            </a:solidFill>
            <a:ln>
              <a:noFill/>
            </a:ln>
            <a:effectLst/>
          </c:spPr>
          <c:invertIfNegative val="0"/>
          <c:cat>
            <c:strRef>
              <c:f>Sheet1!$C$1:$J$1</c:f>
              <c:strCache>
                <c:ptCount val="7"/>
                <c:pt idx="0">
                  <c:v>2013</c:v>
                </c:pt>
                <c:pt idx="1">
                  <c:v>2014</c:v>
                </c:pt>
                <c:pt idx="2">
                  <c:v>2015</c:v>
                </c:pt>
                <c:pt idx="3">
                  <c:v>2016</c:v>
                </c:pt>
                <c:pt idx="4">
                  <c:v>2017</c:v>
                </c:pt>
                <c:pt idx="5">
                  <c:v>2018</c:v>
                </c:pt>
                <c:pt idx="6">
                  <c:v>2019</c:v>
                </c:pt>
              </c:strCache>
              <c:extLst/>
            </c:strRef>
          </c:cat>
          <c:val>
            <c:numRef>
              <c:f>Sheet1!$C$6:$J$6</c:f>
              <c:numCache>
                <c:formatCode>General</c:formatCode>
                <c:ptCount val="7"/>
                <c:pt idx="0">
                  <c:v>115023</c:v>
                </c:pt>
                <c:pt idx="1">
                  <c:v>125703</c:v>
                </c:pt>
                <c:pt idx="2">
                  <c:v>162300</c:v>
                </c:pt>
                <c:pt idx="3">
                  <c:v>154192</c:v>
                </c:pt>
                <c:pt idx="4">
                  <c:v>171150</c:v>
                </c:pt>
                <c:pt idx="5">
                  <c:v>219369</c:v>
                </c:pt>
                <c:pt idx="6">
                  <c:v>312249</c:v>
                </c:pt>
              </c:numCache>
              <c:extLst/>
            </c:numRef>
          </c:val>
          <c:extLst>
            <c:ext xmlns:c16="http://schemas.microsoft.com/office/drawing/2014/chart" uri="{C3380CC4-5D6E-409C-BE32-E72D297353CC}">
              <c16:uniqueId val="{00000000-7A2E-4B83-BC5A-9699C967DA8B}"/>
            </c:ext>
          </c:extLst>
        </c:ser>
        <c:ser>
          <c:idx val="1"/>
          <c:order val="1"/>
          <c:tx>
            <c:strRef>
              <c:f>Sheet1!$B$7</c:f>
              <c:strCache>
                <c:ptCount val="1"/>
                <c:pt idx="0">
                  <c:v>GW</c:v>
                </c:pt>
              </c:strCache>
            </c:strRef>
          </c:tx>
          <c:spPr>
            <a:solidFill>
              <a:schemeClr val="accent2"/>
            </a:solidFill>
            <a:ln>
              <a:noFill/>
            </a:ln>
            <a:effectLst/>
          </c:spPr>
          <c:invertIfNegative val="0"/>
          <c:cat>
            <c:strRef>
              <c:f>Sheet1!$C$1:$J$1</c:f>
              <c:strCache>
                <c:ptCount val="7"/>
                <c:pt idx="0">
                  <c:v>2013</c:v>
                </c:pt>
                <c:pt idx="1">
                  <c:v>2014</c:v>
                </c:pt>
                <c:pt idx="2">
                  <c:v>2015</c:v>
                </c:pt>
                <c:pt idx="3">
                  <c:v>2016</c:v>
                </c:pt>
                <c:pt idx="4">
                  <c:v>2017</c:v>
                </c:pt>
                <c:pt idx="5">
                  <c:v>2018</c:v>
                </c:pt>
                <c:pt idx="6">
                  <c:v>2019</c:v>
                </c:pt>
              </c:strCache>
              <c:extLst/>
            </c:strRef>
          </c:cat>
          <c:val>
            <c:numRef>
              <c:f>Sheet1!$C$7:$J$7</c:f>
              <c:numCache>
                <c:formatCode>General</c:formatCode>
                <c:ptCount val="7"/>
                <c:pt idx="0">
                  <c:v>251594</c:v>
                </c:pt>
                <c:pt idx="1">
                  <c:v>248867</c:v>
                </c:pt>
                <c:pt idx="2">
                  <c:v>248769</c:v>
                </c:pt>
                <c:pt idx="3">
                  <c:v>226384</c:v>
                </c:pt>
                <c:pt idx="4">
                  <c:v>296933</c:v>
                </c:pt>
                <c:pt idx="5">
                  <c:v>315606</c:v>
                </c:pt>
                <c:pt idx="6">
                  <c:v>500806</c:v>
                </c:pt>
              </c:numCache>
              <c:extLst/>
            </c:numRef>
          </c:val>
          <c:extLst>
            <c:ext xmlns:c16="http://schemas.microsoft.com/office/drawing/2014/chart" uri="{C3380CC4-5D6E-409C-BE32-E72D297353CC}">
              <c16:uniqueId val="{00000001-7A2E-4B83-BC5A-9699C967DA8B}"/>
            </c:ext>
          </c:extLst>
        </c:ser>
        <c:dLbls>
          <c:showLegendKey val="0"/>
          <c:showVal val="0"/>
          <c:showCatName val="0"/>
          <c:showSerName val="0"/>
          <c:showPercent val="0"/>
          <c:showBubbleSize val="0"/>
        </c:dLbls>
        <c:gapWidth val="219"/>
        <c:overlap val="-27"/>
        <c:axId val="643645608"/>
        <c:axId val="643646264"/>
      </c:barChart>
      <c:catAx>
        <c:axId val="643645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43646264"/>
        <c:crosses val="autoZero"/>
        <c:auto val="1"/>
        <c:lblAlgn val="ctr"/>
        <c:lblOffset val="100"/>
        <c:noMultiLvlLbl val="0"/>
      </c:catAx>
      <c:valAx>
        <c:axId val="643646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36456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Number of reported pesticides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Sheet1!$B$8</c:f>
              <c:strCache>
                <c:ptCount val="1"/>
                <c:pt idx="0">
                  <c:v>SW</c:v>
                </c:pt>
              </c:strCache>
            </c:strRef>
          </c:tx>
          <c:spPr>
            <a:solidFill>
              <a:schemeClr val="accent1"/>
            </a:solidFill>
            <a:ln>
              <a:noFill/>
            </a:ln>
            <a:effectLst/>
          </c:spPr>
          <c:invertIfNegative val="0"/>
          <c:cat>
            <c:strRef>
              <c:f>Sheet1!$C$1:$J$1</c:f>
              <c:strCache>
                <c:ptCount val="7"/>
                <c:pt idx="0">
                  <c:v>2013</c:v>
                </c:pt>
                <c:pt idx="1">
                  <c:v>2014</c:v>
                </c:pt>
                <c:pt idx="2">
                  <c:v>2015</c:v>
                </c:pt>
                <c:pt idx="3">
                  <c:v>2016</c:v>
                </c:pt>
                <c:pt idx="4">
                  <c:v>2017</c:v>
                </c:pt>
                <c:pt idx="5">
                  <c:v>2018</c:v>
                </c:pt>
                <c:pt idx="6">
                  <c:v>2019</c:v>
                </c:pt>
              </c:strCache>
              <c:extLst/>
            </c:strRef>
          </c:cat>
          <c:val>
            <c:numRef>
              <c:f>Sheet1!$C$8:$J$8</c:f>
              <c:numCache>
                <c:formatCode>General</c:formatCode>
                <c:ptCount val="7"/>
                <c:pt idx="0">
                  <c:v>156</c:v>
                </c:pt>
                <c:pt idx="1">
                  <c:v>157</c:v>
                </c:pt>
                <c:pt idx="2">
                  <c:v>156</c:v>
                </c:pt>
                <c:pt idx="3">
                  <c:v>193</c:v>
                </c:pt>
                <c:pt idx="4">
                  <c:v>165</c:v>
                </c:pt>
                <c:pt idx="5">
                  <c:v>168</c:v>
                </c:pt>
                <c:pt idx="6">
                  <c:v>215</c:v>
                </c:pt>
              </c:numCache>
              <c:extLst/>
            </c:numRef>
          </c:val>
          <c:extLst>
            <c:ext xmlns:c16="http://schemas.microsoft.com/office/drawing/2014/chart" uri="{C3380CC4-5D6E-409C-BE32-E72D297353CC}">
              <c16:uniqueId val="{00000000-5BFD-418D-B03E-748DD3B793EA}"/>
            </c:ext>
          </c:extLst>
        </c:ser>
        <c:ser>
          <c:idx val="1"/>
          <c:order val="1"/>
          <c:tx>
            <c:strRef>
              <c:f>Sheet1!$B$9</c:f>
              <c:strCache>
                <c:ptCount val="1"/>
                <c:pt idx="0">
                  <c:v>GW</c:v>
                </c:pt>
              </c:strCache>
            </c:strRef>
          </c:tx>
          <c:spPr>
            <a:solidFill>
              <a:schemeClr val="accent2"/>
            </a:solidFill>
            <a:ln>
              <a:noFill/>
            </a:ln>
            <a:effectLst/>
          </c:spPr>
          <c:invertIfNegative val="0"/>
          <c:cat>
            <c:strRef>
              <c:f>Sheet1!$C$1:$J$1</c:f>
              <c:strCache>
                <c:ptCount val="7"/>
                <c:pt idx="0">
                  <c:v>2013</c:v>
                </c:pt>
                <c:pt idx="1">
                  <c:v>2014</c:v>
                </c:pt>
                <c:pt idx="2">
                  <c:v>2015</c:v>
                </c:pt>
                <c:pt idx="3">
                  <c:v>2016</c:v>
                </c:pt>
                <c:pt idx="4">
                  <c:v>2017</c:v>
                </c:pt>
                <c:pt idx="5">
                  <c:v>2018</c:v>
                </c:pt>
                <c:pt idx="6">
                  <c:v>2019</c:v>
                </c:pt>
              </c:strCache>
              <c:extLst/>
            </c:strRef>
          </c:cat>
          <c:val>
            <c:numRef>
              <c:f>Sheet1!$C$9:$J$9</c:f>
              <c:numCache>
                <c:formatCode>General</c:formatCode>
                <c:ptCount val="7"/>
                <c:pt idx="0">
                  <c:v>143</c:v>
                </c:pt>
                <c:pt idx="1">
                  <c:v>145</c:v>
                </c:pt>
                <c:pt idx="2">
                  <c:v>144</c:v>
                </c:pt>
                <c:pt idx="3">
                  <c:v>155</c:v>
                </c:pt>
                <c:pt idx="4">
                  <c:v>161</c:v>
                </c:pt>
                <c:pt idx="5">
                  <c:v>158</c:v>
                </c:pt>
                <c:pt idx="6">
                  <c:v>223</c:v>
                </c:pt>
              </c:numCache>
              <c:extLst/>
            </c:numRef>
          </c:val>
          <c:extLst>
            <c:ext xmlns:c16="http://schemas.microsoft.com/office/drawing/2014/chart" uri="{C3380CC4-5D6E-409C-BE32-E72D297353CC}">
              <c16:uniqueId val="{00000001-5BFD-418D-B03E-748DD3B793EA}"/>
            </c:ext>
          </c:extLst>
        </c:ser>
        <c:dLbls>
          <c:showLegendKey val="0"/>
          <c:showVal val="0"/>
          <c:showCatName val="0"/>
          <c:showSerName val="0"/>
          <c:showPercent val="0"/>
          <c:showBubbleSize val="0"/>
        </c:dLbls>
        <c:gapWidth val="219"/>
        <c:overlap val="-27"/>
        <c:axId val="643645608"/>
        <c:axId val="643646264"/>
      </c:barChart>
      <c:catAx>
        <c:axId val="643645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43646264"/>
        <c:crosses val="autoZero"/>
        <c:auto val="1"/>
        <c:lblAlgn val="ctr"/>
        <c:lblOffset val="100"/>
        <c:noMultiLvlLbl val="0"/>
      </c:catAx>
      <c:valAx>
        <c:axId val="643646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36456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605948042853964E-2"/>
          <c:y val="0.14467662687061286"/>
          <c:w val="0.90466526667806169"/>
          <c:h val="0.69601622865302581"/>
        </c:manualLayout>
      </c:layout>
      <c:barChart>
        <c:barDir val="col"/>
        <c:grouping val="clustered"/>
        <c:varyColors val="0"/>
        <c:ser>
          <c:idx val="2"/>
          <c:order val="0"/>
          <c:tx>
            <c:v>Threshold exceedances</c:v>
          </c:tx>
          <c:spPr>
            <a:solidFill>
              <a:schemeClr val="accent6">
                <a:lumMod val="75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SW_calc!$A$34:$G$34</c:f>
              <c:numCache>
                <c:formatCode>General</c:formatCode>
                <c:ptCount val="7"/>
                <c:pt idx="0">
                  <c:v>2013</c:v>
                </c:pt>
                <c:pt idx="1">
                  <c:v>2014</c:v>
                </c:pt>
                <c:pt idx="2">
                  <c:v>2015</c:v>
                </c:pt>
                <c:pt idx="3">
                  <c:v>2016</c:v>
                </c:pt>
                <c:pt idx="4">
                  <c:v>2017</c:v>
                </c:pt>
                <c:pt idx="5">
                  <c:v>2018</c:v>
                </c:pt>
                <c:pt idx="6">
                  <c:v>2019</c:v>
                </c:pt>
              </c:numCache>
            </c:numRef>
          </c:cat>
          <c:val>
            <c:numRef>
              <c:f>SW_calc!$A$35:$G$35</c:f>
              <c:numCache>
                <c:formatCode>0.00</c:formatCode>
                <c:ptCount val="7"/>
                <c:pt idx="0">
                  <c:v>0.13435660443410136</c:v>
                </c:pt>
                <c:pt idx="1">
                  <c:v>0.15668036951580472</c:v>
                </c:pt>
                <c:pt idx="2">
                  <c:v>0.16682367095921091</c:v>
                </c:pt>
                <c:pt idx="3">
                  <c:v>0.29044070079104645</c:v>
                </c:pt>
                <c:pt idx="4">
                  <c:v>0.29539169045691344</c:v>
                </c:pt>
                <c:pt idx="5">
                  <c:v>0.20184680336134161</c:v>
                </c:pt>
                <c:pt idx="6">
                  <c:v>0.2480458245458507</c:v>
                </c:pt>
              </c:numCache>
            </c:numRef>
          </c:val>
          <c:extLst xmlns:c15="http://schemas.microsoft.com/office/drawing/2012/chart">
            <c:ext xmlns:c16="http://schemas.microsoft.com/office/drawing/2014/chart" uri="{C3380CC4-5D6E-409C-BE32-E72D297353CC}">
              <c16:uniqueId val="{00000000-CF6B-4830-9DA9-768368760DFF}"/>
            </c:ext>
          </c:extLst>
        </c:ser>
        <c:dLbls>
          <c:showLegendKey val="0"/>
          <c:showVal val="0"/>
          <c:showCatName val="0"/>
          <c:showSerName val="0"/>
          <c:showPercent val="0"/>
          <c:showBubbleSize val="0"/>
        </c:dLbls>
        <c:gapWidth val="200"/>
        <c:overlap val="-50"/>
        <c:axId val="950445112"/>
        <c:axId val="950442160"/>
        <c:extLst/>
      </c:barChart>
      <c:catAx>
        <c:axId val="95044511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950442160"/>
        <c:crosses val="autoZero"/>
        <c:auto val="1"/>
        <c:lblAlgn val="ctr"/>
        <c:lblOffset val="100"/>
        <c:noMultiLvlLbl val="0"/>
      </c:catAx>
      <c:valAx>
        <c:axId val="95044216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950445112"/>
        <c:crosses val="autoZero"/>
        <c:crossBetween val="between"/>
        <c:majorUnit val="0.25"/>
      </c:valAx>
      <c:spPr>
        <a:noFill/>
        <a:ln>
          <a:noFill/>
        </a:ln>
        <a:effectLst/>
      </c:spPr>
    </c:plotArea>
    <c:legend>
      <c:legendPos val="b"/>
      <c:layout>
        <c:manualLayout>
          <c:xMode val="edge"/>
          <c:yMode val="edge"/>
          <c:x val="2.1796118700440716E-2"/>
          <c:y val="0.92541979308002043"/>
          <c:w val="0.2769401206746202"/>
          <c:h val="5.347338512869843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605948042853964E-2"/>
          <c:y val="0.14467662687061286"/>
          <c:w val="0.90466526667806169"/>
          <c:h val="0.69601622865302581"/>
        </c:manualLayout>
      </c:layout>
      <c:barChart>
        <c:barDir val="col"/>
        <c:grouping val="clustered"/>
        <c:varyColors val="0"/>
        <c:ser>
          <c:idx val="2"/>
          <c:order val="0"/>
          <c:tx>
            <c:v>Quality standard exceedances</c:v>
          </c:tx>
          <c:spPr>
            <a:solidFill>
              <a:schemeClr val="accent6">
                <a:lumMod val="75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GW_calc!$A$27:$G$27</c:f>
              <c:numCache>
                <c:formatCode>General</c:formatCode>
                <c:ptCount val="7"/>
                <c:pt idx="0">
                  <c:v>2013</c:v>
                </c:pt>
                <c:pt idx="1">
                  <c:v>2014</c:v>
                </c:pt>
                <c:pt idx="2">
                  <c:v>2015</c:v>
                </c:pt>
                <c:pt idx="3">
                  <c:v>2016</c:v>
                </c:pt>
                <c:pt idx="4">
                  <c:v>2017</c:v>
                </c:pt>
                <c:pt idx="5">
                  <c:v>2018</c:v>
                </c:pt>
                <c:pt idx="6">
                  <c:v>2019</c:v>
                </c:pt>
              </c:numCache>
            </c:numRef>
          </c:cat>
          <c:val>
            <c:numRef>
              <c:f>GW_calc!$A$28:$G$28</c:f>
              <c:numCache>
                <c:formatCode>0.00</c:formatCode>
                <c:ptCount val="7"/>
                <c:pt idx="0">
                  <c:v>5.6410278403531938E-2</c:v>
                </c:pt>
                <c:pt idx="1">
                  <c:v>6.6631092249436946E-2</c:v>
                </c:pt>
                <c:pt idx="2">
                  <c:v>5.8999490690281861E-2</c:v>
                </c:pt>
                <c:pt idx="3">
                  <c:v>5.7367545495599262E-2</c:v>
                </c:pt>
                <c:pt idx="4">
                  <c:v>7.0648109041126408E-2</c:v>
                </c:pt>
                <c:pt idx="5">
                  <c:v>3.6413056224679448E-2</c:v>
                </c:pt>
                <c:pt idx="6">
                  <c:v>3.4375476497502173E-2</c:v>
                </c:pt>
              </c:numCache>
            </c:numRef>
          </c:val>
          <c:extLst xmlns:c15="http://schemas.microsoft.com/office/drawing/2012/chart">
            <c:ext xmlns:c16="http://schemas.microsoft.com/office/drawing/2014/chart" uri="{C3380CC4-5D6E-409C-BE32-E72D297353CC}">
              <c16:uniqueId val="{00000000-F0B4-4B46-A694-ECB296C2CF83}"/>
            </c:ext>
          </c:extLst>
        </c:ser>
        <c:dLbls>
          <c:showLegendKey val="0"/>
          <c:showVal val="0"/>
          <c:showCatName val="0"/>
          <c:showSerName val="0"/>
          <c:showPercent val="0"/>
          <c:showBubbleSize val="0"/>
        </c:dLbls>
        <c:gapWidth val="200"/>
        <c:overlap val="-50"/>
        <c:axId val="950445112"/>
        <c:axId val="950442160"/>
        <c:extLst/>
      </c:barChart>
      <c:catAx>
        <c:axId val="95044511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950442160"/>
        <c:crosses val="autoZero"/>
        <c:auto val="1"/>
        <c:lblAlgn val="ctr"/>
        <c:lblOffset val="100"/>
        <c:noMultiLvlLbl val="0"/>
      </c:catAx>
      <c:valAx>
        <c:axId val="95044216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950445112"/>
        <c:crosses val="autoZero"/>
        <c:crossBetween val="between"/>
        <c:majorUnit val="0.25"/>
      </c:valAx>
      <c:spPr>
        <a:noFill/>
        <a:ln>
          <a:noFill/>
        </a:ln>
        <a:effectLst/>
      </c:spPr>
    </c:plotArea>
    <c:legend>
      <c:legendPos val="b"/>
      <c:layout>
        <c:manualLayout>
          <c:xMode val="edge"/>
          <c:yMode val="edge"/>
          <c:x val="2.1796118700440716E-2"/>
          <c:y val="0.92541979308002043"/>
          <c:w val="0.34769515944646912"/>
          <c:h val="5.347338512869843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49575471092218"/>
          <c:y val="4.0684240783141055E-2"/>
          <c:w val="0.84057819852453186"/>
          <c:h val="0.87351540380492299"/>
        </c:manualLayout>
      </c:layout>
      <c:barChart>
        <c:barDir val="col"/>
        <c:grouping val="clustered"/>
        <c:varyColors val="0"/>
        <c:ser>
          <c:idx val="0"/>
          <c:order val="0"/>
          <c:spPr>
            <a:solidFill>
              <a:schemeClr val="accent1"/>
            </a:solidFill>
            <a:ln>
              <a:noFill/>
            </a:ln>
            <a:effectLst/>
          </c:spPr>
          <c:invertIfNegative val="0"/>
          <c:dPt>
            <c:idx val="3"/>
            <c:invertIfNegative val="0"/>
            <c:bubble3D val="0"/>
            <c:spPr>
              <a:solidFill>
                <a:srgbClr val="C00000"/>
              </a:solidFill>
              <a:ln>
                <a:noFill/>
              </a:ln>
              <a:effectLst/>
            </c:spPr>
            <c:extLst>
              <c:ext xmlns:c16="http://schemas.microsoft.com/office/drawing/2014/chart" uri="{C3380CC4-5D6E-409C-BE32-E72D297353CC}">
                <c16:uniqueId val="{00000001-8F52-4A41-9034-4CB80B722BF7}"/>
              </c:ext>
            </c:extLst>
          </c:dPt>
          <c:cat>
            <c:strRef>
              <c:f>'Monitoring sites by water ctgr'!$A$3:$A$7</c:f>
              <c:strCache>
                <c:ptCount val="5"/>
                <c:pt idx="0">
                  <c:v>Rivers, medium</c:v>
                </c:pt>
                <c:pt idx="1">
                  <c:v>Rivers, small</c:v>
                </c:pt>
                <c:pt idx="2">
                  <c:v>Lakes</c:v>
                </c:pt>
                <c:pt idx="3">
                  <c:v>Rivers, n.a.</c:v>
                </c:pt>
                <c:pt idx="4">
                  <c:v>Rivers, large</c:v>
                </c:pt>
              </c:strCache>
            </c:strRef>
          </c:cat>
          <c:val>
            <c:numRef>
              <c:f>'Monitoring sites by water ctgr'!$B$3:$B$7</c:f>
              <c:numCache>
                <c:formatCode>General</c:formatCode>
                <c:ptCount val="5"/>
                <c:pt idx="0">
                  <c:v>4501</c:v>
                </c:pt>
                <c:pt idx="1">
                  <c:v>2642</c:v>
                </c:pt>
                <c:pt idx="2">
                  <c:v>1049</c:v>
                </c:pt>
                <c:pt idx="3">
                  <c:v>881</c:v>
                </c:pt>
                <c:pt idx="4">
                  <c:v>257</c:v>
                </c:pt>
              </c:numCache>
            </c:numRef>
          </c:val>
          <c:extLst>
            <c:ext xmlns:c16="http://schemas.microsoft.com/office/drawing/2014/chart" uri="{C3380CC4-5D6E-409C-BE32-E72D297353CC}">
              <c16:uniqueId val="{00000002-8F52-4A41-9034-4CB80B722BF7}"/>
            </c:ext>
          </c:extLst>
        </c:ser>
        <c:dLbls>
          <c:showLegendKey val="0"/>
          <c:showVal val="0"/>
          <c:showCatName val="0"/>
          <c:showSerName val="0"/>
          <c:showPercent val="0"/>
          <c:showBubbleSize val="0"/>
        </c:dLbls>
        <c:gapWidth val="219"/>
        <c:overlap val="-27"/>
        <c:axId val="644577424"/>
        <c:axId val="644575128"/>
      </c:barChart>
      <c:catAx>
        <c:axId val="644577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4575128"/>
        <c:crosses val="autoZero"/>
        <c:auto val="1"/>
        <c:lblAlgn val="ctr"/>
        <c:lblOffset val="100"/>
        <c:noMultiLvlLbl val="0"/>
      </c:catAx>
      <c:valAx>
        <c:axId val="6445751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monitoring sites</a:t>
                </a:r>
              </a:p>
            </c:rich>
          </c:tx>
          <c:layout>
            <c:manualLayout>
              <c:xMode val="edge"/>
              <c:yMode val="edge"/>
              <c:x val="2.8276237085372486E-2"/>
              <c:y val="0.2589675696801350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45774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sl-SI" sz="1600" b="1"/>
              <a:t>Number of records by determinand group, by monitoring year</a:t>
            </a:r>
            <a:endParaRPr lang="en-GB" sz="1600" b="1"/>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autoTitleDeleted val="0"/>
    <c:plotArea>
      <c:layout/>
      <c:barChart>
        <c:barDir val="col"/>
        <c:grouping val="stacked"/>
        <c:varyColors val="0"/>
        <c:ser>
          <c:idx val="1"/>
          <c:order val="0"/>
          <c:tx>
            <c:strRef>
              <c:f>'Records by group, year'!$A$2</c:f>
              <c:strCache>
                <c:ptCount val="1"/>
                <c:pt idx="0">
                  <c:v>Hazardous substances - other</c:v>
                </c:pt>
              </c:strCache>
            </c:strRef>
          </c:tx>
          <c:spPr>
            <a:solidFill>
              <a:schemeClr val="bg1">
                <a:lumMod val="75000"/>
              </a:schemeClr>
            </a:solidFill>
            <a:ln>
              <a:noFill/>
            </a:ln>
            <a:effectLst/>
          </c:spPr>
          <c:invertIfNegative val="0"/>
          <c:cat>
            <c:strRef>
              <c:f>'Records by group, year'!$B$1:$AF$1</c:f>
              <c:strCache>
                <c:ptCount val="31"/>
                <c:pt idx="0">
                  <c:v>Pre-1990</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strCache>
            </c:strRef>
          </c:cat>
          <c:val>
            <c:numRef>
              <c:f>'Records by group, year'!$B$2:$AF$2</c:f>
              <c:numCache>
                <c:formatCode>General</c:formatCode>
                <c:ptCount val="31"/>
                <c:pt idx="0">
                  <c:v>144104</c:v>
                </c:pt>
                <c:pt idx="1">
                  <c:v>44591</c:v>
                </c:pt>
                <c:pt idx="2">
                  <c:v>47005</c:v>
                </c:pt>
                <c:pt idx="3">
                  <c:v>48911</c:v>
                </c:pt>
                <c:pt idx="4">
                  <c:v>53430</c:v>
                </c:pt>
                <c:pt idx="5">
                  <c:v>59327</c:v>
                </c:pt>
                <c:pt idx="6">
                  <c:v>64008</c:v>
                </c:pt>
                <c:pt idx="7">
                  <c:v>73008</c:v>
                </c:pt>
                <c:pt idx="8">
                  <c:v>78386</c:v>
                </c:pt>
                <c:pt idx="9">
                  <c:v>76359</c:v>
                </c:pt>
                <c:pt idx="10">
                  <c:v>89826</c:v>
                </c:pt>
                <c:pt idx="11">
                  <c:v>118036</c:v>
                </c:pt>
                <c:pt idx="12">
                  <c:v>102778</c:v>
                </c:pt>
                <c:pt idx="13">
                  <c:v>130513</c:v>
                </c:pt>
                <c:pt idx="14">
                  <c:v>193403</c:v>
                </c:pt>
                <c:pt idx="15">
                  <c:v>281534</c:v>
                </c:pt>
                <c:pt idx="16">
                  <c:v>376482</c:v>
                </c:pt>
                <c:pt idx="17">
                  <c:v>583001</c:v>
                </c:pt>
                <c:pt idx="18">
                  <c:v>1444740</c:v>
                </c:pt>
                <c:pt idx="19">
                  <c:v>1049951</c:v>
                </c:pt>
                <c:pt idx="20">
                  <c:v>1053929</c:v>
                </c:pt>
                <c:pt idx="21">
                  <c:v>1187416</c:v>
                </c:pt>
                <c:pt idx="22">
                  <c:v>1285999</c:v>
                </c:pt>
                <c:pt idx="23">
                  <c:v>1517100</c:v>
                </c:pt>
                <c:pt idx="24">
                  <c:v>1089452</c:v>
                </c:pt>
                <c:pt idx="25">
                  <c:v>1117904</c:v>
                </c:pt>
                <c:pt idx="26">
                  <c:v>1691914</c:v>
                </c:pt>
                <c:pt idx="27">
                  <c:v>1569779</c:v>
                </c:pt>
                <c:pt idx="28">
                  <c:v>1830217</c:v>
                </c:pt>
                <c:pt idx="29">
                  <c:v>2155227</c:v>
                </c:pt>
                <c:pt idx="30">
                  <c:v>3782425</c:v>
                </c:pt>
              </c:numCache>
            </c:numRef>
          </c:val>
          <c:extLst>
            <c:ext xmlns:c16="http://schemas.microsoft.com/office/drawing/2014/chart" uri="{C3380CC4-5D6E-409C-BE32-E72D297353CC}">
              <c16:uniqueId val="{00000000-3C7E-42A9-A9F0-5E4556F44693}"/>
            </c:ext>
          </c:extLst>
        </c:ser>
        <c:ser>
          <c:idx val="2"/>
          <c:order val="1"/>
          <c:tx>
            <c:strRef>
              <c:f>'Records by group, year'!$A$3</c:f>
              <c:strCache>
                <c:ptCount val="1"/>
                <c:pt idx="0">
                  <c:v>Hazardous substances - Pesticides</c:v>
                </c:pt>
              </c:strCache>
            </c:strRef>
          </c:tx>
          <c:spPr>
            <a:solidFill>
              <a:schemeClr val="accent6">
                <a:lumMod val="75000"/>
              </a:schemeClr>
            </a:solidFill>
            <a:ln>
              <a:noFill/>
            </a:ln>
            <a:effectLst/>
          </c:spPr>
          <c:invertIfNegative val="0"/>
          <c:cat>
            <c:strRef>
              <c:f>'Records by group, year'!$B$1:$AF$1</c:f>
              <c:strCache>
                <c:ptCount val="31"/>
                <c:pt idx="0">
                  <c:v>Pre-1990</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strCache>
            </c:strRef>
          </c:cat>
          <c:val>
            <c:numRef>
              <c:f>'Records by group, year'!$B$3:$AF$3</c:f>
              <c:numCache>
                <c:formatCode>General</c:formatCode>
                <c:ptCount val="31"/>
                <c:pt idx="0">
                  <c:v>2117</c:v>
                </c:pt>
                <c:pt idx="1">
                  <c:v>1727</c:v>
                </c:pt>
                <c:pt idx="2">
                  <c:v>2688</c:v>
                </c:pt>
                <c:pt idx="3">
                  <c:v>9010</c:v>
                </c:pt>
                <c:pt idx="4">
                  <c:v>13955</c:v>
                </c:pt>
                <c:pt idx="5">
                  <c:v>16803</c:v>
                </c:pt>
                <c:pt idx="6">
                  <c:v>17275</c:v>
                </c:pt>
                <c:pt idx="7">
                  <c:v>20685</c:v>
                </c:pt>
                <c:pt idx="8">
                  <c:v>22259</c:v>
                </c:pt>
                <c:pt idx="9">
                  <c:v>33635</c:v>
                </c:pt>
                <c:pt idx="10">
                  <c:v>46751</c:v>
                </c:pt>
                <c:pt idx="11">
                  <c:v>55133</c:v>
                </c:pt>
                <c:pt idx="12">
                  <c:v>48887</c:v>
                </c:pt>
                <c:pt idx="13">
                  <c:v>47975</c:v>
                </c:pt>
                <c:pt idx="14">
                  <c:v>84721</c:v>
                </c:pt>
                <c:pt idx="15">
                  <c:v>136370</c:v>
                </c:pt>
                <c:pt idx="16">
                  <c:v>187553</c:v>
                </c:pt>
                <c:pt idx="17">
                  <c:v>613412</c:v>
                </c:pt>
                <c:pt idx="18">
                  <c:v>1203793</c:v>
                </c:pt>
                <c:pt idx="19">
                  <c:v>990673</c:v>
                </c:pt>
                <c:pt idx="20">
                  <c:v>660970</c:v>
                </c:pt>
                <c:pt idx="21">
                  <c:v>659256</c:v>
                </c:pt>
                <c:pt idx="22">
                  <c:v>739471</c:v>
                </c:pt>
                <c:pt idx="23">
                  <c:v>923727</c:v>
                </c:pt>
                <c:pt idx="24">
                  <c:v>953723</c:v>
                </c:pt>
                <c:pt idx="25">
                  <c:v>1036513</c:v>
                </c:pt>
                <c:pt idx="26">
                  <c:v>1986487</c:v>
                </c:pt>
                <c:pt idx="27">
                  <c:v>2056010</c:v>
                </c:pt>
                <c:pt idx="28">
                  <c:v>2175805</c:v>
                </c:pt>
                <c:pt idx="29">
                  <c:v>2375582</c:v>
                </c:pt>
                <c:pt idx="30">
                  <c:v>3106268</c:v>
                </c:pt>
              </c:numCache>
            </c:numRef>
          </c:val>
          <c:extLst>
            <c:ext xmlns:c16="http://schemas.microsoft.com/office/drawing/2014/chart" uri="{C3380CC4-5D6E-409C-BE32-E72D297353CC}">
              <c16:uniqueId val="{00000001-3C7E-42A9-A9F0-5E4556F44693}"/>
            </c:ext>
          </c:extLst>
        </c:ser>
        <c:ser>
          <c:idx val="3"/>
          <c:order val="2"/>
          <c:tx>
            <c:strRef>
              <c:f>'Records by group, year'!$A$4</c:f>
              <c:strCache>
                <c:ptCount val="1"/>
                <c:pt idx="0">
                  <c:v>Nutrients</c:v>
                </c:pt>
              </c:strCache>
            </c:strRef>
          </c:tx>
          <c:spPr>
            <a:solidFill>
              <a:schemeClr val="bg2">
                <a:lumMod val="25000"/>
              </a:schemeClr>
            </a:solidFill>
            <a:ln>
              <a:noFill/>
            </a:ln>
            <a:effectLst/>
          </c:spPr>
          <c:invertIfNegative val="0"/>
          <c:cat>
            <c:strRef>
              <c:f>'Records by group, year'!$B$1:$AF$1</c:f>
              <c:strCache>
                <c:ptCount val="31"/>
                <c:pt idx="0">
                  <c:v>Pre-1990</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strCache>
            </c:strRef>
          </c:cat>
          <c:val>
            <c:numRef>
              <c:f>'Records by group, year'!$B$4:$AF$4</c:f>
              <c:numCache>
                <c:formatCode>General</c:formatCode>
                <c:ptCount val="31"/>
                <c:pt idx="0">
                  <c:v>48595</c:v>
                </c:pt>
                <c:pt idx="1">
                  <c:v>13905</c:v>
                </c:pt>
                <c:pt idx="2">
                  <c:v>12851</c:v>
                </c:pt>
                <c:pt idx="3">
                  <c:v>16479</c:v>
                </c:pt>
                <c:pt idx="4">
                  <c:v>17586</c:v>
                </c:pt>
                <c:pt idx="5">
                  <c:v>18602</c:v>
                </c:pt>
                <c:pt idx="6">
                  <c:v>20318</c:v>
                </c:pt>
                <c:pt idx="7">
                  <c:v>20779</c:v>
                </c:pt>
                <c:pt idx="8">
                  <c:v>16993</c:v>
                </c:pt>
                <c:pt idx="9">
                  <c:v>12177</c:v>
                </c:pt>
                <c:pt idx="10">
                  <c:v>14405</c:v>
                </c:pt>
                <c:pt idx="11">
                  <c:v>27192</c:v>
                </c:pt>
                <c:pt idx="12">
                  <c:v>25290</c:v>
                </c:pt>
                <c:pt idx="13">
                  <c:v>29253</c:v>
                </c:pt>
                <c:pt idx="14">
                  <c:v>40590</c:v>
                </c:pt>
                <c:pt idx="15">
                  <c:v>41608</c:v>
                </c:pt>
                <c:pt idx="16">
                  <c:v>50993</c:v>
                </c:pt>
                <c:pt idx="17">
                  <c:v>64306</c:v>
                </c:pt>
                <c:pt idx="18">
                  <c:v>97218</c:v>
                </c:pt>
                <c:pt idx="19">
                  <c:v>96323</c:v>
                </c:pt>
                <c:pt idx="20">
                  <c:v>118992</c:v>
                </c:pt>
                <c:pt idx="21">
                  <c:v>151112</c:v>
                </c:pt>
                <c:pt idx="22">
                  <c:v>159587</c:v>
                </c:pt>
                <c:pt idx="23">
                  <c:v>199051</c:v>
                </c:pt>
                <c:pt idx="24">
                  <c:v>589801</c:v>
                </c:pt>
                <c:pt idx="25">
                  <c:v>628903</c:v>
                </c:pt>
                <c:pt idx="26">
                  <c:v>681808</c:v>
                </c:pt>
                <c:pt idx="27">
                  <c:v>537514</c:v>
                </c:pt>
                <c:pt idx="28">
                  <c:v>530319</c:v>
                </c:pt>
                <c:pt idx="29">
                  <c:v>652564</c:v>
                </c:pt>
                <c:pt idx="30">
                  <c:v>679843</c:v>
                </c:pt>
              </c:numCache>
            </c:numRef>
          </c:val>
          <c:extLst>
            <c:ext xmlns:c16="http://schemas.microsoft.com/office/drawing/2014/chart" uri="{C3380CC4-5D6E-409C-BE32-E72D297353CC}">
              <c16:uniqueId val="{00000002-3C7E-42A9-A9F0-5E4556F44693}"/>
            </c:ext>
          </c:extLst>
        </c:ser>
        <c:ser>
          <c:idx val="4"/>
          <c:order val="3"/>
          <c:tx>
            <c:strRef>
              <c:f>'Records by group, year'!$A$5</c:f>
              <c:strCache>
                <c:ptCount val="1"/>
                <c:pt idx="0">
                  <c:v>Supportive determinands</c:v>
                </c:pt>
              </c:strCache>
            </c:strRef>
          </c:tx>
          <c:spPr>
            <a:solidFill>
              <a:schemeClr val="accent2">
                <a:lumMod val="60000"/>
                <a:lumOff val="40000"/>
              </a:schemeClr>
            </a:solidFill>
            <a:ln>
              <a:noFill/>
            </a:ln>
            <a:effectLst/>
          </c:spPr>
          <c:invertIfNegative val="0"/>
          <c:cat>
            <c:strRef>
              <c:f>'Records by group, year'!$B$1:$AF$1</c:f>
              <c:strCache>
                <c:ptCount val="31"/>
                <c:pt idx="0">
                  <c:v>Pre-1990</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strCache>
            </c:strRef>
          </c:cat>
          <c:val>
            <c:numRef>
              <c:f>'Records by group, year'!$B$5:$AF$5</c:f>
              <c:numCache>
                <c:formatCode>General</c:formatCode>
                <c:ptCount val="31"/>
                <c:pt idx="0">
                  <c:v>6661</c:v>
                </c:pt>
                <c:pt idx="1">
                  <c:v>2509</c:v>
                </c:pt>
                <c:pt idx="2">
                  <c:v>2455</c:v>
                </c:pt>
                <c:pt idx="3">
                  <c:v>2682</c:v>
                </c:pt>
                <c:pt idx="4">
                  <c:v>2583</c:v>
                </c:pt>
                <c:pt idx="5">
                  <c:v>2937</c:v>
                </c:pt>
                <c:pt idx="6">
                  <c:v>3358</c:v>
                </c:pt>
                <c:pt idx="7">
                  <c:v>2828</c:v>
                </c:pt>
                <c:pt idx="8">
                  <c:v>3722</c:v>
                </c:pt>
                <c:pt idx="9">
                  <c:v>3000</c:v>
                </c:pt>
                <c:pt idx="10">
                  <c:v>3439</c:v>
                </c:pt>
                <c:pt idx="11">
                  <c:v>7735</c:v>
                </c:pt>
                <c:pt idx="12">
                  <c:v>7414</c:v>
                </c:pt>
                <c:pt idx="13">
                  <c:v>11593</c:v>
                </c:pt>
                <c:pt idx="14">
                  <c:v>14621</c:v>
                </c:pt>
                <c:pt idx="15">
                  <c:v>17853</c:v>
                </c:pt>
                <c:pt idx="16">
                  <c:v>20734</c:v>
                </c:pt>
                <c:pt idx="17">
                  <c:v>42648</c:v>
                </c:pt>
                <c:pt idx="18">
                  <c:v>45305</c:v>
                </c:pt>
                <c:pt idx="19">
                  <c:v>50879</c:v>
                </c:pt>
                <c:pt idx="20">
                  <c:v>100169</c:v>
                </c:pt>
                <c:pt idx="21">
                  <c:v>149653</c:v>
                </c:pt>
                <c:pt idx="22">
                  <c:v>151352</c:v>
                </c:pt>
                <c:pt idx="23">
                  <c:v>187775</c:v>
                </c:pt>
                <c:pt idx="24">
                  <c:v>218996</c:v>
                </c:pt>
                <c:pt idx="25">
                  <c:v>237699</c:v>
                </c:pt>
                <c:pt idx="26">
                  <c:v>246731</c:v>
                </c:pt>
                <c:pt idx="27">
                  <c:v>185076</c:v>
                </c:pt>
                <c:pt idx="28">
                  <c:v>178776</c:v>
                </c:pt>
                <c:pt idx="29">
                  <c:v>258620</c:v>
                </c:pt>
                <c:pt idx="30">
                  <c:v>272361</c:v>
                </c:pt>
              </c:numCache>
            </c:numRef>
          </c:val>
          <c:extLst>
            <c:ext xmlns:c16="http://schemas.microsoft.com/office/drawing/2014/chart" uri="{C3380CC4-5D6E-409C-BE32-E72D297353CC}">
              <c16:uniqueId val="{00000003-3C7E-42A9-A9F0-5E4556F44693}"/>
            </c:ext>
          </c:extLst>
        </c:ser>
        <c:dLbls>
          <c:showLegendKey val="0"/>
          <c:showVal val="0"/>
          <c:showCatName val="0"/>
          <c:showSerName val="0"/>
          <c:showPercent val="0"/>
          <c:showBubbleSize val="0"/>
        </c:dLbls>
        <c:gapWidth val="150"/>
        <c:overlap val="100"/>
        <c:axId val="440792287"/>
        <c:axId val="440793951"/>
      </c:barChart>
      <c:catAx>
        <c:axId val="4407922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40793951"/>
        <c:crosses val="autoZero"/>
        <c:auto val="1"/>
        <c:lblAlgn val="ctr"/>
        <c:lblOffset val="100"/>
        <c:noMultiLvlLbl val="0"/>
      </c:catAx>
      <c:valAx>
        <c:axId val="4407939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407922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chart>
  <c:spPr>
    <a:noFill/>
    <a:ln>
      <a:noFill/>
    </a:ln>
    <a:effectLst/>
  </c:spPr>
  <c:txPr>
    <a:bodyPr/>
    <a:lstStyle/>
    <a:p>
      <a:pPr>
        <a:defRPr sz="12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sl-SI" sz="1600" b="1"/>
              <a:t>Most reported non-pesticide hazardous substances for 2019</a:t>
            </a:r>
            <a:endParaRPr lang="en-US" sz="1600" b="1"/>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autoTitleDeleted val="0"/>
    <c:plotArea>
      <c:layout/>
      <c:barChart>
        <c:barDir val="col"/>
        <c:grouping val="clustered"/>
        <c:varyColors val="0"/>
        <c:ser>
          <c:idx val="0"/>
          <c:order val="0"/>
          <c:tx>
            <c:strRef>
              <c:f>'Most reported HS for 2019'!$B$1</c:f>
              <c:strCache>
                <c:ptCount val="1"/>
                <c:pt idx="0">
                  <c:v>numberOfRecordsFor2019</c:v>
                </c:pt>
              </c:strCache>
            </c:strRef>
          </c:tx>
          <c:spPr>
            <a:solidFill>
              <a:schemeClr val="accent1"/>
            </a:solidFill>
            <a:ln>
              <a:noFill/>
            </a:ln>
            <a:effectLst/>
          </c:spPr>
          <c:invertIfNegative val="0"/>
          <c:cat>
            <c:strRef>
              <c:f>'Most reported HS for 2019'!$A$2:$A$21</c:f>
              <c:strCache>
                <c:ptCount val="20"/>
                <c:pt idx="0">
                  <c:v>Lead and its compounds</c:v>
                </c:pt>
                <c:pt idx="1">
                  <c:v>Cadmium and its compounds</c:v>
                </c:pt>
                <c:pt idx="2">
                  <c:v>Nickel and its compounds</c:v>
                </c:pt>
                <c:pt idx="3">
                  <c:v>Chloride</c:v>
                </c:pt>
                <c:pt idx="4">
                  <c:v>Sulphate</c:v>
                </c:pt>
                <c:pt idx="5">
                  <c:v>Calcium</c:v>
                </c:pt>
                <c:pt idx="6">
                  <c:v>Benzo(a)pyrene</c:v>
                </c:pt>
                <c:pt idx="7">
                  <c:v>Copper and its compounds</c:v>
                </c:pt>
                <c:pt idx="8">
                  <c:v>Mercury and its compounds</c:v>
                </c:pt>
                <c:pt idx="9">
                  <c:v>Zinc and its compounds</c:v>
                </c:pt>
                <c:pt idx="10">
                  <c:v>Arsenic and its compounds</c:v>
                </c:pt>
                <c:pt idx="11">
                  <c:v>Chromium and its compounds</c:v>
                </c:pt>
                <c:pt idx="12">
                  <c:v>Magnesium</c:v>
                </c:pt>
                <c:pt idx="13">
                  <c:v>Benzo(g,h,i)perylene</c:v>
                </c:pt>
                <c:pt idx="14">
                  <c:v>Benzo(k)fluoranthene</c:v>
                </c:pt>
                <c:pt idx="15">
                  <c:v>Benzo(b)fluoranthene</c:v>
                </c:pt>
                <c:pt idx="16">
                  <c:v>Fluoranthene</c:v>
                </c:pt>
                <c:pt idx="17">
                  <c:v>Anthracene</c:v>
                </c:pt>
                <c:pt idx="18">
                  <c:v>Tetrachloroethylene</c:v>
                </c:pt>
                <c:pt idx="19">
                  <c:v>Trichloromethane</c:v>
                </c:pt>
              </c:strCache>
            </c:strRef>
          </c:cat>
          <c:val>
            <c:numRef>
              <c:f>'Most reported HS for 2019'!$B$2:$B$21</c:f>
              <c:numCache>
                <c:formatCode>General</c:formatCode>
                <c:ptCount val="20"/>
                <c:pt idx="0">
                  <c:v>51545</c:v>
                </c:pt>
                <c:pt idx="1">
                  <c:v>51245</c:v>
                </c:pt>
                <c:pt idx="2">
                  <c:v>49854</c:v>
                </c:pt>
                <c:pt idx="3">
                  <c:v>45068</c:v>
                </c:pt>
                <c:pt idx="4">
                  <c:v>43347</c:v>
                </c:pt>
                <c:pt idx="5">
                  <c:v>42929</c:v>
                </c:pt>
                <c:pt idx="6">
                  <c:v>40856</c:v>
                </c:pt>
                <c:pt idx="7">
                  <c:v>40636</c:v>
                </c:pt>
                <c:pt idx="8">
                  <c:v>40160</c:v>
                </c:pt>
                <c:pt idx="9">
                  <c:v>40010</c:v>
                </c:pt>
                <c:pt idx="10">
                  <c:v>39939</c:v>
                </c:pt>
                <c:pt idx="11">
                  <c:v>39834</c:v>
                </c:pt>
                <c:pt idx="12">
                  <c:v>37571</c:v>
                </c:pt>
                <c:pt idx="13">
                  <c:v>35719</c:v>
                </c:pt>
                <c:pt idx="14">
                  <c:v>35499</c:v>
                </c:pt>
                <c:pt idx="15">
                  <c:v>34833</c:v>
                </c:pt>
                <c:pt idx="16">
                  <c:v>34765</c:v>
                </c:pt>
                <c:pt idx="17">
                  <c:v>34316</c:v>
                </c:pt>
                <c:pt idx="18">
                  <c:v>33183</c:v>
                </c:pt>
                <c:pt idx="19">
                  <c:v>32780</c:v>
                </c:pt>
              </c:numCache>
            </c:numRef>
          </c:val>
          <c:extLst>
            <c:ext xmlns:c16="http://schemas.microsoft.com/office/drawing/2014/chart" uri="{C3380CC4-5D6E-409C-BE32-E72D297353CC}">
              <c16:uniqueId val="{00000000-FC56-4AC9-9902-7280EADA04B5}"/>
            </c:ext>
          </c:extLst>
        </c:ser>
        <c:dLbls>
          <c:showLegendKey val="0"/>
          <c:showVal val="0"/>
          <c:showCatName val="0"/>
          <c:showSerName val="0"/>
          <c:showPercent val="0"/>
          <c:showBubbleSize val="0"/>
        </c:dLbls>
        <c:gapWidth val="219"/>
        <c:overlap val="-27"/>
        <c:axId val="564294095"/>
        <c:axId val="564295343"/>
      </c:barChart>
      <c:catAx>
        <c:axId val="5642940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64295343"/>
        <c:crosses val="autoZero"/>
        <c:auto val="1"/>
        <c:lblAlgn val="ctr"/>
        <c:lblOffset val="100"/>
        <c:noMultiLvlLbl val="0"/>
      </c:catAx>
      <c:valAx>
        <c:axId val="56429534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sl-SI"/>
                  <a:t>Number of records (disaggregated)</a:t>
                </a:r>
                <a:endParaRPr lang="en-GB"/>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64294095"/>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Calibri" panose="020F0502020204030204" pitchFamily="34" charset="0"/>
          <a:cs typeface="Calibri" panose="020F0502020204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9047D8-B4E0-456D-A438-F1AA75F2E7E6}" type="doc">
      <dgm:prSet loTypeId="urn:microsoft.com/office/officeart/2005/8/layout/hProcess9" loCatId="process" qsTypeId="urn:microsoft.com/office/officeart/2005/8/quickstyle/simple1" qsCatId="simple" csTypeId="urn:microsoft.com/office/officeart/2005/8/colors/accent1_2" csCatId="accent1" phldr="1"/>
      <dgm:spPr/>
    </dgm:pt>
    <dgm:pt modelId="{AD6B1169-6008-44CC-A63B-ADB4BCF8798B}">
      <dgm:prSet phldrT="[Text]" custT="1"/>
      <dgm:spPr/>
      <dgm:t>
        <a:bodyPr/>
        <a:lstStyle/>
        <a:p>
          <a:pPr algn="ctr"/>
          <a:r>
            <a:rPr lang="de-DE" sz="1400" dirty="0">
              <a:latin typeface="Arial" panose="020B0604020202020204" pitchFamily="34" charset="0"/>
              <a:cs typeface="Arial" panose="020B0604020202020204" pitchFamily="34" charset="0"/>
            </a:rPr>
            <a:t>1. </a:t>
          </a:r>
        </a:p>
        <a:p>
          <a:pPr algn="ctr"/>
          <a:r>
            <a:rPr lang="de-DE" sz="1400" dirty="0" err="1">
              <a:latin typeface="Arial" panose="020B0604020202020204" pitchFamily="34" charset="0"/>
              <a:cs typeface="Arial" panose="020B0604020202020204" pitchFamily="34" charset="0"/>
            </a:rPr>
            <a:t>Extract</a:t>
          </a:r>
          <a:r>
            <a:rPr lang="de-DE" sz="1400" dirty="0">
              <a:latin typeface="Arial" panose="020B0604020202020204" pitchFamily="34" charset="0"/>
              <a:cs typeface="Arial" panose="020B0604020202020204" pitchFamily="34" charset="0"/>
            </a:rPr>
            <a:t>  </a:t>
          </a:r>
          <a:r>
            <a:rPr lang="de-DE" sz="1400" dirty="0" err="1">
              <a:latin typeface="Arial" panose="020B0604020202020204" pitchFamily="34" charset="0"/>
              <a:cs typeface="Arial" panose="020B0604020202020204" pitchFamily="34" charset="0"/>
            </a:rPr>
            <a:t>pesticide</a:t>
          </a:r>
          <a:r>
            <a:rPr lang="de-DE" sz="1400" dirty="0">
              <a:latin typeface="Arial" panose="020B0604020202020204" pitchFamily="34" charset="0"/>
              <a:cs typeface="Arial" panose="020B0604020202020204" pitchFamily="34" charset="0"/>
            </a:rPr>
            <a:t> </a:t>
          </a:r>
          <a:r>
            <a:rPr lang="de-DE" sz="1400" dirty="0" err="1">
              <a:latin typeface="Arial" panose="020B0604020202020204" pitchFamily="34" charset="0"/>
              <a:cs typeface="Arial" panose="020B0604020202020204" pitchFamily="34" charset="0"/>
            </a:rPr>
            <a:t>data</a:t>
          </a:r>
          <a:endParaRPr lang="de-DE" sz="1400" dirty="0">
            <a:latin typeface="Arial" panose="020B0604020202020204" pitchFamily="34" charset="0"/>
            <a:cs typeface="Arial" panose="020B0604020202020204" pitchFamily="34" charset="0"/>
          </a:endParaRPr>
        </a:p>
      </dgm:t>
    </dgm:pt>
    <dgm:pt modelId="{9FCFFFA9-E4BE-436F-AB4E-B02C3FEA0361}" type="parTrans" cxnId="{643AF126-16A2-455A-A68A-42B3B623ECD9}">
      <dgm:prSet/>
      <dgm:spPr/>
      <dgm:t>
        <a:bodyPr/>
        <a:lstStyle/>
        <a:p>
          <a:pPr algn="ctr"/>
          <a:endParaRPr lang="de-DE" sz="1400">
            <a:latin typeface="Arial" panose="020B0604020202020204" pitchFamily="34" charset="0"/>
            <a:cs typeface="Arial" panose="020B0604020202020204" pitchFamily="34" charset="0"/>
          </a:endParaRPr>
        </a:p>
      </dgm:t>
    </dgm:pt>
    <dgm:pt modelId="{B28F99B2-81BD-4E07-A627-5A7D3CC382A0}" type="sibTrans" cxnId="{643AF126-16A2-455A-A68A-42B3B623ECD9}">
      <dgm:prSet/>
      <dgm:spPr/>
      <dgm:t>
        <a:bodyPr/>
        <a:lstStyle/>
        <a:p>
          <a:pPr algn="ctr"/>
          <a:endParaRPr lang="de-DE" sz="1400">
            <a:latin typeface="Arial" panose="020B0604020202020204" pitchFamily="34" charset="0"/>
            <a:cs typeface="Arial" panose="020B0604020202020204" pitchFamily="34" charset="0"/>
          </a:endParaRPr>
        </a:p>
      </dgm:t>
    </dgm:pt>
    <dgm:pt modelId="{F9BF5A90-5D63-45C7-AAB9-BA96A37B0352}">
      <dgm:prSet phldrT="[Text]" custT="1"/>
      <dgm:spPr/>
      <dgm:t>
        <a:bodyPr/>
        <a:lstStyle/>
        <a:p>
          <a:pPr algn="ctr"/>
          <a:r>
            <a:rPr lang="de-DE" sz="1400" dirty="0">
              <a:latin typeface="Arial" panose="020B0604020202020204" pitchFamily="34" charset="0"/>
              <a:cs typeface="Arial" panose="020B0604020202020204" pitchFamily="34" charset="0"/>
            </a:rPr>
            <a:t>2. </a:t>
          </a:r>
        </a:p>
        <a:p>
          <a:pPr algn="ctr"/>
          <a:r>
            <a:rPr lang="de-DE" sz="1400" dirty="0" err="1">
              <a:latin typeface="Arial" panose="020B0604020202020204" pitchFamily="34" charset="0"/>
              <a:cs typeface="Arial" panose="020B0604020202020204" pitchFamily="34" charset="0"/>
            </a:rPr>
            <a:t>Consider</a:t>
          </a:r>
          <a:r>
            <a:rPr lang="de-DE" sz="1400" dirty="0">
              <a:latin typeface="Arial" panose="020B0604020202020204" pitchFamily="34" charset="0"/>
              <a:cs typeface="Arial" panose="020B0604020202020204" pitchFamily="34" charset="0"/>
            </a:rPr>
            <a:t> </a:t>
          </a:r>
          <a:r>
            <a:rPr lang="de-DE" sz="1400" dirty="0" err="1">
              <a:latin typeface="Arial" panose="020B0604020202020204" pitchFamily="34" charset="0"/>
              <a:cs typeface="Arial" panose="020B0604020202020204" pitchFamily="34" charset="0"/>
            </a:rPr>
            <a:t>LoQ</a:t>
          </a:r>
          <a:endParaRPr lang="de-DE" sz="1400" dirty="0">
            <a:latin typeface="Arial" panose="020B0604020202020204" pitchFamily="34" charset="0"/>
            <a:cs typeface="Arial" panose="020B0604020202020204" pitchFamily="34" charset="0"/>
          </a:endParaRPr>
        </a:p>
      </dgm:t>
    </dgm:pt>
    <dgm:pt modelId="{6212B670-6D18-4AF3-8444-ACBFCB0A09F4}" type="parTrans" cxnId="{50A8CB5C-D1F9-4C6D-B59A-0B2C64BBCFF8}">
      <dgm:prSet/>
      <dgm:spPr/>
      <dgm:t>
        <a:bodyPr/>
        <a:lstStyle/>
        <a:p>
          <a:pPr algn="ctr"/>
          <a:endParaRPr lang="de-DE" sz="1400">
            <a:latin typeface="Arial" panose="020B0604020202020204" pitchFamily="34" charset="0"/>
            <a:cs typeface="Arial" panose="020B0604020202020204" pitchFamily="34" charset="0"/>
          </a:endParaRPr>
        </a:p>
      </dgm:t>
    </dgm:pt>
    <dgm:pt modelId="{48FB4744-4CE7-43BE-81BE-7E3A9E1E7EAB}" type="sibTrans" cxnId="{50A8CB5C-D1F9-4C6D-B59A-0B2C64BBCFF8}">
      <dgm:prSet/>
      <dgm:spPr/>
      <dgm:t>
        <a:bodyPr/>
        <a:lstStyle/>
        <a:p>
          <a:pPr algn="ctr"/>
          <a:endParaRPr lang="de-DE" sz="1400">
            <a:latin typeface="Arial" panose="020B0604020202020204" pitchFamily="34" charset="0"/>
            <a:cs typeface="Arial" panose="020B0604020202020204" pitchFamily="34" charset="0"/>
          </a:endParaRPr>
        </a:p>
      </dgm:t>
    </dgm:pt>
    <dgm:pt modelId="{C28A2A3D-B35B-4F7A-8F74-CC5DA1637A2D}">
      <dgm:prSet phldrT="[Text]" custT="1"/>
      <dgm:spPr/>
      <dgm:t>
        <a:bodyPr/>
        <a:lstStyle/>
        <a:p>
          <a:pPr algn="ctr"/>
          <a:r>
            <a:rPr lang="de-DE" sz="1400" dirty="0">
              <a:latin typeface="Arial" panose="020B0604020202020204" pitchFamily="34" charset="0"/>
              <a:cs typeface="Arial" panose="020B0604020202020204" pitchFamily="34" charset="0"/>
            </a:rPr>
            <a:t>3. </a:t>
          </a:r>
        </a:p>
        <a:p>
          <a:pPr algn="ctr"/>
          <a:r>
            <a:rPr lang="de-DE" sz="1400" dirty="0">
              <a:latin typeface="Arial" panose="020B0604020202020204" pitchFamily="34" charset="0"/>
              <a:cs typeface="Arial" panose="020B0604020202020204" pitchFamily="34" charset="0"/>
            </a:rPr>
            <a:t>Aggregate data</a:t>
          </a:r>
        </a:p>
      </dgm:t>
    </dgm:pt>
    <dgm:pt modelId="{3B04BEA5-472F-4C93-AE92-D654E4AD3BFE}" type="parTrans" cxnId="{740E0C91-83CD-4EB1-8AED-128B0AF4C165}">
      <dgm:prSet/>
      <dgm:spPr/>
      <dgm:t>
        <a:bodyPr/>
        <a:lstStyle/>
        <a:p>
          <a:pPr algn="ctr"/>
          <a:endParaRPr lang="de-DE" sz="1400">
            <a:latin typeface="Arial" panose="020B0604020202020204" pitchFamily="34" charset="0"/>
            <a:cs typeface="Arial" panose="020B0604020202020204" pitchFamily="34" charset="0"/>
          </a:endParaRPr>
        </a:p>
      </dgm:t>
    </dgm:pt>
    <dgm:pt modelId="{226DCC93-750C-44BA-B821-4FAA7ACF6A96}" type="sibTrans" cxnId="{740E0C91-83CD-4EB1-8AED-128B0AF4C165}">
      <dgm:prSet/>
      <dgm:spPr/>
      <dgm:t>
        <a:bodyPr/>
        <a:lstStyle/>
        <a:p>
          <a:pPr algn="ctr"/>
          <a:endParaRPr lang="de-DE" sz="1400">
            <a:latin typeface="Arial" panose="020B0604020202020204" pitchFamily="34" charset="0"/>
            <a:cs typeface="Arial" panose="020B0604020202020204" pitchFamily="34" charset="0"/>
          </a:endParaRPr>
        </a:p>
      </dgm:t>
    </dgm:pt>
    <dgm:pt modelId="{5D39782B-38C5-433D-83D6-9037B8183875}">
      <dgm:prSet phldrT="[Text]" custT="1"/>
      <dgm:spPr>
        <a:ln>
          <a:solidFill>
            <a:srgbClr val="002060"/>
          </a:solidFill>
        </a:ln>
      </dgm:spPr>
      <dgm:t>
        <a:bodyPr/>
        <a:lstStyle/>
        <a:p>
          <a:pPr algn="ctr"/>
          <a:r>
            <a:rPr lang="de-DE" sz="1400" b="0" dirty="0">
              <a:latin typeface="Arial" panose="020B0604020202020204" pitchFamily="34" charset="0"/>
              <a:cs typeface="Arial" panose="020B0604020202020204" pitchFamily="34" charset="0"/>
            </a:rPr>
            <a:t>6. </a:t>
          </a:r>
        </a:p>
        <a:p>
          <a:pPr algn="ctr"/>
          <a:r>
            <a:rPr lang="de-DE" sz="1400" b="0" dirty="0">
              <a:latin typeface="Arial" panose="020B0604020202020204" pitchFamily="34" charset="0"/>
              <a:cs typeface="Arial" panose="020B0604020202020204" pitchFamily="34" charset="0"/>
            </a:rPr>
            <a:t>Calculate  exceedance rates</a:t>
          </a:r>
        </a:p>
      </dgm:t>
    </dgm:pt>
    <dgm:pt modelId="{486E52D9-5358-429E-9695-DCFDA1FF3647}" type="parTrans" cxnId="{07683F05-5C91-4CBB-9EF9-80B9FCFFFBAC}">
      <dgm:prSet/>
      <dgm:spPr/>
      <dgm:t>
        <a:bodyPr/>
        <a:lstStyle/>
        <a:p>
          <a:pPr algn="ctr"/>
          <a:endParaRPr lang="de-DE" sz="1400">
            <a:latin typeface="Arial" panose="020B0604020202020204" pitchFamily="34" charset="0"/>
            <a:cs typeface="Arial" panose="020B0604020202020204" pitchFamily="34" charset="0"/>
          </a:endParaRPr>
        </a:p>
      </dgm:t>
    </dgm:pt>
    <dgm:pt modelId="{ADBFCFF5-F5A4-4C28-B566-D0649BDA26DF}" type="sibTrans" cxnId="{07683F05-5C91-4CBB-9EF9-80B9FCFFFBAC}">
      <dgm:prSet/>
      <dgm:spPr/>
      <dgm:t>
        <a:bodyPr/>
        <a:lstStyle/>
        <a:p>
          <a:pPr algn="ctr"/>
          <a:endParaRPr lang="de-DE" sz="1400">
            <a:latin typeface="Arial" panose="020B0604020202020204" pitchFamily="34" charset="0"/>
            <a:cs typeface="Arial" panose="020B0604020202020204" pitchFamily="34" charset="0"/>
          </a:endParaRPr>
        </a:p>
      </dgm:t>
    </dgm:pt>
    <dgm:pt modelId="{44C19777-F410-42CF-A6AA-E2BBE78AEE7A}">
      <dgm:prSet phldrT="[Text]" custT="1"/>
      <dgm:spPr/>
      <dgm:t>
        <a:bodyPr/>
        <a:lstStyle/>
        <a:p>
          <a:pPr algn="ctr"/>
          <a:r>
            <a:rPr lang="de-DE" sz="1400" dirty="0">
              <a:latin typeface="Arial" panose="020B0604020202020204" pitchFamily="34" charset="0"/>
              <a:cs typeface="Arial" panose="020B0604020202020204" pitchFamily="34" charset="0"/>
            </a:rPr>
            <a:t>4. Consolidate</a:t>
          </a:r>
        </a:p>
      </dgm:t>
    </dgm:pt>
    <dgm:pt modelId="{96052277-352E-4F4F-AB30-FEF3B00DC9EA}" type="parTrans" cxnId="{520C1CC9-C003-4215-A647-0585B9FC76CF}">
      <dgm:prSet/>
      <dgm:spPr/>
      <dgm:t>
        <a:bodyPr/>
        <a:lstStyle/>
        <a:p>
          <a:pPr algn="ctr"/>
          <a:endParaRPr lang="de-DE" sz="1400"/>
        </a:p>
      </dgm:t>
    </dgm:pt>
    <dgm:pt modelId="{C8B72531-985D-4C6A-857D-B0A9B75E7A48}" type="sibTrans" cxnId="{520C1CC9-C003-4215-A647-0585B9FC76CF}">
      <dgm:prSet/>
      <dgm:spPr/>
      <dgm:t>
        <a:bodyPr/>
        <a:lstStyle/>
        <a:p>
          <a:pPr algn="ctr"/>
          <a:endParaRPr lang="de-DE" sz="1400"/>
        </a:p>
      </dgm:t>
    </dgm:pt>
    <dgm:pt modelId="{F21DB301-2B65-43E9-A92E-4BD2E0F0FA40}">
      <dgm:prSet phldrT="[Text]" custT="1"/>
      <dgm:spPr/>
      <dgm:t>
        <a:bodyPr/>
        <a:lstStyle/>
        <a:p>
          <a:pPr algn="ctr"/>
          <a:r>
            <a:rPr lang="de-DE" sz="1400" dirty="0">
              <a:latin typeface="Arial" panose="020B0604020202020204" pitchFamily="34" charset="0"/>
              <a:cs typeface="Arial" panose="020B0604020202020204" pitchFamily="34" charset="0"/>
            </a:rPr>
            <a:t>5. </a:t>
          </a:r>
        </a:p>
        <a:p>
          <a:pPr algn="ctr"/>
          <a:r>
            <a:rPr lang="de-DE" sz="1400" dirty="0" err="1">
              <a:latin typeface="Arial" panose="020B0604020202020204" pitchFamily="34" charset="0"/>
              <a:cs typeface="Arial" panose="020B0604020202020204" pitchFamily="34" charset="0"/>
            </a:rPr>
            <a:t>Identify</a:t>
          </a:r>
          <a:r>
            <a:rPr lang="de-DE" sz="1400" dirty="0">
              <a:latin typeface="Arial" panose="020B0604020202020204" pitchFamily="34" charset="0"/>
              <a:cs typeface="Arial" panose="020B0604020202020204" pitchFamily="34" charset="0"/>
            </a:rPr>
            <a:t> </a:t>
          </a:r>
          <a:r>
            <a:rPr lang="de-DE" sz="1400" dirty="0" err="1">
              <a:latin typeface="Arial" panose="020B0604020202020204" pitchFamily="34" charset="0"/>
              <a:cs typeface="Arial" panose="020B0604020202020204" pitchFamily="34" charset="0"/>
            </a:rPr>
            <a:t>effect</a:t>
          </a:r>
          <a:r>
            <a:rPr lang="de-DE" sz="1400" dirty="0">
              <a:latin typeface="Arial" panose="020B0604020202020204" pitchFamily="34" charset="0"/>
              <a:cs typeface="Arial" panose="020B0604020202020204" pitchFamily="34" charset="0"/>
            </a:rPr>
            <a:t> thresholds</a:t>
          </a:r>
        </a:p>
      </dgm:t>
    </dgm:pt>
    <dgm:pt modelId="{DE46BBBC-E289-480F-B8FE-2580611A5524}" type="parTrans" cxnId="{39AAC1CB-51E9-4422-9600-C036AFA81648}">
      <dgm:prSet/>
      <dgm:spPr/>
      <dgm:t>
        <a:bodyPr/>
        <a:lstStyle/>
        <a:p>
          <a:pPr algn="ctr"/>
          <a:endParaRPr lang="de-DE" sz="1400"/>
        </a:p>
      </dgm:t>
    </dgm:pt>
    <dgm:pt modelId="{F35371D0-A78A-47E5-83C8-8CD11C00A581}" type="sibTrans" cxnId="{39AAC1CB-51E9-4422-9600-C036AFA81648}">
      <dgm:prSet/>
      <dgm:spPr/>
      <dgm:t>
        <a:bodyPr/>
        <a:lstStyle/>
        <a:p>
          <a:pPr algn="ctr"/>
          <a:endParaRPr lang="de-DE" sz="1400"/>
        </a:p>
      </dgm:t>
    </dgm:pt>
    <dgm:pt modelId="{6AED0371-7CBA-4150-98AC-B0E65DD55059}" type="pres">
      <dgm:prSet presAssocID="{289047D8-B4E0-456D-A438-F1AA75F2E7E6}" presName="CompostProcess" presStyleCnt="0">
        <dgm:presLayoutVars>
          <dgm:dir/>
          <dgm:resizeHandles val="exact"/>
        </dgm:presLayoutVars>
      </dgm:prSet>
      <dgm:spPr/>
    </dgm:pt>
    <dgm:pt modelId="{4D5BE77A-9EC2-4A1B-AE22-6FE61CF9734D}" type="pres">
      <dgm:prSet presAssocID="{289047D8-B4E0-456D-A438-F1AA75F2E7E6}" presName="arrow" presStyleLbl="bgShp" presStyleIdx="0" presStyleCnt="1"/>
      <dgm:spPr/>
    </dgm:pt>
    <dgm:pt modelId="{B132165C-9C32-47F2-BAB1-17C361E33E90}" type="pres">
      <dgm:prSet presAssocID="{289047D8-B4E0-456D-A438-F1AA75F2E7E6}" presName="linearProcess" presStyleCnt="0"/>
      <dgm:spPr/>
    </dgm:pt>
    <dgm:pt modelId="{12347250-BF90-49B3-9FAC-D6A5EBD4FE98}" type="pres">
      <dgm:prSet presAssocID="{AD6B1169-6008-44CC-A63B-ADB4BCF8798B}" presName="textNode" presStyleLbl="node1" presStyleIdx="0" presStyleCnt="6" custScaleX="109985">
        <dgm:presLayoutVars>
          <dgm:bulletEnabled val="1"/>
        </dgm:presLayoutVars>
      </dgm:prSet>
      <dgm:spPr/>
    </dgm:pt>
    <dgm:pt modelId="{63EF5CCD-0C50-4A40-A491-4765BA82E441}" type="pres">
      <dgm:prSet presAssocID="{B28F99B2-81BD-4E07-A627-5A7D3CC382A0}" presName="sibTrans" presStyleCnt="0"/>
      <dgm:spPr/>
    </dgm:pt>
    <dgm:pt modelId="{7250A39D-96EA-4AF6-93E5-089A85F8FDEE}" type="pres">
      <dgm:prSet presAssocID="{F9BF5A90-5D63-45C7-AAB9-BA96A37B0352}" presName="textNode" presStyleLbl="node1" presStyleIdx="1" presStyleCnt="6">
        <dgm:presLayoutVars>
          <dgm:bulletEnabled val="1"/>
        </dgm:presLayoutVars>
      </dgm:prSet>
      <dgm:spPr/>
    </dgm:pt>
    <dgm:pt modelId="{180466D0-6801-4B47-A694-97C88185A6B4}" type="pres">
      <dgm:prSet presAssocID="{48FB4744-4CE7-43BE-81BE-7E3A9E1E7EAB}" presName="sibTrans" presStyleCnt="0"/>
      <dgm:spPr/>
    </dgm:pt>
    <dgm:pt modelId="{33AE562C-B27D-4CD1-888C-8691CB538DC1}" type="pres">
      <dgm:prSet presAssocID="{C28A2A3D-B35B-4F7A-8F74-CC5DA1637A2D}" presName="textNode" presStyleLbl="node1" presStyleIdx="2" presStyleCnt="6" custScaleX="112341">
        <dgm:presLayoutVars>
          <dgm:bulletEnabled val="1"/>
        </dgm:presLayoutVars>
      </dgm:prSet>
      <dgm:spPr/>
    </dgm:pt>
    <dgm:pt modelId="{23B6AE47-BF04-456B-9F5D-03F122D09709}" type="pres">
      <dgm:prSet presAssocID="{226DCC93-750C-44BA-B821-4FAA7ACF6A96}" presName="sibTrans" presStyleCnt="0"/>
      <dgm:spPr/>
    </dgm:pt>
    <dgm:pt modelId="{6307DC5F-0D3F-46FA-A14E-75DB211DCA45}" type="pres">
      <dgm:prSet presAssocID="{44C19777-F410-42CF-A6AA-E2BBE78AEE7A}" presName="textNode" presStyleLbl="node1" presStyleIdx="3" presStyleCnt="6" custScaleX="137739">
        <dgm:presLayoutVars>
          <dgm:bulletEnabled val="1"/>
        </dgm:presLayoutVars>
      </dgm:prSet>
      <dgm:spPr/>
    </dgm:pt>
    <dgm:pt modelId="{9C15B6A2-1B5E-4573-86D6-117DCDE893F6}" type="pres">
      <dgm:prSet presAssocID="{C8B72531-985D-4C6A-857D-B0A9B75E7A48}" presName="sibTrans" presStyleCnt="0"/>
      <dgm:spPr/>
    </dgm:pt>
    <dgm:pt modelId="{BC1824FA-EE48-4871-86C6-553140077464}" type="pres">
      <dgm:prSet presAssocID="{F21DB301-2B65-43E9-A92E-4BD2E0F0FA40}" presName="textNode" presStyleLbl="node1" presStyleIdx="4" presStyleCnt="6" custScaleX="137455">
        <dgm:presLayoutVars>
          <dgm:bulletEnabled val="1"/>
        </dgm:presLayoutVars>
      </dgm:prSet>
      <dgm:spPr/>
    </dgm:pt>
    <dgm:pt modelId="{17FEE7BD-7453-4F8C-B3D7-1D613EDFE8DC}" type="pres">
      <dgm:prSet presAssocID="{F35371D0-A78A-47E5-83C8-8CD11C00A581}" presName="sibTrans" presStyleCnt="0"/>
      <dgm:spPr/>
    </dgm:pt>
    <dgm:pt modelId="{95E11C38-EE68-4762-87F3-398C5A3D0A7B}" type="pres">
      <dgm:prSet presAssocID="{5D39782B-38C5-433D-83D6-9037B8183875}" presName="textNode" presStyleLbl="node1" presStyleIdx="5" presStyleCnt="6" custScaleX="134309">
        <dgm:presLayoutVars>
          <dgm:bulletEnabled val="1"/>
        </dgm:presLayoutVars>
      </dgm:prSet>
      <dgm:spPr/>
    </dgm:pt>
  </dgm:ptLst>
  <dgm:cxnLst>
    <dgm:cxn modelId="{07683F05-5C91-4CBB-9EF9-80B9FCFFFBAC}" srcId="{289047D8-B4E0-456D-A438-F1AA75F2E7E6}" destId="{5D39782B-38C5-433D-83D6-9037B8183875}" srcOrd="5" destOrd="0" parTransId="{486E52D9-5358-429E-9695-DCFDA1FF3647}" sibTransId="{ADBFCFF5-F5A4-4C28-B566-D0649BDA26DF}"/>
    <dgm:cxn modelId="{643AF126-16A2-455A-A68A-42B3B623ECD9}" srcId="{289047D8-B4E0-456D-A438-F1AA75F2E7E6}" destId="{AD6B1169-6008-44CC-A63B-ADB4BCF8798B}" srcOrd="0" destOrd="0" parTransId="{9FCFFFA9-E4BE-436F-AB4E-B02C3FEA0361}" sibTransId="{B28F99B2-81BD-4E07-A627-5A7D3CC382A0}"/>
    <dgm:cxn modelId="{96224133-F7C3-4AC8-9C62-972E3E24023B}" type="presOf" srcId="{F21DB301-2B65-43E9-A92E-4BD2E0F0FA40}" destId="{BC1824FA-EE48-4871-86C6-553140077464}" srcOrd="0" destOrd="0" presId="urn:microsoft.com/office/officeart/2005/8/layout/hProcess9"/>
    <dgm:cxn modelId="{50A8CB5C-D1F9-4C6D-B59A-0B2C64BBCFF8}" srcId="{289047D8-B4E0-456D-A438-F1AA75F2E7E6}" destId="{F9BF5A90-5D63-45C7-AAB9-BA96A37B0352}" srcOrd="1" destOrd="0" parTransId="{6212B670-6D18-4AF3-8444-ACBFCB0A09F4}" sibTransId="{48FB4744-4CE7-43BE-81BE-7E3A9E1E7EAB}"/>
    <dgm:cxn modelId="{35AB2F87-517F-4904-A408-3B819C4A22C6}" type="presOf" srcId="{F9BF5A90-5D63-45C7-AAB9-BA96A37B0352}" destId="{7250A39D-96EA-4AF6-93E5-089A85F8FDEE}" srcOrd="0" destOrd="0" presId="urn:microsoft.com/office/officeart/2005/8/layout/hProcess9"/>
    <dgm:cxn modelId="{740E0C91-83CD-4EB1-8AED-128B0AF4C165}" srcId="{289047D8-B4E0-456D-A438-F1AA75F2E7E6}" destId="{C28A2A3D-B35B-4F7A-8F74-CC5DA1637A2D}" srcOrd="2" destOrd="0" parTransId="{3B04BEA5-472F-4C93-AE92-D654E4AD3BFE}" sibTransId="{226DCC93-750C-44BA-B821-4FAA7ACF6A96}"/>
    <dgm:cxn modelId="{35F9DFAD-7F67-48F8-8F3B-37CB15B55CF1}" type="presOf" srcId="{44C19777-F410-42CF-A6AA-E2BBE78AEE7A}" destId="{6307DC5F-0D3F-46FA-A14E-75DB211DCA45}" srcOrd="0" destOrd="0" presId="urn:microsoft.com/office/officeart/2005/8/layout/hProcess9"/>
    <dgm:cxn modelId="{520C1CC9-C003-4215-A647-0585B9FC76CF}" srcId="{289047D8-B4E0-456D-A438-F1AA75F2E7E6}" destId="{44C19777-F410-42CF-A6AA-E2BBE78AEE7A}" srcOrd="3" destOrd="0" parTransId="{96052277-352E-4F4F-AB30-FEF3B00DC9EA}" sibTransId="{C8B72531-985D-4C6A-857D-B0A9B75E7A48}"/>
    <dgm:cxn modelId="{39AAC1CB-51E9-4422-9600-C036AFA81648}" srcId="{289047D8-B4E0-456D-A438-F1AA75F2E7E6}" destId="{F21DB301-2B65-43E9-A92E-4BD2E0F0FA40}" srcOrd="4" destOrd="0" parTransId="{DE46BBBC-E289-480F-B8FE-2580611A5524}" sibTransId="{F35371D0-A78A-47E5-83C8-8CD11C00A581}"/>
    <dgm:cxn modelId="{67D327CC-9541-4F2F-9338-ED54CD695999}" type="presOf" srcId="{5D39782B-38C5-433D-83D6-9037B8183875}" destId="{95E11C38-EE68-4762-87F3-398C5A3D0A7B}" srcOrd="0" destOrd="0" presId="urn:microsoft.com/office/officeart/2005/8/layout/hProcess9"/>
    <dgm:cxn modelId="{AEA867D4-FCB6-4859-A0FB-2E8DFB25BFA2}" type="presOf" srcId="{C28A2A3D-B35B-4F7A-8F74-CC5DA1637A2D}" destId="{33AE562C-B27D-4CD1-888C-8691CB538DC1}" srcOrd="0" destOrd="0" presId="urn:microsoft.com/office/officeart/2005/8/layout/hProcess9"/>
    <dgm:cxn modelId="{5D009AD7-0458-4475-A584-2AF99CB370B1}" type="presOf" srcId="{AD6B1169-6008-44CC-A63B-ADB4BCF8798B}" destId="{12347250-BF90-49B3-9FAC-D6A5EBD4FE98}" srcOrd="0" destOrd="0" presId="urn:microsoft.com/office/officeart/2005/8/layout/hProcess9"/>
    <dgm:cxn modelId="{081894F7-CA75-4AD7-8BCD-678E11DF57DF}" type="presOf" srcId="{289047D8-B4E0-456D-A438-F1AA75F2E7E6}" destId="{6AED0371-7CBA-4150-98AC-B0E65DD55059}" srcOrd="0" destOrd="0" presId="urn:microsoft.com/office/officeart/2005/8/layout/hProcess9"/>
    <dgm:cxn modelId="{4C3DD409-8856-433F-B978-A4A598E3B53A}" type="presParOf" srcId="{6AED0371-7CBA-4150-98AC-B0E65DD55059}" destId="{4D5BE77A-9EC2-4A1B-AE22-6FE61CF9734D}" srcOrd="0" destOrd="0" presId="urn:microsoft.com/office/officeart/2005/8/layout/hProcess9"/>
    <dgm:cxn modelId="{90709DE2-F50A-4CE3-86C3-EDAA1084CB5D}" type="presParOf" srcId="{6AED0371-7CBA-4150-98AC-B0E65DD55059}" destId="{B132165C-9C32-47F2-BAB1-17C361E33E90}" srcOrd="1" destOrd="0" presId="urn:microsoft.com/office/officeart/2005/8/layout/hProcess9"/>
    <dgm:cxn modelId="{03387371-9F6C-42E1-8D69-D1E2DE3616C3}" type="presParOf" srcId="{B132165C-9C32-47F2-BAB1-17C361E33E90}" destId="{12347250-BF90-49B3-9FAC-D6A5EBD4FE98}" srcOrd="0" destOrd="0" presId="urn:microsoft.com/office/officeart/2005/8/layout/hProcess9"/>
    <dgm:cxn modelId="{FAACBAD4-610E-4808-9BE1-39EABE1CC2E3}" type="presParOf" srcId="{B132165C-9C32-47F2-BAB1-17C361E33E90}" destId="{63EF5CCD-0C50-4A40-A491-4765BA82E441}" srcOrd="1" destOrd="0" presId="urn:microsoft.com/office/officeart/2005/8/layout/hProcess9"/>
    <dgm:cxn modelId="{FF0EC6BE-346D-4994-8A43-589EA8BECF07}" type="presParOf" srcId="{B132165C-9C32-47F2-BAB1-17C361E33E90}" destId="{7250A39D-96EA-4AF6-93E5-089A85F8FDEE}" srcOrd="2" destOrd="0" presId="urn:microsoft.com/office/officeart/2005/8/layout/hProcess9"/>
    <dgm:cxn modelId="{40C0FBD9-26EB-4835-BE90-CBA856E828B5}" type="presParOf" srcId="{B132165C-9C32-47F2-BAB1-17C361E33E90}" destId="{180466D0-6801-4B47-A694-97C88185A6B4}" srcOrd="3" destOrd="0" presId="urn:microsoft.com/office/officeart/2005/8/layout/hProcess9"/>
    <dgm:cxn modelId="{2FAA45FC-8C91-451B-87D9-A6D12FD98374}" type="presParOf" srcId="{B132165C-9C32-47F2-BAB1-17C361E33E90}" destId="{33AE562C-B27D-4CD1-888C-8691CB538DC1}" srcOrd="4" destOrd="0" presId="urn:microsoft.com/office/officeart/2005/8/layout/hProcess9"/>
    <dgm:cxn modelId="{82B394A8-FECF-4A15-9F80-0CE8272E5EDE}" type="presParOf" srcId="{B132165C-9C32-47F2-BAB1-17C361E33E90}" destId="{23B6AE47-BF04-456B-9F5D-03F122D09709}" srcOrd="5" destOrd="0" presId="urn:microsoft.com/office/officeart/2005/8/layout/hProcess9"/>
    <dgm:cxn modelId="{584847E5-B077-4C2C-A72C-AD6448A5576E}" type="presParOf" srcId="{B132165C-9C32-47F2-BAB1-17C361E33E90}" destId="{6307DC5F-0D3F-46FA-A14E-75DB211DCA45}" srcOrd="6" destOrd="0" presId="urn:microsoft.com/office/officeart/2005/8/layout/hProcess9"/>
    <dgm:cxn modelId="{387AACB4-2660-4342-8A7A-B63FAA9CAADC}" type="presParOf" srcId="{B132165C-9C32-47F2-BAB1-17C361E33E90}" destId="{9C15B6A2-1B5E-4573-86D6-117DCDE893F6}" srcOrd="7" destOrd="0" presId="urn:microsoft.com/office/officeart/2005/8/layout/hProcess9"/>
    <dgm:cxn modelId="{B1EB54BC-7513-454C-9EEA-3F9F1A5208DA}" type="presParOf" srcId="{B132165C-9C32-47F2-BAB1-17C361E33E90}" destId="{BC1824FA-EE48-4871-86C6-553140077464}" srcOrd="8" destOrd="0" presId="urn:microsoft.com/office/officeart/2005/8/layout/hProcess9"/>
    <dgm:cxn modelId="{5F8C5CD4-1F80-4C0B-8F25-962DE5A83CF1}" type="presParOf" srcId="{B132165C-9C32-47F2-BAB1-17C361E33E90}" destId="{17FEE7BD-7453-4F8C-B3D7-1D613EDFE8DC}" srcOrd="9" destOrd="0" presId="urn:microsoft.com/office/officeart/2005/8/layout/hProcess9"/>
    <dgm:cxn modelId="{381C3F39-B8F5-4B17-9AF9-9DB83C527FBB}" type="presParOf" srcId="{B132165C-9C32-47F2-BAB1-17C361E33E90}" destId="{95E11C38-EE68-4762-87F3-398C5A3D0A7B}"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BE77A-9EC2-4A1B-AE22-6FE61CF9734D}">
      <dsp:nvSpPr>
        <dsp:cNvPr id="0" name=""/>
        <dsp:cNvSpPr/>
      </dsp:nvSpPr>
      <dsp:spPr>
        <a:xfrm>
          <a:off x="693487" y="0"/>
          <a:ext cx="7859525" cy="425447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347250-BF90-49B3-9FAC-D6A5EBD4FE98}">
      <dsp:nvSpPr>
        <dsp:cNvPr id="0" name=""/>
        <dsp:cNvSpPr/>
      </dsp:nvSpPr>
      <dsp:spPr>
        <a:xfrm>
          <a:off x="2545" y="1276342"/>
          <a:ext cx="1246888" cy="17017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Arial" panose="020B0604020202020204" pitchFamily="34" charset="0"/>
              <a:cs typeface="Arial" panose="020B0604020202020204" pitchFamily="34" charset="0"/>
            </a:rPr>
            <a:t>1. </a:t>
          </a:r>
        </a:p>
        <a:p>
          <a:pPr marL="0" lvl="0" indent="0" algn="ctr" defTabSz="622300">
            <a:lnSpc>
              <a:spcPct val="90000"/>
            </a:lnSpc>
            <a:spcBef>
              <a:spcPct val="0"/>
            </a:spcBef>
            <a:spcAft>
              <a:spcPct val="35000"/>
            </a:spcAft>
            <a:buNone/>
          </a:pPr>
          <a:r>
            <a:rPr lang="de-DE" sz="1400" kern="1200" dirty="0" err="1">
              <a:latin typeface="Arial" panose="020B0604020202020204" pitchFamily="34" charset="0"/>
              <a:cs typeface="Arial" panose="020B0604020202020204" pitchFamily="34" charset="0"/>
            </a:rPr>
            <a:t>Extract</a:t>
          </a:r>
          <a:r>
            <a:rPr lang="de-DE" sz="1400" kern="1200" dirty="0">
              <a:latin typeface="Arial" panose="020B0604020202020204" pitchFamily="34" charset="0"/>
              <a:cs typeface="Arial" panose="020B0604020202020204" pitchFamily="34" charset="0"/>
            </a:rPr>
            <a:t>  </a:t>
          </a:r>
          <a:r>
            <a:rPr lang="de-DE" sz="1400" kern="1200" dirty="0" err="1">
              <a:latin typeface="Arial" panose="020B0604020202020204" pitchFamily="34" charset="0"/>
              <a:cs typeface="Arial" panose="020B0604020202020204" pitchFamily="34" charset="0"/>
            </a:rPr>
            <a:t>pesticide</a:t>
          </a:r>
          <a:r>
            <a:rPr lang="de-DE" sz="1400" kern="1200" dirty="0">
              <a:latin typeface="Arial" panose="020B0604020202020204" pitchFamily="34" charset="0"/>
              <a:cs typeface="Arial" panose="020B0604020202020204" pitchFamily="34" charset="0"/>
            </a:rPr>
            <a:t> </a:t>
          </a:r>
          <a:r>
            <a:rPr lang="de-DE" sz="1400" kern="1200" dirty="0" err="1">
              <a:latin typeface="Arial" panose="020B0604020202020204" pitchFamily="34" charset="0"/>
              <a:cs typeface="Arial" panose="020B0604020202020204" pitchFamily="34" charset="0"/>
            </a:rPr>
            <a:t>data</a:t>
          </a:r>
          <a:endParaRPr lang="de-DE" sz="1400" kern="1200" dirty="0">
            <a:latin typeface="Arial" panose="020B0604020202020204" pitchFamily="34" charset="0"/>
            <a:cs typeface="Arial" panose="020B0604020202020204" pitchFamily="34" charset="0"/>
          </a:endParaRPr>
        </a:p>
      </dsp:txBody>
      <dsp:txXfrm>
        <a:off x="63413" y="1337210"/>
        <a:ext cx="1125152" cy="1580054"/>
      </dsp:txXfrm>
    </dsp:sp>
    <dsp:sp modelId="{7250A39D-96EA-4AF6-93E5-089A85F8FDEE}">
      <dsp:nvSpPr>
        <dsp:cNvPr id="0" name=""/>
        <dsp:cNvSpPr/>
      </dsp:nvSpPr>
      <dsp:spPr>
        <a:xfrm>
          <a:off x="1438381" y="1276342"/>
          <a:ext cx="1133689" cy="17017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Arial" panose="020B0604020202020204" pitchFamily="34" charset="0"/>
              <a:cs typeface="Arial" panose="020B0604020202020204" pitchFamily="34" charset="0"/>
            </a:rPr>
            <a:t>2. </a:t>
          </a:r>
        </a:p>
        <a:p>
          <a:pPr marL="0" lvl="0" indent="0" algn="ctr" defTabSz="622300">
            <a:lnSpc>
              <a:spcPct val="90000"/>
            </a:lnSpc>
            <a:spcBef>
              <a:spcPct val="0"/>
            </a:spcBef>
            <a:spcAft>
              <a:spcPct val="35000"/>
            </a:spcAft>
            <a:buNone/>
          </a:pPr>
          <a:r>
            <a:rPr lang="de-DE" sz="1400" kern="1200" dirty="0" err="1">
              <a:latin typeface="Arial" panose="020B0604020202020204" pitchFamily="34" charset="0"/>
              <a:cs typeface="Arial" panose="020B0604020202020204" pitchFamily="34" charset="0"/>
            </a:rPr>
            <a:t>Consider</a:t>
          </a:r>
          <a:r>
            <a:rPr lang="de-DE" sz="1400" kern="1200" dirty="0">
              <a:latin typeface="Arial" panose="020B0604020202020204" pitchFamily="34" charset="0"/>
              <a:cs typeface="Arial" panose="020B0604020202020204" pitchFamily="34" charset="0"/>
            </a:rPr>
            <a:t> </a:t>
          </a:r>
          <a:r>
            <a:rPr lang="de-DE" sz="1400" kern="1200" dirty="0" err="1">
              <a:latin typeface="Arial" panose="020B0604020202020204" pitchFamily="34" charset="0"/>
              <a:cs typeface="Arial" panose="020B0604020202020204" pitchFamily="34" charset="0"/>
            </a:rPr>
            <a:t>LoQ</a:t>
          </a:r>
          <a:endParaRPr lang="de-DE" sz="1400" kern="1200" dirty="0">
            <a:latin typeface="Arial" panose="020B0604020202020204" pitchFamily="34" charset="0"/>
            <a:cs typeface="Arial" panose="020B0604020202020204" pitchFamily="34" charset="0"/>
          </a:endParaRPr>
        </a:p>
      </dsp:txBody>
      <dsp:txXfrm>
        <a:off x="1493723" y="1331684"/>
        <a:ext cx="1023005" cy="1591106"/>
      </dsp:txXfrm>
    </dsp:sp>
    <dsp:sp modelId="{33AE562C-B27D-4CD1-888C-8691CB538DC1}">
      <dsp:nvSpPr>
        <dsp:cNvPr id="0" name=""/>
        <dsp:cNvSpPr/>
      </dsp:nvSpPr>
      <dsp:spPr>
        <a:xfrm>
          <a:off x="2761019" y="1276342"/>
          <a:ext cx="1273598" cy="17017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Arial" panose="020B0604020202020204" pitchFamily="34" charset="0"/>
              <a:cs typeface="Arial" panose="020B0604020202020204" pitchFamily="34" charset="0"/>
            </a:rPr>
            <a:t>3. </a:t>
          </a:r>
        </a:p>
        <a:p>
          <a:pPr marL="0" lvl="0" indent="0" algn="ctr" defTabSz="622300">
            <a:lnSpc>
              <a:spcPct val="90000"/>
            </a:lnSpc>
            <a:spcBef>
              <a:spcPct val="0"/>
            </a:spcBef>
            <a:spcAft>
              <a:spcPct val="35000"/>
            </a:spcAft>
            <a:buNone/>
          </a:pPr>
          <a:r>
            <a:rPr lang="de-DE" sz="1400" kern="1200" dirty="0">
              <a:latin typeface="Arial" panose="020B0604020202020204" pitchFamily="34" charset="0"/>
              <a:cs typeface="Arial" panose="020B0604020202020204" pitchFamily="34" charset="0"/>
            </a:rPr>
            <a:t>Aggregate data</a:t>
          </a:r>
        </a:p>
      </dsp:txBody>
      <dsp:txXfrm>
        <a:off x="2823191" y="1338514"/>
        <a:ext cx="1149254" cy="1577446"/>
      </dsp:txXfrm>
    </dsp:sp>
    <dsp:sp modelId="{6307DC5F-0D3F-46FA-A14E-75DB211DCA45}">
      <dsp:nvSpPr>
        <dsp:cNvPr id="0" name=""/>
        <dsp:cNvSpPr/>
      </dsp:nvSpPr>
      <dsp:spPr>
        <a:xfrm>
          <a:off x="4223565" y="1276342"/>
          <a:ext cx="1561532" cy="17017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Arial" panose="020B0604020202020204" pitchFamily="34" charset="0"/>
              <a:cs typeface="Arial" panose="020B0604020202020204" pitchFamily="34" charset="0"/>
            </a:rPr>
            <a:t>4. Consolidate</a:t>
          </a:r>
        </a:p>
      </dsp:txBody>
      <dsp:txXfrm>
        <a:off x="4299793" y="1352570"/>
        <a:ext cx="1409076" cy="1549334"/>
      </dsp:txXfrm>
    </dsp:sp>
    <dsp:sp modelId="{BC1824FA-EE48-4871-86C6-553140077464}">
      <dsp:nvSpPr>
        <dsp:cNvPr id="0" name=""/>
        <dsp:cNvSpPr/>
      </dsp:nvSpPr>
      <dsp:spPr>
        <a:xfrm>
          <a:off x="5974046" y="1276342"/>
          <a:ext cx="1558312" cy="17017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Arial" panose="020B0604020202020204" pitchFamily="34" charset="0"/>
              <a:cs typeface="Arial" panose="020B0604020202020204" pitchFamily="34" charset="0"/>
            </a:rPr>
            <a:t>5. </a:t>
          </a:r>
        </a:p>
        <a:p>
          <a:pPr marL="0" lvl="0" indent="0" algn="ctr" defTabSz="622300">
            <a:lnSpc>
              <a:spcPct val="90000"/>
            </a:lnSpc>
            <a:spcBef>
              <a:spcPct val="0"/>
            </a:spcBef>
            <a:spcAft>
              <a:spcPct val="35000"/>
            </a:spcAft>
            <a:buNone/>
          </a:pPr>
          <a:r>
            <a:rPr lang="de-DE" sz="1400" kern="1200" dirty="0" err="1">
              <a:latin typeface="Arial" panose="020B0604020202020204" pitchFamily="34" charset="0"/>
              <a:cs typeface="Arial" panose="020B0604020202020204" pitchFamily="34" charset="0"/>
            </a:rPr>
            <a:t>Identify</a:t>
          </a:r>
          <a:r>
            <a:rPr lang="de-DE" sz="1400" kern="1200" dirty="0">
              <a:latin typeface="Arial" panose="020B0604020202020204" pitchFamily="34" charset="0"/>
              <a:cs typeface="Arial" panose="020B0604020202020204" pitchFamily="34" charset="0"/>
            </a:rPr>
            <a:t> </a:t>
          </a:r>
          <a:r>
            <a:rPr lang="de-DE" sz="1400" kern="1200" dirty="0" err="1">
              <a:latin typeface="Arial" panose="020B0604020202020204" pitchFamily="34" charset="0"/>
              <a:cs typeface="Arial" panose="020B0604020202020204" pitchFamily="34" charset="0"/>
            </a:rPr>
            <a:t>effect</a:t>
          </a:r>
          <a:r>
            <a:rPr lang="de-DE" sz="1400" kern="1200" dirty="0">
              <a:latin typeface="Arial" panose="020B0604020202020204" pitchFamily="34" charset="0"/>
              <a:cs typeface="Arial" panose="020B0604020202020204" pitchFamily="34" charset="0"/>
            </a:rPr>
            <a:t> thresholds</a:t>
          </a:r>
        </a:p>
      </dsp:txBody>
      <dsp:txXfrm>
        <a:off x="6050117" y="1352413"/>
        <a:ext cx="1406170" cy="1549648"/>
      </dsp:txXfrm>
    </dsp:sp>
    <dsp:sp modelId="{95E11C38-EE68-4762-87F3-398C5A3D0A7B}">
      <dsp:nvSpPr>
        <dsp:cNvPr id="0" name=""/>
        <dsp:cNvSpPr/>
      </dsp:nvSpPr>
      <dsp:spPr>
        <a:xfrm>
          <a:off x="7721307" y="1276342"/>
          <a:ext cx="1522647" cy="1701790"/>
        </a:xfrm>
        <a:prstGeom prst="roundRect">
          <a:avLst/>
        </a:prstGeom>
        <a:solidFill>
          <a:schemeClr val="accen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b="0" kern="1200" dirty="0">
              <a:latin typeface="Arial" panose="020B0604020202020204" pitchFamily="34" charset="0"/>
              <a:cs typeface="Arial" panose="020B0604020202020204" pitchFamily="34" charset="0"/>
            </a:rPr>
            <a:t>6. </a:t>
          </a:r>
        </a:p>
        <a:p>
          <a:pPr marL="0" lvl="0" indent="0" algn="ctr" defTabSz="622300">
            <a:lnSpc>
              <a:spcPct val="90000"/>
            </a:lnSpc>
            <a:spcBef>
              <a:spcPct val="0"/>
            </a:spcBef>
            <a:spcAft>
              <a:spcPct val="35000"/>
            </a:spcAft>
            <a:buNone/>
          </a:pPr>
          <a:r>
            <a:rPr lang="de-DE" sz="1400" b="0" kern="1200" dirty="0">
              <a:latin typeface="Arial" panose="020B0604020202020204" pitchFamily="34" charset="0"/>
              <a:cs typeface="Arial" panose="020B0604020202020204" pitchFamily="34" charset="0"/>
            </a:rPr>
            <a:t>Calculate  exceedance rates</a:t>
          </a:r>
        </a:p>
      </dsp:txBody>
      <dsp:txXfrm>
        <a:off x="7795636" y="1350671"/>
        <a:ext cx="1373989" cy="155313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2830" tIns="46415" rIns="92830" bIns="46415" rtlCol="0"/>
          <a:lstStyle>
            <a:lvl1pPr algn="l">
              <a:defRPr sz="1200"/>
            </a:lvl1pPr>
          </a:lstStyle>
          <a:p>
            <a:endParaRPr lang="en-GB" dirty="0"/>
          </a:p>
        </p:txBody>
      </p:sp>
      <p:sp>
        <p:nvSpPr>
          <p:cNvPr id="3" name="Date Placeholder 2"/>
          <p:cNvSpPr>
            <a:spLocks noGrp="1"/>
          </p:cNvSpPr>
          <p:nvPr>
            <p:ph type="dt" sz="quarter" idx="1"/>
          </p:nvPr>
        </p:nvSpPr>
        <p:spPr>
          <a:xfrm>
            <a:off x="5622800" y="0"/>
            <a:ext cx="4301543" cy="341064"/>
          </a:xfrm>
          <a:prstGeom prst="rect">
            <a:avLst/>
          </a:prstGeom>
        </p:spPr>
        <p:txBody>
          <a:bodyPr vert="horz" lIns="92830" tIns="46415" rIns="92830" bIns="46415" rtlCol="0"/>
          <a:lstStyle>
            <a:lvl1pPr algn="r">
              <a:defRPr sz="1200"/>
            </a:lvl1pPr>
          </a:lstStyle>
          <a:p>
            <a:fld id="{2A3EE131-D7AE-47FD-A14B-A4590389E309}" type="datetimeFigureOut">
              <a:rPr lang="en-GB" smtClean="0"/>
              <a:pPr/>
              <a:t>15/10/2021</a:t>
            </a:fld>
            <a:endParaRPr lang="en-GB" dirty="0"/>
          </a:p>
        </p:txBody>
      </p:sp>
      <p:sp>
        <p:nvSpPr>
          <p:cNvPr id="4" name="Footer Placeholder 3"/>
          <p:cNvSpPr>
            <a:spLocks noGrp="1"/>
          </p:cNvSpPr>
          <p:nvPr>
            <p:ph type="ftr" sz="quarter" idx="2"/>
          </p:nvPr>
        </p:nvSpPr>
        <p:spPr>
          <a:xfrm>
            <a:off x="1" y="6456614"/>
            <a:ext cx="4301543" cy="341064"/>
          </a:xfrm>
          <a:prstGeom prst="rect">
            <a:avLst/>
          </a:prstGeom>
        </p:spPr>
        <p:txBody>
          <a:bodyPr vert="horz" lIns="92830" tIns="46415" rIns="92830" bIns="46415"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22800" y="6456614"/>
            <a:ext cx="4301543" cy="341064"/>
          </a:xfrm>
          <a:prstGeom prst="rect">
            <a:avLst/>
          </a:prstGeom>
        </p:spPr>
        <p:txBody>
          <a:bodyPr vert="horz" lIns="92830" tIns="46415" rIns="92830" bIns="46415" rtlCol="0" anchor="b"/>
          <a:lstStyle>
            <a:lvl1pPr algn="r">
              <a:defRPr sz="1200"/>
            </a:lvl1pPr>
          </a:lstStyle>
          <a:p>
            <a:fld id="{AE2E2C6C-1A46-49B2-95A1-874E5B60CA1F}" type="slidenum">
              <a:rPr lang="en-GB" smtClean="0"/>
              <a:pPr/>
              <a:t>‹#›</a:t>
            </a:fld>
            <a:endParaRPr lang="en-GB" dirty="0"/>
          </a:p>
        </p:txBody>
      </p:sp>
    </p:spTree>
    <p:extLst>
      <p:ext uri="{BB962C8B-B14F-4D97-AF65-F5344CB8AC3E}">
        <p14:creationId xmlns:p14="http://schemas.microsoft.com/office/powerpoint/2010/main" val="1254716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2830" tIns="46415" rIns="92830" bIns="46415" rtlCol="0"/>
          <a:lstStyle>
            <a:lvl1pPr algn="l">
              <a:defRPr sz="1200"/>
            </a:lvl1pPr>
          </a:lstStyle>
          <a:p>
            <a:endParaRPr lang="en-GB" dirty="0"/>
          </a:p>
        </p:txBody>
      </p:sp>
      <p:sp>
        <p:nvSpPr>
          <p:cNvPr id="3" name="Date Placeholder 2"/>
          <p:cNvSpPr>
            <a:spLocks noGrp="1"/>
          </p:cNvSpPr>
          <p:nvPr>
            <p:ph type="dt" idx="1"/>
          </p:nvPr>
        </p:nvSpPr>
        <p:spPr>
          <a:xfrm>
            <a:off x="5621697" y="0"/>
            <a:ext cx="4302625" cy="340265"/>
          </a:xfrm>
          <a:prstGeom prst="rect">
            <a:avLst/>
          </a:prstGeom>
        </p:spPr>
        <p:txBody>
          <a:bodyPr vert="horz" lIns="92830" tIns="46415" rIns="92830" bIns="46415" rtlCol="0"/>
          <a:lstStyle>
            <a:lvl1pPr algn="r">
              <a:defRPr sz="1200"/>
            </a:lvl1pPr>
          </a:lstStyle>
          <a:p>
            <a:fld id="{54F6B5D3-2AB1-4063-BA50-FEBA813E0814}" type="datetimeFigureOut">
              <a:rPr lang="en-GB" smtClean="0"/>
              <a:pPr/>
              <a:t>15/10/2021</a:t>
            </a:fld>
            <a:endParaRPr lang="en-GB" dirty="0"/>
          </a:p>
        </p:txBody>
      </p:sp>
      <p:sp>
        <p:nvSpPr>
          <p:cNvPr id="4" name="Slide Image Placeholder 3"/>
          <p:cNvSpPr>
            <a:spLocks noGrp="1" noRot="1" noChangeAspect="1"/>
          </p:cNvSpPr>
          <p:nvPr>
            <p:ph type="sldImg" idx="2"/>
          </p:nvPr>
        </p:nvSpPr>
        <p:spPr>
          <a:xfrm>
            <a:off x="2925763" y="849313"/>
            <a:ext cx="4075112" cy="2293937"/>
          </a:xfrm>
          <a:prstGeom prst="rect">
            <a:avLst/>
          </a:prstGeom>
          <a:noFill/>
          <a:ln w="12700">
            <a:solidFill>
              <a:prstClr val="black"/>
            </a:solidFill>
          </a:ln>
        </p:spPr>
        <p:txBody>
          <a:bodyPr vert="horz" lIns="92830" tIns="46415" rIns="92830" bIns="46415" rtlCol="0" anchor="ctr"/>
          <a:lstStyle/>
          <a:p>
            <a:endParaRPr lang="en-GB" dirty="0"/>
          </a:p>
        </p:txBody>
      </p:sp>
      <p:sp>
        <p:nvSpPr>
          <p:cNvPr id="5" name="Notes Placeholder 4"/>
          <p:cNvSpPr>
            <a:spLocks noGrp="1"/>
          </p:cNvSpPr>
          <p:nvPr>
            <p:ph type="body" sz="quarter" idx="3"/>
          </p:nvPr>
        </p:nvSpPr>
        <p:spPr>
          <a:xfrm>
            <a:off x="992204" y="3271104"/>
            <a:ext cx="7942238" cy="267645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7411"/>
            <a:ext cx="4302625" cy="340265"/>
          </a:xfrm>
          <a:prstGeom prst="rect">
            <a:avLst/>
          </a:prstGeom>
        </p:spPr>
        <p:txBody>
          <a:bodyPr vert="horz" lIns="92830" tIns="46415" rIns="92830" bIns="46415" rtlCol="0" anchor="b"/>
          <a:lstStyle>
            <a:lvl1pPr algn="l">
              <a:defRPr sz="1200"/>
            </a:lvl1pPr>
          </a:lstStyle>
          <a:p>
            <a:endParaRPr lang="en-GB" dirty="0"/>
          </a:p>
        </p:txBody>
      </p:sp>
      <p:sp>
        <p:nvSpPr>
          <p:cNvPr id="7" name="Slide Number Placeholder 6"/>
          <p:cNvSpPr>
            <a:spLocks noGrp="1"/>
          </p:cNvSpPr>
          <p:nvPr>
            <p:ph type="sldNum" sz="quarter" idx="5"/>
          </p:nvPr>
        </p:nvSpPr>
        <p:spPr>
          <a:xfrm>
            <a:off x="5621697" y="6457411"/>
            <a:ext cx="4302625" cy="340265"/>
          </a:xfrm>
          <a:prstGeom prst="rect">
            <a:avLst/>
          </a:prstGeom>
        </p:spPr>
        <p:txBody>
          <a:bodyPr vert="horz" lIns="92830" tIns="46415" rIns="92830" bIns="46415" rtlCol="0" anchor="b"/>
          <a:lstStyle>
            <a:lvl1pPr algn="r">
              <a:defRPr sz="1200"/>
            </a:lvl1pPr>
          </a:lstStyle>
          <a:p>
            <a:fld id="{777201BC-94E4-4101-962D-54511777D224}" type="slidenum">
              <a:rPr lang="en-GB" smtClean="0"/>
              <a:pPr/>
              <a:t>‹#›</a:t>
            </a:fld>
            <a:endParaRPr lang="en-GB" dirty="0"/>
          </a:p>
        </p:txBody>
      </p:sp>
    </p:spTree>
    <p:extLst>
      <p:ext uri="{BB962C8B-B14F-4D97-AF65-F5344CB8AC3E}">
        <p14:creationId xmlns:p14="http://schemas.microsoft.com/office/powerpoint/2010/main" val="3247234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77201BC-94E4-4101-962D-54511777D224}" type="slidenum">
              <a:rPr lang="en-GB" smtClean="0"/>
              <a:pPr/>
              <a:t>2</a:t>
            </a:fld>
            <a:endParaRPr lang="en-GB" dirty="0"/>
          </a:p>
        </p:txBody>
      </p:sp>
    </p:spTree>
    <p:extLst>
      <p:ext uri="{BB962C8B-B14F-4D97-AF65-F5344CB8AC3E}">
        <p14:creationId xmlns:p14="http://schemas.microsoft.com/office/powerpoint/2010/main" val="720540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85750" indent="-285750" algn="just">
              <a:spcAft>
                <a:spcPts val="600"/>
              </a:spcAft>
              <a:buFont typeface="Symbol" panose="05050102010706020507" pitchFamily="18" charset="2"/>
              <a:buChar char="-"/>
            </a:pPr>
            <a:endParaRPr lang="en-GB" sz="1200" dirty="0">
              <a:latin typeface="Calibri" panose="020F0502020204030204" pitchFamily="34" charset="0"/>
              <a:cs typeface="Calibri" panose="020F0502020204030204" pitchFamily="34" charset="0"/>
            </a:endParaRPr>
          </a:p>
          <a:p>
            <a:pPr marL="285750" indent="-285750" algn="just">
              <a:spcAft>
                <a:spcPts val="600"/>
              </a:spcAft>
              <a:buFont typeface="Wingdings" panose="05000000000000000000" pitchFamily="2" charset="2"/>
              <a:buChar char="Ø"/>
            </a:pPr>
            <a:r>
              <a:rPr lang="en-US" sz="1200" dirty="0">
                <a:latin typeface="Calibri" panose="020F0502020204030204" pitchFamily="34" charset="0"/>
                <a:cs typeface="Calibri" panose="020F0502020204030204" pitchFamily="34" charset="0"/>
              </a:rPr>
              <a:t>Unusually high or low exceedance rates within a country may impact upon the overall indicator. </a:t>
            </a:r>
          </a:p>
          <a:p>
            <a:pPr marL="285750" indent="-285750" algn="just">
              <a:spcAft>
                <a:spcPts val="600"/>
              </a:spcAft>
              <a:buFont typeface="Wingdings" panose="05000000000000000000" pitchFamily="2" charset="2"/>
              <a:buChar char="Ø"/>
            </a:pPr>
            <a:r>
              <a:rPr lang="en-US" sz="1200" dirty="0">
                <a:latin typeface="Calibri" panose="020F0502020204030204" pitchFamily="34" charset="0"/>
                <a:cs typeface="Calibri" panose="020F0502020204030204" pitchFamily="34" charset="0"/>
              </a:rPr>
              <a:t>This can also occur if only a few monitoring sites are reported, but a relatively high or low proportion of these are exceedances</a:t>
            </a:r>
            <a:endParaRPr lang="de-DE" dirty="0"/>
          </a:p>
        </p:txBody>
      </p:sp>
      <p:sp>
        <p:nvSpPr>
          <p:cNvPr id="4" name="Foliennummernplatzhalter 3"/>
          <p:cNvSpPr>
            <a:spLocks noGrp="1"/>
          </p:cNvSpPr>
          <p:nvPr>
            <p:ph type="sldNum" sz="quarter" idx="5"/>
          </p:nvPr>
        </p:nvSpPr>
        <p:spPr/>
        <p:txBody>
          <a:bodyPr/>
          <a:lstStyle/>
          <a:p>
            <a:fld id="{777201BC-94E4-4101-962D-54511777D224}" type="slidenum">
              <a:rPr lang="en-GB" smtClean="0"/>
              <a:pPr/>
              <a:t>11</a:t>
            </a:fld>
            <a:endParaRPr lang="en-GB" dirty="0"/>
          </a:p>
        </p:txBody>
      </p:sp>
    </p:spTree>
    <p:extLst>
      <p:ext uri="{BB962C8B-B14F-4D97-AF65-F5344CB8AC3E}">
        <p14:creationId xmlns:p14="http://schemas.microsoft.com/office/powerpoint/2010/main" val="2649696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77201BC-94E4-4101-962D-54511777D224}" type="slidenum">
              <a:rPr lang="en-GB" smtClean="0"/>
              <a:pPr/>
              <a:t>12</a:t>
            </a:fld>
            <a:endParaRPr lang="en-GB" dirty="0"/>
          </a:p>
        </p:txBody>
      </p:sp>
    </p:spTree>
    <p:extLst>
      <p:ext uri="{BB962C8B-B14F-4D97-AF65-F5344CB8AC3E}">
        <p14:creationId xmlns:p14="http://schemas.microsoft.com/office/powerpoint/2010/main" val="1311929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77201BC-94E4-4101-962D-54511777D224}" type="slidenum">
              <a:rPr lang="en-GB" smtClean="0"/>
              <a:pPr/>
              <a:t>13</a:t>
            </a:fld>
            <a:endParaRPr lang="en-GB" dirty="0"/>
          </a:p>
        </p:txBody>
      </p:sp>
    </p:spTree>
    <p:extLst>
      <p:ext uri="{BB962C8B-B14F-4D97-AF65-F5344CB8AC3E}">
        <p14:creationId xmlns:p14="http://schemas.microsoft.com/office/powerpoint/2010/main" val="427998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mj-lt"/>
              <a:buNone/>
            </a:pPr>
            <a:r>
              <a:rPr lang="en-GB" sz="1800" dirty="0"/>
              <a:t>Maximum likelihood estimation (MLE)</a:t>
            </a:r>
          </a:p>
          <a:p>
            <a:pPr lvl="2"/>
            <a:r>
              <a:rPr lang="en-GB" sz="1800" dirty="0"/>
              <a:t>Suitability: 50-80 % censoring, n&gt;50, </a:t>
            </a:r>
            <a:r>
              <a:rPr lang="en-GB" sz="1800" u="sng" dirty="0"/>
              <a:t>log-N assumption on detects and non-detects</a:t>
            </a:r>
          </a:p>
          <a:p>
            <a:pPr marL="457200" lvl="1" indent="0">
              <a:buFont typeface="+mj-lt"/>
              <a:buNone/>
            </a:pPr>
            <a:r>
              <a:rPr lang="en-GB" sz="1800" dirty="0"/>
              <a:t>Kaplan-Meier (KM)</a:t>
            </a:r>
          </a:p>
          <a:p>
            <a:pPr lvl="1"/>
            <a:r>
              <a:rPr lang="en-GB" sz="1800" dirty="0"/>
              <a:t>	Suitability: &lt;50% censoring, n&gt;50, </a:t>
            </a:r>
            <a:r>
              <a:rPr lang="en-GB" sz="1800" u="sng" dirty="0"/>
              <a:t>no 	distribution assumption</a:t>
            </a:r>
          </a:p>
          <a:p>
            <a:pPr marL="457200" lvl="1" indent="0">
              <a:buFont typeface="+mj-lt"/>
              <a:buNone/>
            </a:pPr>
            <a:r>
              <a:rPr lang="en-GB" sz="1800" dirty="0"/>
              <a:t>Robust regression on order statistics (ROS)</a:t>
            </a:r>
          </a:p>
          <a:p>
            <a:pPr lvl="1"/>
            <a:r>
              <a:rPr lang="en-GB" sz="1800" dirty="0"/>
              <a:t>	 Suitability: &lt;50% censoring, n&gt;50, </a:t>
            </a:r>
            <a:r>
              <a:rPr lang="en-GB" sz="1800" u="sng" dirty="0"/>
              <a:t>log-N 	assumption on detects</a:t>
            </a:r>
          </a:p>
          <a:p>
            <a:pPr lvl="2"/>
            <a:endParaRPr lang="en-GB" sz="2000" u="sng" dirty="0"/>
          </a:p>
          <a:p>
            <a:endParaRPr lang="en-GB" dirty="0"/>
          </a:p>
        </p:txBody>
      </p:sp>
      <p:sp>
        <p:nvSpPr>
          <p:cNvPr id="4" name="Slide Number Placeholder 3"/>
          <p:cNvSpPr>
            <a:spLocks noGrp="1"/>
          </p:cNvSpPr>
          <p:nvPr>
            <p:ph type="sldNum" sz="quarter" idx="5"/>
          </p:nvPr>
        </p:nvSpPr>
        <p:spPr/>
        <p:txBody>
          <a:bodyPr/>
          <a:lstStyle/>
          <a:p>
            <a:fld id="{777201BC-94E4-4101-962D-54511777D224}" type="slidenum">
              <a:rPr lang="en-GB" smtClean="0"/>
              <a:pPr/>
              <a:t>15</a:t>
            </a:fld>
            <a:endParaRPr lang="en-GB" dirty="0"/>
          </a:p>
        </p:txBody>
      </p:sp>
    </p:spTree>
    <p:extLst>
      <p:ext uri="{BB962C8B-B14F-4D97-AF65-F5344CB8AC3E}">
        <p14:creationId xmlns:p14="http://schemas.microsoft.com/office/powerpoint/2010/main" val="3042990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dirty="0"/>
              <a:t>(</a:t>
            </a:r>
            <a:r>
              <a:rPr lang="en-GB" sz="1200" dirty="0"/>
              <a:t>reduce the use and risk of pesticides by 50% until 2030)</a:t>
            </a:r>
            <a:endParaRPr lang="de-DE" dirty="0"/>
          </a:p>
        </p:txBody>
      </p:sp>
      <p:sp>
        <p:nvSpPr>
          <p:cNvPr id="4" name="Foliennummernplatzhalter 3"/>
          <p:cNvSpPr>
            <a:spLocks noGrp="1"/>
          </p:cNvSpPr>
          <p:nvPr>
            <p:ph type="sldNum" sz="quarter" idx="5"/>
          </p:nvPr>
        </p:nvSpPr>
        <p:spPr/>
        <p:txBody>
          <a:bodyPr/>
          <a:lstStyle/>
          <a:p>
            <a:fld id="{777201BC-94E4-4101-962D-54511777D224}" type="slidenum">
              <a:rPr lang="en-GB" smtClean="0"/>
              <a:pPr/>
              <a:t>3</a:t>
            </a:fld>
            <a:endParaRPr lang="en-GB" dirty="0"/>
          </a:p>
        </p:txBody>
      </p:sp>
    </p:spTree>
    <p:extLst>
      <p:ext uri="{BB962C8B-B14F-4D97-AF65-F5344CB8AC3E}">
        <p14:creationId xmlns:p14="http://schemas.microsoft.com/office/powerpoint/2010/main" val="1399961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77201BC-94E4-4101-962D-54511777D224}" type="slidenum">
              <a:rPr lang="en-GB" smtClean="0"/>
              <a:pPr/>
              <a:t>4</a:t>
            </a:fld>
            <a:endParaRPr lang="en-GB" dirty="0"/>
          </a:p>
        </p:txBody>
      </p:sp>
    </p:spTree>
    <p:extLst>
      <p:ext uri="{BB962C8B-B14F-4D97-AF65-F5344CB8AC3E}">
        <p14:creationId xmlns:p14="http://schemas.microsoft.com/office/powerpoint/2010/main" val="1507511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77201BC-94E4-4101-962D-54511777D224}" type="slidenum">
              <a:rPr lang="en-GB" smtClean="0"/>
              <a:pPr/>
              <a:t>5</a:t>
            </a:fld>
            <a:endParaRPr lang="en-GB" dirty="0"/>
          </a:p>
        </p:txBody>
      </p:sp>
    </p:spTree>
    <p:extLst>
      <p:ext uri="{BB962C8B-B14F-4D97-AF65-F5344CB8AC3E}">
        <p14:creationId xmlns:p14="http://schemas.microsoft.com/office/powerpoint/2010/main" val="410257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77201BC-94E4-4101-962D-54511777D224}" type="slidenum">
              <a:rPr lang="en-GB" smtClean="0"/>
              <a:pPr/>
              <a:t>6</a:t>
            </a:fld>
            <a:endParaRPr lang="en-GB" dirty="0"/>
          </a:p>
        </p:txBody>
      </p:sp>
    </p:spTree>
    <p:extLst>
      <p:ext uri="{BB962C8B-B14F-4D97-AF65-F5344CB8AC3E}">
        <p14:creationId xmlns:p14="http://schemas.microsoft.com/office/powerpoint/2010/main" val="2652563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77201BC-94E4-4101-962D-54511777D224}" type="slidenum">
              <a:rPr lang="en-GB" smtClean="0"/>
              <a:pPr/>
              <a:t>7</a:t>
            </a:fld>
            <a:endParaRPr lang="en-GB" dirty="0"/>
          </a:p>
        </p:txBody>
      </p:sp>
    </p:spTree>
    <p:extLst>
      <p:ext uri="{BB962C8B-B14F-4D97-AF65-F5344CB8AC3E}">
        <p14:creationId xmlns:p14="http://schemas.microsoft.com/office/powerpoint/2010/main" val="3640431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85750" lvl="0" indent="-285750" algn="just">
              <a:spcAft>
                <a:spcPts val="600"/>
              </a:spcAft>
              <a:buFont typeface="Wingdings" panose="05000000000000000000" pitchFamily="2" charset="2"/>
              <a:buChar char="Ø"/>
            </a:pPr>
            <a:r>
              <a:rPr lang="en-GB" sz="1600" dirty="0">
                <a:solidFill>
                  <a:srgbClr val="000000"/>
                </a:solidFill>
                <a:latin typeface="Calibri" panose="020F0502020204030204" pitchFamily="34" charset="0"/>
                <a:ea typeface="ヒラギノ角ゴ Pro W3"/>
                <a:cs typeface="Calibri" panose="020F0502020204030204" pitchFamily="34" charset="0"/>
              </a:rPr>
              <a:t>This was mainly caused by the insecticides imidacloprid and malathion, and the herbicides MCPA, metolachlor and metazachlor. Except imidacloprid, these substances were approved for use in plant protection products during the monitoring period:</a:t>
            </a:r>
          </a:p>
          <a:p>
            <a:pPr marL="285750" indent="-285750" algn="just">
              <a:spcAft>
                <a:spcPts val="600"/>
              </a:spcAft>
              <a:buFont typeface="Wingdings" panose="05000000000000000000" pitchFamily="2" charset="2"/>
              <a:buChar char="Ø"/>
            </a:pPr>
            <a:r>
              <a:rPr lang="en-GB" sz="1600" dirty="0">
                <a:latin typeface="Calibri" panose="020F0502020204030204" pitchFamily="34" charset="0"/>
                <a:cs typeface="Calibri" panose="020F0502020204030204" pitchFamily="34" charset="0"/>
              </a:rPr>
              <a:t>No trends can be derived at this time, owing to e.g.:</a:t>
            </a:r>
          </a:p>
          <a:p>
            <a:pPr marL="742950" lvl="1" indent="-285750" algn="just">
              <a:spcAft>
                <a:spcPts val="600"/>
              </a:spcAft>
              <a:buFont typeface="Symbol" panose="05050102010706020507" pitchFamily="18" charset="2"/>
              <a:buChar char="-"/>
            </a:pPr>
            <a:r>
              <a:rPr lang="en-GB" sz="1600" dirty="0">
                <a:latin typeface="Calibri" panose="020F0502020204030204" pitchFamily="34" charset="0"/>
                <a:cs typeface="Calibri" panose="020F0502020204030204" pitchFamily="34" charset="0"/>
              </a:rPr>
              <a:t>e.g. variation in losses from the application of pesticides between years,  </a:t>
            </a:r>
          </a:p>
          <a:p>
            <a:pPr marL="742950" lvl="1" indent="-285750" algn="just">
              <a:spcAft>
                <a:spcPts val="600"/>
              </a:spcAft>
              <a:buFont typeface="Symbol" panose="05050102010706020507" pitchFamily="18" charset="2"/>
              <a:buChar char="-"/>
            </a:pPr>
            <a:r>
              <a:rPr lang="en-GB" sz="1600" dirty="0">
                <a:latin typeface="Calibri" panose="020F0502020204030204" pitchFamily="34" charset="0"/>
                <a:cs typeface="Calibri" panose="020F0502020204030204" pitchFamily="34" charset="0"/>
              </a:rPr>
              <a:t>variation in the frequency of monitoring of pesticides</a:t>
            </a:r>
            <a:r>
              <a:rPr lang="en-GB" dirty="0"/>
              <a:t>, </a:t>
            </a:r>
            <a:r>
              <a:rPr lang="en-GB" sz="1600" dirty="0">
                <a:latin typeface="Calibri" panose="020F0502020204030204" pitchFamily="34" charset="0"/>
                <a:cs typeface="Calibri" panose="020F0502020204030204" pitchFamily="34" charset="0"/>
              </a:rPr>
              <a:t>or</a:t>
            </a:r>
          </a:p>
          <a:p>
            <a:pPr marL="742950" lvl="1" indent="-285750" algn="just">
              <a:spcAft>
                <a:spcPts val="600"/>
              </a:spcAft>
              <a:buFont typeface="Symbol" panose="05050102010706020507" pitchFamily="18" charset="2"/>
              <a:buChar char="-"/>
            </a:pPr>
            <a:r>
              <a:rPr lang="en-GB" sz="1600" dirty="0">
                <a:latin typeface="Calibri" panose="020F0502020204030204" pitchFamily="34" charset="0"/>
                <a:cs typeface="Calibri" panose="020F0502020204030204" pitchFamily="34" charset="0"/>
              </a:rPr>
              <a:t>changes to the approval status of pesticides.</a:t>
            </a:r>
            <a:endParaRPr lang="de-DE" sz="1600" dirty="0">
              <a:latin typeface="Calibri" panose="020F0502020204030204" pitchFamily="34" charset="0"/>
              <a:cs typeface="Calibri" panose="020F0502020204030204" pitchFamily="34" charset="0"/>
            </a:endParaRPr>
          </a:p>
          <a:p>
            <a:endParaRPr lang="de-DE" dirty="0"/>
          </a:p>
        </p:txBody>
      </p:sp>
      <p:sp>
        <p:nvSpPr>
          <p:cNvPr id="4" name="Foliennummernplatzhalter 3"/>
          <p:cNvSpPr>
            <a:spLocks noGrp="1"/>
          </p:cNvSpPr>
          <p:nvPr>
            <p:ph type="sldNum" sz="quarter" idx="5"/>
          </p:nvPr>
        </p:nvSpPr>
        <p:spPr/>
        <p:txBody>
          <a:bodyPr/>
          <a:lstStyle/>
          <a:p>
            <a:fld id="{777201BC-94E4-4101-962D-54511777D224}" type="slidenum">
              <a:rPr lang="en-GB" smtClean="0"/>
              <a:pPr/>
              <a:t>8</a:t>
            </a:fld>
            <a:endParaRPr lang="en-GB" dirty="0"/>
          </a:p>
        </p:txBody>
      </p:sp>
    </p:spTree>
    <p:extLst>
      <p:ext uri="{BB962C8B-B14F-4D97-AF65-F5344CB8AC3E}">
        <p14:creationId xmlns:p14="http://schemas.microsoft.com/office/powerpoint/2010/main" val="2647208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85750" lvl="0" indent="-285750" algn="just">
              <a:spcAft>
                <a:spcPts val="600"/>
              </a:spcAft>
              <a:buFont typeface="Wingdings" panose="05000000000000000000" pitchFamily="2" charset="2"/>
              <a:buChar char="Ø"/>
            </a:pPr>
            <a:r>
              <a:rPr lang="en-GB" sz="1200" dirty="0">
                <a:latin typeface="Calibri" panose="020F0502020204030204" pitchFamily="34" charset="0"/>
                <a:cs typeface="Calibri" panose="020F0502020204030204" pitchFamily="34" charset="0"/>
              </a:rPr>
              <a:t>In groundwater, exceedances were mainly caused by the herbicide atrazine and its metabolites. Atrazine was not approved for use in plant protection products during the monitoring period.</a:t>
            </a:r>
          </a:p>
          <a:p>
            <a:pPr marL="285750" lvl="0" indent="-285750" algn="just">
              <a:spcAft>
                <a:spcPts val="600"/>
              </a:spcAft>
              <a:buFont typeface="Wingdings" panose="05000000000000000000" pitchFamily="2" charset="2"/>
              <a:buChar char="Ø"/>
            </a:pPr>
            <a:r>
              <a:rPr lang="en-GB" sz="1200" dirty="0">
                <a:latin typeface="Calibri" panose="020F0502020204030204" pitchFamily="34" charset="0"/>
                <a:cs typeface="Calibri" panose="020F0502020204030204" pitchFamily="34" charset="0"/>
              </a:rPr>
              <a:t>Reason why atrazine has been found in groundwater despite the ban that has been in place for years is primarily the high persistence of this substance.</a:t>
            </a:r>
          </a:p>
          <a:p>
            <a:pPr marL="285750" indent="-285750" algn="just">
              <a:spcAft>
                <a:spcPts val="600"/>
              </a:spcAft>
              <a:buFont typeface="Wingdings" panose="05000000000000000000" pitchFamily="2" charset="2"/>
              <a:buChar char="Ø"/>
            </a:pPr>
            <a:r>
              <a:rPr lang="en-GB" sz="1200" dirty="0">
                <a:latin typeface="Calibri" panose="020F0502020204030204" pitchFamily="34" charset="0"/>
                <a:cs typeface="Calibri" panose="020F0502020204030204" pitchFamily="34" charset="0"/>
              </a:rPr>
              <a:t>No trends can be derived at this time. </a:t>
            </a:r>
            <a:endParaRPr lang="de-DE" sz="1200" dirty="0">
              <a:solidFill>
                <a:srgbClr val="202661"/>
              </a:solidFill>
              <a:effectLst/>
              <a:latin typeface="Calibri" panose="020F0502020204030204" pitchFamily="34" charset="0"/>
              <a:ea typeface="ヒラギノ角ゴ Pro W3"/>
              <a:cs typeface="Calibri" panose="020F0502020204030204" pitchFamily="34" charset="0"/>
            </a:endParaRPr>
          </a:p>
          <a:p>
            <a:endParaRPr lang="de-DE" dirty="0"/>
          </a:p>
        </p:txBody>
      </p:sp>
      <p:sp>
        <p:nvSpPr>
          <p:cNvPr id="4" name="Foliennummernplatzhalter 3"/>
          <p:cNvSpPr>
            <a:spLocks noGrp="1"/>
          </p:cNvSpPr>
          <p:nvPr>
            <p:ph type="sldNum" sz="quarter" idx="5"/>
          </p:nvPr>
        </p:nvSpPr>
        <p:spPr/>
        <p:txBody>
          <a:bodyPr/>
          <a:lstStyle/>
          <a:p>
            <a:fld id="{777201BC-94E4-4101-962D-54511777D224}" type="slidenum">
              <a:rPr lang="en-GB" smtClean="0"/>
              <a:pPr/>
              <a:t>9</a:t>
            </a:fld>
            <a:endParaRPr lang="en-GB" dirty="0"/>
          </a:p>
        </p:txBody>
      </p:sp>
    </p:spTree>
    <p:extLst>
      <p:ext uri="{BB962C8B-B14F-4D97-AF65-F5344CB8AC3E}">
        <p14:creationId xmlns:p14="http://schemas.microsoft.com/office/powerpoint/2010/main" val="2822293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77201BC-94E4-4101-962D-54511777D224}" type="slidenum">
              <a:rPr lang="en-GB" smtClean="0"/>
              <a:pPr/>
              <a:t>10</a:t>
            </a:fld>
            <a:endParaRPr lang="en-GB" dirty="0"/>
          </a:p>
        </p:txBody>
      </p:sp>
    </p:spTree>
    <p:extLst>
      <p:ext uri="{BB962C8B-B14F-4D97-AF65-F5344CB8AC3E}">
        <p14:creationId xmlns:p14="http://schemas.microsoft.com/office/powerpoint/2010/main" val="1588250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711200" y="936189"/>
            <a:ext cx="10779125" cy="1442085"/>
          </a:xfrm>
          <a:prstGeom prst="rect">
            <a:avLst/>
          </a:prstGeom>
        </p:spPr>
        <p:txBody>
          <a:bodyPr/>
          <a:lstStyle>
            <a:lvl1pPr marL="0" indent="0" algn="r">
              <a:buNone/>
              <a:defRPr sz="4000" b="1">
                <a:solidFill>
                  <a:srgbClr val="008173"/>
                </a:solidFill>
                <a:latin typeface="Calibri" panose="020F0502020204030204" pitchFamily="34" charset="0"/>
                <a:cs typeface="Calibri" panose="020F0502020204030204" pitchFamily="34" charset="0"/>
              </a:defRPr>
            </a:lvl1pPr>
          </a:lstStyle>
          <a:p>
            <a:pPr lvl="0"/>
            <a:r>
              <a:rPr lang="en-US" dirty="0"/>
              <a:t>Presentation title goes here</a:t>
            </a:r>
          </a:p>
          <a:p>
            <a:pPr lvl="0"/>
            <a:r>
              <a:rPr lang="en-US" dirty="0"/>
              <a:t>Max two lines</a:t>
            </a:r>
          </a:p>
        </p:txBody>
      </p:sp>
      <p:sp>
        <p:nvSpPr>
          <p:cNvPr id="6" name="Text Placeholder 5"/>
          <p:cNvSpPr>
            <a:spLocks noGrp="1"/>
          </p:cNvSpPr>
          <p:nvPr>
            <p:ph type="body" sz="quarter" idx="11" hasCustomPrompt="1"/>
          </p:nvPr>
        </p:nvSpPr>
        <p:spPr>
          <a:xfrm>
            <a:off x="711200" y="365747"/>
            <a:ext cx="2164080" cy="322350"/>
          </a:xfrm>
          <a:prstGeom prst="rect">
            <a:avLst/>
          </a:prstGeom>
        </p:spPr>
        <p:txBody>
          <a:bodyPr/>
          <a:lstStyle>
            <a:lvl1pPr marL="0" indent="0">
              <a:buNone/>
              <a:defRPr sz="1100" b="1">
                <a:solidFill>
                  <a:srgbClr val="008173"/>
                </a:solidFill>
                <a:latin typeface="Calibri" panose="020F0502020204030204" pitchFamily="34" charset="0"/>
                <a:cs typeface="Calibri" panose="020F0502020204030204" pitchFamily="34" charset="0"/>
              </a:defRPr>
            </a:lvl1pPr>
          </a:lstStyle>
          <a:p>
            <a:pPr lvl="0"/>
            <a:r>
              <a:rPr lang="en-US" dirty="0"/>
              <a:t>Speaker | Date | Venue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s_European Briefings">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777564" y="2110710"/>
            <a:ext cx="10774041" cy="3184525"/>
          </a:xfrm>
          <a:prstGeom prst="rect">
            <a:avLst/>
          </a:prstGeom>
        </p:spPr>
        <p:txBody>
          <a:bodyPr/>
          <a:lstStyle>
            <a:lvl1pPr>
              <a:defRPr sz="4000">
                <a:solidFill>
                  <a:srgbClr val="008173"/>
                </a:solidFill>
                <a:latin typeface="Calibri" panose="020F0502020204030204" pitchFamily="34" charset="0"/>
                <a:cs typeface="Calibri" panose="020F0502020204030204" pitchFamily="34" charset="0"/>
              </a:defRPr>
            </a:lvl1pPr>
            <a:lvl2pPr>
              <a:defRPr sz="3600">
                <a:solidFill>
                  <a:srgbClr val="008173"/>
                </a:solidFill>
                <a:latin typeface="Calibri" panose="020F0502020204030204" pitchFamily="34" charset="0"/>
                <a:cs typeface="Calibri" panose="020F0502020204030204" pitchFamily="34" charset="0"/>
              </a:defRPr>
            </a:lvl2pPr>
            <a:lvl3pPr>
              <a:defRPr sz="3200">
                <a:solidFill>
                  <a:srgbClr val="008173"/>
                </a:solidFill>
                <a:latin typeface="Calibri" panose="020F0502020204030204" pitchFamily="34" charset="0"/>
                <a:cs typeface="Calibri" panose="020F0502020204030204" pitchFamily="34" charset="0"/>
              </a:defRPr>
            </a:lvl3pPr>
            <a:lvl4pPr>
              <a:defRPr sz="2800">
                <a:solidFill>
                  <a:srgbClr val="008173"/>
                </a:solidFill>
                <a:latin typeface="Calibri" panose="020F0502020204030204" pitchFamily="34" charset="0"/>
                <a:cs typeface="Calibri" panose="020F0502020204030204" pitchFamily="34" charset="0"/>
              </a:defRPr>
            </a:lvl4pPr>
            <a:lvl5pPr>
              <a:defRPr sz="2800">
                <a:solidFill>
                  <a:srgbClr val="008173"/>
                </a:solidFill>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11" hasCustomPrompt="1"/>
          </p:nvPr>
        </p:nvSpPr>
        <p:spPr>
          <a:xfrm>
            <a:off x="777564" y="272472"/>
            <a:ext cx="10773577" cy="1322647"/>
          </a:xfrm>
          <a:prstGeom prst="rect">
            <a:avLst/>
          </a:prstGeom>
        </p:spPr>
        <p:txBody>
          <a:bodyPr/>
          <a:lstStyle>
            <a:lvl1pPr marL="0" indent="0">
              <a:buNone/>
              <a:defRPr sz="4000" b="1" baseline="0">
                <a:solidFill>
                  <a:schemeClr val="bg1"/>
                </a:solidFill>
                <a:latin typeface="Calibri" panose="020F0502020204030204" pitchFamily="34" charset="0"/>
                <a:cs typeface="Calibri" panose="020F0502020204030204" pitchFamily="34" charset="0"/>
              </a:defRPr>
            </a:lvl1pPr>
            <a:lvl2pPr marL="562737" indent="0">
              <a:buNone/>
              <a:defRPr/>
            </a:lvl2pPr>
            <a:lvl3pPr marL="1125472" indent="0">
              <a:buNone/>
              <a:defRPr/>
            </a:lvl3pPr>
            <a:lvl4pPr marL="1688207" indent="0">
              <a:buNone/>
              <a:defRPr/>
            </a:lvl4pPr>
            <a:lvl5pPr marL="2250944" indent="0">
              <a:buNone/>
              <a:defRPr/>
            </a:lvl5pPr>
          </a:lstStyle>
          <a:p>
            <a:pPr lvl="0"/>
            <a:r>
              <a:rPr lang="en-US" dirty="0"/>
              <a:t>Slide title goes here</a:t>
            </a:r>
            <a:br>
              <a:rPr lang="en-US" dirty="0"/>
            </a:br>
            <a:r>
              <a:rPr lang="en-US" dirty="0"/>
              <a:t>Max two lines</a:t>
            </a:r>
          </a:p>
        </p:txBody>
      </p:sp>
    </p:spTree>
    <p:extLst>
      <p:ext uri="{BB962C8B-B14F-4D97-AF65-F5344CB8AC3E}">
        <p14:creationId xmlns:p14="http://schemas.microsoft.com/office/powerpoint/2010/main" val="3587964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ey message_image_Synthesis">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468000" y="36000"/>
            <a:ext cx="11246369" cy="676111"/>
          </a:xfrm>
          <a:prstGeom prst="rect">
            <a:avLst/>
          </a:prstGeom>
        </p:spPr>
        <p:txBody>
          <a:bodyPr/>
          <a:lstStyle>
            <a:lvl1pPr marL="0" indent="0">
              <a:buNone/>
              <a:defRPr sz="4000" b="1" baseline="0">
                <a:solidFill>
                  <a:schemeClr val="bg1"/>
                </a:solidFill>
                <a:latin typeface="Calibri" panose="020F0502020204030204" pitchFamily="34" charset="0"/>
                <a:cs typeface="Calibri" panose="020F0502020204030204" pitchFamily="34" charset="0"/>
              </a:defRPr>
            </a:lvl1pPr>
            <a:lvl2pPr marL="562737" indent="0">
              <a:buNone/>
              <a:defRPr/>
            </a:lvl2pPr>
            <a:lvl3pPr marL="1125472" indent="0">
              <a:buNone/>
              <a:defRPr/>
            </a:lvl3pPr>
            <a:lvl4pPr marL="1688207" indent="0">
              <a:buNone/>
              <a:defRPr/>
            </a:lvl4pPr>
            <a:lvl5pPr marL="2250944" indent="0">
              <a:buNone/>
              <a:defRPr/>
            </a:lvl5pPr>
          </a:lstStyle>
          <a:p>
            <a:pPr lvl="0"/>
            <a:r>
              <a:rPr lang="en-US" dirty="0"/>
              <a:t>Slide title goes here</a:t>
            </a:r>
          </a:p>
        </p:txBody>
      </p:sp>
      <p:sp>
        <p:nvSpPr>
          <p:cNvPr id="3" name="Content Placeholder 2"/>
          <p:cNvSpPr>
            <a:spLocks noGrp="1"/>
          </p:cNvSpPr>
          <p:nvPr>
            <p:ph sz="quarter" idx="13"/>
          </p:nvPr>
        </p:nvSpPr>
        <p:spPr>
          <a:xfrm>
            <a:off x="468313" y="1431925"/>
            <a:ext cx="11245850" cy="3759200"/>
          </a:xfrm>
          <a:prstGeom prst="rect">
            <a:avLst/>
          </a:prstGeom>
        </p:spPr>
        <p:txBody>
          <a:bodyPr/>
          <a:lstStyle>
            <a:lvl1pPr>
              <a:defRPr sz="4000">
                <a:solidFill>
                  <a:srgbClr val="008173"/>
                </a:solidFill>
                <a:latin typeface="Calibri" panose="020F0502020204030204" pitchFamily="34" charset="0"/>
                <a:cs typeface="Calibri" panose="020F0502020204030204" pitchFamily="34" charset="0"/>
              </a:defRPr>
            </a:lvl1pPr>
            <a:lvl2pPr>
              <a:defRPr sz="3600">
                <a:solidFill>
                  <a:srgbClr val="008173"/>
                </a:solidFill>
                <a:latin typeface="Calibri" panose="020F0502020204030204" pitchFamily="34" charset="0"/>
                <a:cs typeface="Calibri" panose="020F0502020204030204" pitchFamily="34" charset="0"/>
              </a:defRPr>
            </a:lvl2pPr>
            <a:lvl3pPr>
              <a:defRPr sz="3200">
                <a:solidFill>
                  <a:srgbClr val="008173"/>
                </a:solidFill>
                <a:latin typeface="Calibri" panose="020F0502020204030204" pitchFamily="34" charset="0"/>
                <a:cs typeface="Calibri" panose="020F0502020204030204" pitchFamily="34" charset="0"/>
              </a:defRPr>
            </a:lvl3pPr>
            <a:lvl4pPr>
              <a:defRPr sz="2800">
                <a:solidFill>
                  <a:srgbClr val="008173"/>
                </a:solidFill>
                <a:latin typeface="Calibri" panose="020F0502020204030204" pitchFamily="34" charset="0"/>
                <a:cs typeface="Calibri" panose="020F0502020204030204" pitchFamily="34" charset="0"/>
              </a:defRPr>
            </a:lvl4pPr>
            <a:lvl5pPr>
              <a:defRPr sz="2800">
                <a:solidFill>
                  <a:srgbClr val="008173"/>
                </a:solidFill>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quarter" idx="14" hasCustomPrompt="1"/>
          </p:nvPr>
        </p:nvSpPr>
        <p:spPr>
          <a:xfrm>
            <a:off x="598488" y="6250565"/>
            <a:ext cx="3683000" cy="274637"/>
          </a:xfrm>
          <a:prstGeom prst="rect">
            <a:avLst/>
          </a:prstGeom>
        </p:spPr>
        <p:txBody>
          <a:bodyPr/>
          <a:lstStyle>
            <a:lvl1pPr marL="0" indent="0">
              <a:buNone/>
              <a:defRPr sz="1100">
                <a:solidFill>
                  <a:srgbClr val="008173"/>
                </a:solidFill>
                <a:latin typeface="Calibri" panose="020F0502020204030204" pitchFamily="34" charset="0"/>
                <a:cs typeface="Calibri" panose="020F0502020204030204" pitchFamily="34" charset="0"/>
              </a:defRPr>
            </a:lvl1pPr>
            <a:lvl2pPr>
              <a:defRPr sz="1000">
                <a:solidFill>
                  <a:srgbClr val="006654"/>
                </a:solidFill>
              </a:defRPr>
            </a:lvl2pPr>
            <a:lvl3pPr>
              <a:defRPr sz="1000">
                <a:solidFill>
                  <a:srgbClr val="006654"/>
                </a:solidFill>
              </a:defRPr>
            </a:lvl3pPr>
            <a:lvl4pPr>
              <a:defRPr sz="1000">
                <a:solidFill>
                  <a:srgbClr val="006654"/>
                </a:solidFill>
              </a:defRPr>
            </a:lvl4pPr>
            <a:lvl5pPr>
              <a:defRPr sz="1000">
                <a:solidFill>
                  <a:srgbClr val="006654"/>
                </a:solidFill>
              </a:defRPr>
            </a:lvl5pPr>
          </a:lstStyle>
          <a:p>
            <a:pPr lvl="0"/>
            <a:r>
              <a:rPr lang="en-US" dirty="0"/>
              <a:t>Source reference for illustration</a:t>
            </a:r>
          </a:p>
        </p:txBody>
      </p:sp>
    </p:spTree>
    <p:extLst>
      <p:ext uri="{BB962C8B-B14F-4D97-AF65-F5344CB8AC3E}">
        <p14:creationId xmlns:p14="http://schemas.microsoft.com/office/powerpoint/2010/main" val="2810682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Graphs_European Briefings">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777564" y="2110710"/>
            <a:ext cx="10774041" cy="3184525"/>
          </a:xfrm>
          <a:prstGeom prst="rect">
            <a:avLst/>
          </a:prstGeom>
        </p:spPr>
        <p:txBody>
          <a:bodyPr/>
          <a:lstStyle>
            <a:lvl1pPr>
              <a:defRPr sz="4000">
                <a:solidFill>
                  <a:srgbClr val="008173"/>
                </a:solidFill>
                <a:latin typeface="Calibri" panose="020F0502020204030204" pitchFamily="34" charset="0"/>
                <a:cs typeface="Calibri" panose="020F0502020204030204" pitchFamily="34" charset="0"/>
              </a:defRPr>
            </a:lvl1pPr>
            <a:lvl2pPr>
              <a:defRPr sz="3600">
                <a:solidFill>
                  <a:srgbClr val="008173"/>
                </a:solidFill>
                <a:latin typeface="Calibri" panose="020F0502020204030204" pitchFamily="34" charset="0"/>
                <a:cs typeface="Calibri" panose="020F0502020204030204" pitchFamily="34" charset="0"/>
              </a:defRPr>
            </a:lvl2pPr>
            <a:lvl3pPr>
              <a:defRPr sz="3200">
                <a:solidFill>
                  <a:srgbClr val="008173"/>
                </a:solidFill>
                <a:latin typeface="Calibri" panose="020F0502020204030204" pitchFamily="34" charset="0"/>
                <a:cs typeface="Calibri" panose="020F0502020204030204" pitchFamily="34" charset="0"/>
              </a:defRPr>
            </a:lvl3pPr>
            <a:lvl4pPr>
              <a:defRPr sz="2800">
                <a:solidFill>
                  <a:srgbClr val="008173"/>
                </a:solidFill>
                <a:latin typeface="Calibri" panose="020F0502020204030204" pitchFamily="34" charset="0"/>
                <a:cs typeface="Calibri" panose="020F0502020204030204" pitchFamily="34" charset="0"/>
              </a:defRPr>
            </a:lvl4pPr>
            <a:lvl5pPr>
              <a:defRPr sz="2800">
                <a:solidFill>
                  <a:srgbClr val="008173"/>
                </a:solidFill>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11" hasCustomPrompt="1"/>
          </p:nvPr>
        </p:nvSpPr>
        <p:spPr>
          <a:xfrm>
            <a:off x="777564" y="272472"/>
            <a:ext cx="10773577" cy="1322647"/>
          </a:xfrm>
          <a:prstGeom prst="rect">
            <a:avLst/>
          </a:prstGeom>
        </p:spPr>
        <p:txBody>
          <a:bodyPr/>
          <a:lstStyle>
            <a:lvl1pPr marL="0" indent="0">
              <a:buNone/>
              <a:defRPr sz="4000" b="1" baseline="0">
                <a:solidFill>
                  <a:schemeClr val="bg1"/>
                </a:solidFill>
                <a:latin typeface="Calibri" panose="020F0502020204030204" pitchFamily="34" charset="0"/>
                <a:cs typeface="Calibri" panose="020F0502020204030204" pitchFamily="34" charset="0"/>
              </a:defRPr>
            </a:lvl1pPr>
            <a:lvl2pPr marL="562737" indent="0">
              <a:buNone/>
              <a:defRPr/>
            </a:lvl2pPr>
            <a:lvl3pPr marL="1125472" indent="0">
              <a:buNone/>
              <a:defRPr/>
            </a:lvl3pPr>
            <a:lvl4pPr marL="1688207" indent="0">
              <a:buNone/>
              <a:defRPr/>
            </a:lvl4pPr>
            <a:lvl5pPr marL="2250944" indent="0">
              <a:buNone/>
              <a:defRPr/>
            </a:lvl5pPr>
          </a:lstStyle>
          <a:p>
            <a:pPr lvl="0"/>
            <a:r>
              <a:rPr lang="en-US" dirty="0"/>
              <a:t>Slide title goes here</a:t>
            </a:r>
            <a:br>
              <a:rPr lang="en-US" dirty="0"/>
            </a:br>
            <a:r>
              <a:rPr lang="en-US" dirty="0"/>
              <a:t>Max two lines</a:t>
            </a:r>
          </a:p>
        </p:txBody>
      </p:sp>
    </p:spTree>
    <p:extLst>
      <p:ext uri="{BB962C8B-B14F-4D97-AF65-F5344CB8AC3E}">
        <p14:creationId xmlns:p14="http://schemas.microsoft.com/office/powerpoint/2010/main" val="42601990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jpeg"/><Relationship Id="rId4" Type="http://schemas.openxmlformats.org/officeDocument/2006/relationships/slide" Target="../slides/slid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180000" y="5940000"/>
            <a:ext cx="2483402" cy="684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1125472" rtl="0" eaLnBrk="1" latinLnBrk="0" hangingPunct="1">
        <a:spcBef>
          <a:spcPct val="0"/>
        </a:spcBef>
        <a:buNone/>
        <a:defRPr sz="5417" kern="1200">
          <a:solidFill>
            <a:schemeClr val="tx1"/>
          </a:solidFill>
          <a:latin typeface="+mj-lt"/>
          <a:ea typeface="+mj-ea"/>
          <a:cs typeface="+mj-cs"/>
        </a:defRPr>
      </a:lvl1pPr>
    </p:titleStyle>
    <p:bodyStyle>
      <a:lvl1pPr marL="422051" indent="-422051" algn="l" defTabSz="1125472" rtl="0" eaLnBrk="1" latinLnBrk="0" hangingPunct="1">
        <a:spcBef>
          <a:spcPct val="20000"/>
        </a:spcBef>
        <a:buFont typeface="Arial" pitchFamily="34" charset="0"/>
        <a:buChar char="•"/>
        <a:defRPr sz="3939" kern="1200">
          <a:solidFill>
            <a:schemeClr val="tx1"/>
          </a:solidFill>
          <a:latin typeface="+mn-lt"/>
          <a:ea typeface="+mn-ea"/>
          <a:cs typeface="+mn-cs"/>
        </a:defRPr>
      </a:lvl1pPr>
      <a:lvl2pPr marL="914446" indent="-351710" algn="l" defTabSz="1125472" rtl="0" eaLnBrk="1" latinLnBrk="0" hangingPunct="1">
        <a:spcBef>
          <a:spcPct val="20000"/>
        </a:spcBef>
        <a:buFont typeface="Arial" pitchFamily="34" charset="0"/>
        <a:buChar char="–"/>
        <a:defRPr sz="3446" kern="1200">
          <a:solidFill>
            <a:schemeClr val="tx1"/>
          </a:solidFill>
          <a:latin typeface="+mn-lt"/>
          <a:ea typeface="+mn-ea"/>
          <a:cs typeface="+mn-cs"/>
        </a:defRPr>
      </a:lvl2pPr>
      <a:lvl3pPr marL="1406839" indent="-281368" algn="l" defTabSz="1125472" rtl="0" eaLnBrk="1" latinLnBrk="0" hangingPunct="1">
        <a:spcBef>
          <a:spcPct val="20000"/>
        </a:spcBef>
        <a:buFont typeface="Arial" pitchFamily="34" charset="0"/>
        <a:buChar char="•"/>
        <a:defRPr sz="2954" kern="1200">
          <a:solidFill>
            <a:schemeClr val="tx1"/>
          </a:solidFill>
          <a:latin typeface="+mn-lt"/>
          <a:ea typeface="+mn-ea"/>
          <a:cs typeface="+mn-cs"/>
        </a:defRPr>
      </a:lvl3pPr>
      <a:lvl4pPr marL="1969575"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4pPr>
      <a:lvl5pPr marL="2532312"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5pPr>
      <a:lvl6pPr marL="3095047"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6pPr>
      <a:lvl7pPr marL="3657783"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7pPr>
      <a:lvl8pPr marL="4220519"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8pPr>
      <a:lvl9pPr marL="4783254"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9pPr>
    </p:bodyStyle>
    <p:otherStyle>
      <a:defPPr>
        <a:defRPr lang="en-US"/>
      </a:defPPr>
      <a:lvl1pPr marL="0" algn="l" defTabSz="1125472" rtl="0" eaLnBrk="1" latinLnBrk="0" hangingPunct="1">
        <a:defRPr sz="2215" kern="1200">
          <a:solidFill>
            <a:schemeClr val="tx1"/>
          </a:solidFill>
          <a:latin typeface="+mn-lt"/>
          <a:ea typeface="+mn-ea"/>
          <a:cs typeface="+mn-cs"/>
        </a:defRPr>
      </a:lvl1pPr>
      <a:lvl2pPr marL="562737" algn="l" defTabSz="1125472" rtl="0" eaLnBrk="1" latinLnBrk="0" hangingPunct="1">
        <a:defRPr sz="2215" kern="1200">
          <a:solidFill>
            <a:schemeClr val="tx1"/>
          </a:solidFill>
          <a:latin typeface="+mn-lt"/>
          <a:ea typeface="+mn-ea"/>
          <a:cs typeface="+mn-cs"/>
        </a:defRPr>
      </a:lvl2pPr>
      <a:lvl3pPr marL="1125472" algn="l" defTabSz="1125472" rtl="0" eaLnBrk="1" latinLnBrk="0" hangingPunct="1">
        <a:defRPr sz="2215" kern="1200">
          <a:solidFill>
            <a:schemeClr val="tx1"/>
          </a:solidFill>
          <a:latin typeface="+mn-lt"/>
          <a:ea typeface="+mn-ea"/>
          <a:cs typeface="+mn-cs"/>
        </a:defRPr>
      </a:lvl3pPr>
      <a:lvl4pPr marL="1688207" algn="l" defTabSz="1125472" rtl="0" eaLnBrk="1" latinLnBrk="0" hangingPunct="1">
        <a:defRPr sz="2215" kern="1200">
          <a:solidFill>
            <a:schemeClr val="tx1"/>
          </a:solidFill>
          <a:latin typeface="+mn-lt"/>
          <a:ea typeface="+mn-ea"/>
          <a:cs typeface="+mn-cs"/>
        </a:defRPr>
      </a:lvl4pPr>
      <a:lvl5pPr marL="2250944" algn="l" defTabSz="1125472" rtl="0" eaLnBrk="1" latinLnBrk="0" hangingPunct="1">
        <a:defRPr sz="2215" kern="1200">
          <a:solidFill>
            <a:schemeClr val="tx1"/>
          </a:solidFill>
          <a:latin typeface="+mn-lt"/>
          <a:ea typeface="+mn-ea"/>
          <a:cs typeface="+mn-cs"/>
        </a:defRPr>
      </a:lvl5pPr>
      <a:lvl6pPr marL="2813679" algn="l" defTabSz="1125472" rtl="0" eaLnBrk="1" latinLnBrk="0" hangingPunct="1">
        <a:defRPr sz="2215" kern="1200">
          <a:solidFill>
            <a:schemeClr val="tx1"/>
          </a:solidFill>
          <a:latin typeface="+mn-lt"/>
          <a:ea typeface="+mn-ea"/>
          <a:cs typeface="+mn-cs"/>
        </a:defRPr>
      </a:lvl6pPr>
      <a:lvl7pPr marL="3376415" algn="l" defTabSz="1125472" rtl="0" eaLnBrk="1" latinLnBrk="0" hangingPunct="1">
        <a:defRPr sz="2215" kern="1200">
          <a:solidFill>
            <a:schemeClr val="tx1"/>
          </a:solidFill>
          <a:latin typeface="+mn-lt"/>
          <a:ea typeface="+mn-ea"/>
          <a:cs typeface="+mn-cs"/>
        </a:defRPr>
      </a:lvl7pPr>
      <a:lvl8pPr marL="3939151" algn="l" defTabSz="1125472" rtl="0" eaLnBrk="1" latinLnBrk="0" hangingPunct="1">
        <a:defRPr sz="2215" kern="1200">
          <a:solidFill>
            <a:schemeClr val="tx1"/>
          </a:solidFill>
          <a:latin typeface="+mn-lt"/>
          <a:ea typeface="+mn-ea"/>
          <a:cs typeface="+mn-cs"/>
        </a:defRPr>
      </a:lvl8pPr>
      <a:lvl9pPr marL="4501886" algn="l" defTabSz="1125472" rtl="0" eaLnBrk="1" latinLnBrk="0" hangingPunct="1">
        <a:defRPr sz="2215"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790732"/>
          </a:xfrm>
          <a:prstGeom prst="rect">
            <a:avLst/>
          </a:prstGeom>
          <a:solidFill>
            <a:srgbClr val="0081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2215"/>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180000" y="5940000"/>
            <a:ext cx="2483402" cy="684000"/>
          </a:xfrm>
          <a:prstGeom prst="rect">
            <a:avLst/>
          </a:prstGeom>
        </p:spPr>
      </p:pic>
    </p:spTree>
    <p:extLst>
      <p:ext uri="{BB962C8B-B14F-4D97-AF65-F5344CB8AC3E}">
        <p14:creationId xmlns:p14="http://schemas.microsoft.com/office/powerpoint/2010/main" val="548637722"/>
      </p:ext>
    </p:extLst>
  </p:cSld>
  <p:clrMap bg1="lt1" tx1="dk1" bg2="lt2" tx2="dk2" accent1="accent1" accent2="accent2" accent3="accent3" accent4="accent4" accent5="accent5" accent6="accent6" hlink="hlink" folHlink="folHlink"/>
  <p:sldLayoutIdLst>
    <p:sldLayoutId id="2147483708" r:id="rId1"/>
  </p:sldLayoutIdLst>
  <p:hf hdr="0" ftr="0" dt="0"/>
  <p:txStyles>
    <p:titleStyle>
      <a:lvl1pPr algn="ctr" defTabSz="1125472" rtl="0" eaLnBrk="1" latinLnBrk="0" hangingPunct="1">
        <a:spcBef>
          <a:spcPct val="0"/>
        </a:spcBef>
        <a:buNone/>
        <a:defRPr sz="5417" kern="1200">
          <a:solidFill>
            <a:schemeClr val="tx1"/>
          </a:solidFill>
          <a:latin typeface="+mj-lt"/>
          <a:ea typeface="+mj-ea"/>
          <a:cs typeface="+mj-cs"/>
        </a:defRPr>
      </a:lvl1pPr>
    </p:titleStyle>
    <p:bodyStyle>
      <a:lvl1pPr marL="422051" indent="-422051" algn="l" defTabSz="1125472" rtl="0" eaLnBrk="1" latinLnBrk="0" hangingPunct="1">
        <a:spcBef>
          <a:spcPct val="20000"/>
        </a:spcBef>
        <a:buFont typeface="Arial" pitchFamily="34" charset="0"/>
        <a:buChar char="•"/>
        <a:defRPr sz="3939" kern="1200">
          <a:solidFill>
            <a:schemeClr val="tx1"/>
          </a:solidFill>
          <a:latin typeface="+mn-lt"/>
          <a:ea typeface="+mn-ea"/>
          <a:cs typeface="+mn-cs"/>
        </a:defRPr>
      </a:lvl1pPr>
      <a:lvl2pPr marL="914446" indent="-351710" algn="l" defTabSz="1125472" rtl="0" eaLnBrk="1" latinLnBrk="0" hangingPunct="1">
        <a:spcBef>
          <a:spcPct val="20000"/>
        </a:spcBef>
        <a:buFont typeface="Arial" pitchFamily="34" charset="0"/>
        <a:buChar char="–"/>
        <a:defRPr sz="3446" kern="1200">
          <a:solidFill>
            <a:schemeClr val="tx1"/>
          </a:solidFill>
          <a:latin typeface="+mn-lt"/>
          <a:ea typeface="+mn-ea"/>
          <a:cs typeface="+mn-cs"/>
        </a:defRPr>
      </a:lvl2pPr>
      <a:lvl3pPr marL="1406839" indent="-281368" algn="l" defTabSz="1125472" rtl="0" eaLnBrk="1" latinLnBrk="0" hangingPunct="1">
        <a:spcBef>
          <a:spcPct val="20000"/>
        </a:spcBef>
        <a:buFont typeface="Arial" pitchFamily="34" charset="0"/>
        <a:buChar char="•"/>
        <a:defRPr sz="2954" kern="1200">
          <a:solidFill>
            <a:schemeClr val="tx1"/>
          </a:solidFill>
          <a:latin typeface="+mn-lt"/>
          <a:ea typeface="+mn-ea"/>
          <a:cs typeface="+mn-cs"/>
        </a:defRPr>
      </a:lvl3pPr>
      <a:lvl4pPr marL="1969575"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4pPr>
      <a:lvl5pPr marL="2532312"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5pPr>
      <a:lvl6pPr marL="3095047"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6pPr>
      <a:lvl7pPr marL="3657783"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7pPr>
      <a:lvl8pPr marL="4220519"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8pPr>
      <a:lvl9pPr marL="4783254"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9pPr>
    </p:bodyStyle>
    <p:otherStyle>
      <a:defPPr>
        <a:defRPr lang="en-US"/>
      </a:defPPr>
      <a:lvl1pPr marL="0" algn="l" defTabSz="1125472" rtl="0" eaLnBrk="1" latinLnBrk="0" hangingPunct="1">
        <a:defRPr sz="2215" kern="1200">
          <a:solidFill>
            <a:schemeClr val="tx1"/>
          </a:solidFill>
          <a:latin typeface="+mn-lt"/>
          <a:ea typeface="+mn-ea"/>
          <a:cs typeface="+mn-cs"/>
        </a:defRPr>
      </a:lvl1pPr>
      <a:lvl2pPr marL="562737" algn="l" defTabSz="1125472" rtl="0" eaLnBrk="1" latinLnBrk="0" hangingPunct="1">
        <a:defRPr sz="2215" kern="1200">
          <a:solidFill>
            <a:schemeClr val="tx1"/>
          </a:solidFill>
          <a:latin typeface="+mn-lt"/>
          <a:ea typeface="+mn-ea"/>
          <a:cs typeface="+mn-cs"/>
        </a:defRPr>
      </a:lvl2pPr>
      <a:lvl3pPr marL="1125472" algn="l" defTabSz="1125472" rtl="0" eaLnBrk="1" latinLnBrk="0" hangingPunct="1">
        <a:defRPr sz="2215" kern="1200">
          <a:solidFill>
            <a:schemeClr val="tx1"/>
          </a:solidFill>
          <a:latin typeface="+mn-lt"/>
          <a:ea typeface="+mn-ea"/>
          <a:cs typeface="+mn-cs"/>
        </a:defRPr>
      </a:lvl3pPr>
      <a:lvl4pPr marL="1688207" algn="l" defTabSz="1125472" rtl="0" eaLnBrk="1" latinLnBrk="0" hangingPunct="1">
        <a:defRPr sz="2215" kern="1200">
          <a:solidFill>
            <a:schemeClr val="tx1"/>
          </a:solidFill>
          <a:latin typeface="+mn-lt"/>
          <a:ea typeface="+mn-ea"/>
          <a:cs typeface="+mn-cs"/>
        </a:defRPr>
      </a:lvl4pPr>
      <a:lvl5pPr marL="2250944" algn="l" defTabSz="1125472" rtl="0" eaLnBrk="1" latinLnBrk="0" hangingPunct="1">
        <a:defRPr sz="2215" kern="1200">
          <a:solidFill>
            <a:schemeClr val="tx1"/>
          </a:solidFill>
          <a:latin typeface="+mn-lt"/>
          <a:ea typeface="+mn-ea"/>
          <a:cs typeface="+mn-cs"/>
        </a:defRPr>
      </a:lvl5pPr>
      <a:lvl6pPr marL="2813679" algn="l" defTabSz="1125472" rtl="0" eaLnBrk="1" latinLnBrk="0" hangingPunct="1">
        <a:defRPr sz="2215" kern="1200">
          <a:solidFill>
            <a:schemeClr val="tx1"/>
          </a:solidFill>
          <a:latin typeface="+mn-lt"/>
          <a:ea typeface="+mn-ea"/>
          <a:cs typeface="+mn-cs"/>
        </a:defRPr>
      </a:lvl6pPr>
      <a:lvl7pPr marL="3376415" algn="l" defTabSz="1125472" rtl="0" eaLnBrk="1" latinLnBrk="0" hangingPunct="1">
        <a:defRPr sz="2215" kern="1200">
          <a:solidFill>
            <a:schemeClr val="tx1"/>
          </a:solidFill>
          <a:latin typeface="+mn-lt"/>
          <a:ea typeface="+mn-ea"/>
          <a:cs typeface="+mn-cs"/>
        </a:defRPr>
      </a:lvl7pPr>
      <a:lvl8pPr marL="3939151" algn="l" defTabSz="1125472" rtl="0" eaLnBrk="1" latinLnBrk="0" hangingPunct="1">
        <a:defRPr sz="2215" kern="1200">
          <a:solidFill>
            <a:schemeClr val="tx1"/>
          </a:solidFill>
          <a:latin typeface="+mn-lt"/>
          <a:ea typeface="+mn-ea"/>
          <a:cs typeface="+mn-cs"/>
        </a:defRPr>
      </a:lvl8pPr>
      <a:lvl9pPr marL="4501886" algn="l" defTabSz="1125472" rtl="0" eaLnBrk="1" latinLnBrk="0" hangingPunct="1">
        <a:defRPr sz="221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ectangle 12">
            <a:hlinkClick r:id="rId4" action="ppaction://hlinksldjump"/>
          </p:cNvPr>
          <p:cNvSpPr/>
          <p:nvPr userDrawn="1"/>
        </p:nvSpPr>
        <p:spPr>
          <a:xfrm>
            <a:off x="2344619" y="152400"/>
            <a:ext cx="885743" cy="230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15" dirty="0"/>
          </a:p>
        </p:txBody>
      </p:sp>
      <p:sp>
        <p:nvSpPr>
          <p:cNvPr id="25" name="Rectangle 24"/>
          <p:cNvSpPr/>
          <p:nvPr userDrawn="1"/>
        </p:nvSpPr>
        <p:spPr>
          <a:xfrm>
            <a:off x="0" y="5"/>
            <a:ext cx="12192000" cy="778149"/>
          </a:xfrm>
          <a:prstGeom prst="rect">
            <a:avLst/>
          </a:prstGeom>
          <a:solidFill>
            <a:srgbClr val="0081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2215"/>
          </a:p>
        </p:txBody>
      </p:sp>
      <p:pic>
        <p:nvPicPr>
          <p:cNvPr id="5" name="Picture 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180000" y="5940000"/>
            <a:ext cx="2483402" cy="684000"/>
          </a:xfrm>
          <a:prstGeom prst="rect">
            <a:avLst/>
          </a:prstGeom>
        </p:spPr>
      </p:pic>
    </p:spTree>
    <p:extLst>
      <p:ext uri="{BB962C8B-B14F-4D97-AF65-F5344CB8AC3E}">
        <p14:creationId xmlns:p14="http://schemas.microsoft.com/office/powerpoint/2010/main" val="413110343"/>
      </p:ext>
    </p:extLst>
  </p:cSld>
  <p:clrMap bg1="lt1" tx1="dk1" bg2="lt2" tx2="dk2" accent1="accent1" accent2="accent2" accent3="accent3" accent4="accent4" accent5="accent5" accent6="accent6" hlink="hlink" folHlink="folHlink"/>
  <p:sldLayoutIdLst>
    <p:sldLayoutId id="2147483712" r:id="rId1"/>
    <p:sldLayoutId id="2147483714" r:id="rId2"/>
  </p:sldLayoutIdLst>
  <p:hf hdr="0" ftr="0" dt="0"/>
  <p:txStyles>
    <p:titleStyle>
      <a:lvl1pPr algn="ctr" defTabSz="1125472" rtl="0" eaLnBrk="1" latinLnBrk="0" hangingPunct="1">
        <a:spcBef>
          <a:spcPct val="0"/>
        </a:spcBef>
        <a:buNone/>
        <a:defRPr sz="5417" kern="1200">
          <a:solidFill>
            <a:schemeClr val="tx1"/>
          </a:solidFill>
          <a:latin typeface="+mj-lt"/>
          <a:ea typeface="+mj-ea"/>
          <a:cs typeface="+mj-cs"/>
        </a:defRPr>
      </a:lvl1pPr>
    </p:titleStyle>
    <p:bodyStyle>
      <a:lvl1pPr marL="422051" indent="-422051" algn="l" defTabSz="1125472" rtl="0" eaLnBrk="1" latinLnBrk="0" hangingPunct="1">
        <a:spcBef>
          <a:spcPct val="20000"/>
        </a:spcBef>
        <a:buFont typeface="Arial" pitchFamily="34" charset="0"/>
        <a:buChar char="•"/>
        <a:defRPr sz="3939" kern="1200">
          <a:solidFill>
            <a:schemeClr val="tx1"/>
          </a:solidFill>
          <a:latin typeface="+mn-lt"/>
          <a:ea typeface="+mn-ea"/>
          <a:cs typeface="+mn-cs"/>
        </a:defRPr>
      </a:lvl1pPr>
      <a:lvl2pPr marL="914446" indent="-351710" algn="l" defTabSz="1125472" rtl="0" eaLnBrk="1" latinLnBrk="0" hangingPunct="1">
        <a:spcBef>
          <a:spcPct val="20000"/>
        </a:spcBef>
        <a:buFont typeface="Arial" pitchFamily="34" charset="0"/>
        <a:buChar char="–"/>
        <a:defRPr sz="3446" kern="1200">
          <a:solidFill>
            <a:schemeClr val="tx1"/>
          </a:solidFill>
          <a:latin typeface="+mn-lt"/>
          <a:ea typeface="+mn-ea"/>
          <a:cs typeface="+mn-cs"/>
        </a:defRPr>
      </a:lvl2pPr>
      <a:lvl3pPr marL="1406839" indent="-281368" algn="l" defTabSz="1125472" rtl="0" eaLnBrk="1" latinLnBrk="0" hangingPunct="1">
        <a:spcBef>
          <a:spcPct val="20000"/>
        </a:spcBef>
        <a:buFont typeface="Arial" pitchFamily="34" charset="0"/>
        <a:buChar char="•"/>
        <a:defRPr sz="2954" kern="1200">
          <a:solidFill>
            <a:schemeClr val="tx1"/>
          </a:solidFill>
          <a:latin typeface="+mn-lt"/>
          <a:ea typeface="+mn-ea"/>
          <a:cs typeface="+mn-cs"/>
        </a:defRPr>
      </a:lvl3pPr>
      <a:lvl4pPr marL="1969575"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4pPr>
      <a:lvl5pPr marL="2532312"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5pPr>
      <a:lvl6pPr marL="3095047"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6pPr>
      <a:lvl7pPr marL="3657783"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7pPr>
      <a:lvl8pPr marL="4220519"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8pPr>
      <a:lvl9pPr marL="4783254"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9pPr>
    </p:bodyStyle>
    <p:otherStyle>
      <a:defPPr>
        <a:defRPr lang="en-US"/>
      </a:defPPr>
      <a:lvl1pPr marL="0" algn="l" defTabSz="1125472" rtl="0" eaLnBrk="1" latinLnBrk="0" hangingPunct="1">
        <a:defRPr sz="2215" kern="1200">
          <a:solidFill>
            <a:schemeClr val="tx1"/>
          </a:solidFill>
          <a:latin typeface="+mn-lt"/>
          <a:ea typeface="+mn-ea"/>
          <a:cs typeface="+mn-cs"/>
        </a:defRPr>
      </a:lvl1pPr>
      <a:lvl2pPr marL="562737" algn="l" defTabSz="1125472" rtl="0" eaLnBrk="1" latinLnBrk="0" hangingPunct="1">
        <a:defRPr sz="2215" kern="1200">
          <a:solidFill>
            <a:schemeClr val="tx1"/>
          </a:solidFill>
          <a:latin typeface="+mn-lt"/>
          <a:ea typeface="+mn-ea"/>
          <a:cs typeface="+mn-cs"/>
        </a:defRPr>
      </a:lvl2pPr>
      <a:lvl3pPr marL="1125472" algn="l" defTabSz="1125472" rtl="0" eaLnBrk="1" latinLnBrk="0" hangingPunct="1">
        <a:defRPr sz="2215" kern="1200">
          <a:solidFill>
            <a:schemeClr val="tx1"/>
          </a:solidFill>
          <a:latin typeface="+mn-lt"/>
          <a:ea typeface="+mn-ea"/>
          <a:cs typeface="+mn-cs"/>
        </a:defRPr>
      </a:lvl3pPr>
      <a:lvl4pPr marL="1688207" algn="l" defTabSz="1125472" rtl="0" eaLnBrk="1" latinLnBrk="0" hangingPunct="1">
        <a:defRPr sz="2215" kern="1200">
          <a:solidFill>
            <a:schemeClr val="tx1"/>
          </a:solidFill>
          <a:latin typeface="+mn-lt"/>
          <a:ea typeface="+mn-ea"/>
          <a:cs typeface="+mn-cs"/>
        </a:defRPr>
      </a:lvl4pPr>
      <a:lvl5pPr marL="2250944" algn="l" defTabSz="1125472" rtl="0" eaLnBrk="1" latinLnBrk="0" hangingPunct="1">
        <a:defRPr sz="2215" kern="1200">
          <a:solidFill>
            <a:schemeClr val="tx1"/>
          </a:solidFill>
          <a:latin typeface="+mn-lt"/>
          <a:ea typeface="+mn-ea"/>
          <a:cs typeface="+mn-cs"/>
        </a:defRPr>
      </a:lvl5pPr>
      <a:lvl6pPr marL="2813679" algn="l" defTabSz="1125472" rtl="0" eaLnBrk="1" latinLnBrk="0" hangingPunct="1">
        <a:defRPr sz="2215" kern="1200">
          <a:solidFill>
            <a:schemeClr val="tx1"/>
          </a:solidFill>
          <a:latin typeface="+mn-lt"/>
          <a:ea typeface="+mn-ea"/>
          <a:cs typeface="+mn-cs"/>
        </a:defRPr>
      </a:lvl6pPr>
      <a:lvl7pPr marL="3376415" algn="l" defTabSz="1125472" rtl="0" eaLnBrk="1" latinLnBrk="0" hangingPunct="1">
        <a:defRPr sz="2215" kern="1200">
          <a:solidFill>
            <a:schemeClr val="tx1"/>
          </a:solidFill>
          <a:latin typeface="+mn-lt"/>
          <a:ea typeface="+mn-ea"/>
          <a:cs typeface="+mn-cs"/>
        </a:defRPr>
      </a:lvl7pPr>
      <a:lvl8pPr marL="3939151" algn="l" defTabSz="1125472" rtl="0" eaLnBrk="1" latinLnBrk="0" hangingPunct="1">
        <a:defRPr sz="2215" kern="1200">
          <a:solidFill>
            <a:schemeClr val="tx1"/>
          </a:solidFill>
          <a:latin typeface="+mn-lt"/>
          <a:ea typeface="+mn-ea"/>
          <a:cs typeface="+mn-cs"/>
        </a:defRPr>
      </a:lvl8pPr>
      <a:lvl9pPr marL="4501886" algn="l" defTabSz="1125472" rtl="0" eaLnBrk="1" latinLnBrk="0" hangingPunct="1">
        <a:defRPr sz="22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hyperlink" Target="https://tableau.discomap.eea.europa.eu/t/Wateronline/views/PesticidesAggregatedData_Exceedance_2019/Indicator-LineChart?:embed=y&amp;:isGuestRedirectFromVizportal=y&amp;:display_count=n&amp;:showVizHome=n&amp;:origin=viz_share_link" TargetMode="External"/><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hyperlink" Target="https://eur-lex.europa.eu/LexUriServ/LexUriServ.do?uri=OJ:L:2009:201:0036:0038:EN:PDF"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11199" y="1986915"/>
            <a:ext cx="10779125" cy="1966776"/>
          </a:xfrm>
        </p:spPr>
        <p:txBody>
          <a:bodyPr/>
          <a:lstStyle/>
          <a:p>
            <a:r>
              <a:rPr lang="en-GB" dirty="0"/>
              <a:t>Pesticides in water indicator and feedback on hazardous substances reporting </a:t>
            </a:r>
            <a:endParaRPr lang="en-GB" sz="1600" dirty="0"/>
          </a:p>
          <a:p>
            <a:endParaRPr lang="en-GB" sz="1600" dirty="0"/>
          </a:p>
          <a:p>
            <a:r>
              <a:rPr lang="en-GB" sz="1600" dirty="0"/>
              <a:t>ETC/ICM: Jeanette Völker, Gasper </a:t>
            </a:r>
            <a:r>
              <a:rPr lang="en-GB" sz="1600" dirty="0" err="1"/>
              <a:t>Subelj</a:t>
            </a:r>
            <a:r>
              <a:rPr lang="en-GB" sz="1600" dirty="0"/>
              <a:t>, Caroline Whalley</a:t>
            </a:r>
          </a:p>
        </p:txBody>
      </p:sp>
      <p:sp>
        <p:nvSpPr>
          <p:cNvPr id="3" name="Text Placeholder 2"/>
          <p:cNvSpPr>
            <a:spLocks noGrp="1"/>
          </p:cNvSpPr>
          <p:nvPr>
            <p:ph type="body" sz="quarter" idx="11"/>
          </p:nvPr>
        </p:nvSpPr>
        <p:spPr>
          <a:xfrm>
            <a:off x="711199" y="365747"/>
            <a:ext cx="7424397" cy="322350"/>
          </a:xfrm>
        </p:spPr>
        <p:txBody>
          <a:bodyPr/>
          <a:lstStyle/>
          <a:p>
            <a:r>
              <a:rPr lang="en-GB" sz="1050" dirty="0"/>
              <a:t>15 October 2021 I WISE-6 webinar</a:t>
            </a:r>
          </a:p>
        </p:txBody>
      </p:sp>
    </p:spTree>
    <p:extLst>
      <p:ext uri="{BB962C8B-B14F-4D97-AF65-F5344CB8AC3E}">
        <p14:creationId xmlns:p14="http://schemas.microsoft.com/office/powerpoint/2010/main" val="2419039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64C00032-FC7F-4C62-A393-E3030E838873}"/>
              </a:ext>
            </a:extLst>
          </p:cNvPr>
          <p:cNvSpPr>
            <a:spLocks noGrp="1"/>
          </p:cNvSpPr>
          <p:nvPr>
            <p:ph type="body" sz="quarter" idx="12"/>
          </p:nvPr>
        </p:nvSpPr>
        <p:spPr/>
        <p:txBody>
          <a:bodyPr/>
          <a:lstStyle/>
          <a:p>
            <a:r>
              <a:rPr lang="en-GB" dirty="0"/>
              <a:t>Result (c): Countries</a:t>
            </a:r>
          </a:p>
        </p:txBody>
      </p:sp>
      <p:sp>
        <p:nvSpPr>
          <p:cNvPr id="4" name="Textplatzhalter 3">
            <a:extLst>
              <a:ext uri="{FF2B5EF4-FFF2-40B4-BE49-F238E27FC236}">
                <a16:creationId xmlns:a16="http://schemas.microsoft.com/office/drawing/2014/main" id="{14B82680-3334-485F-8AFF-9E90D3A264B3}"/>
              </a:ext>
            </a:extLst>
          </p:cNvPr>
          <p:cNvSpPr>
            <a:spLocks noGrp="1"/>
          </p:cNvSpPr>
          <p:nvPr>
            <p:ph type="body" sz="quarter" idx="14"/>
          </p:nvPr>
        </p:nvSpPr>
        <p:spPr/>
        <p:txBody>
          <a:bodyPr/>
          <a:lstStyle/>
          <a:p>
            <a:endParaRPr lang="de-DE"/>
          </a:p>
        </p:txBody>
      </p:sp>
      <p:sp>
        <p:nvSpPr>
          <p:cNvPr id="11" name="Rechteck 10">
            <a:extLst>
              <a:ext uri="{FF2B5EF4-FFF2-40B4-BE49-F238E27FC236}">
                <a16:creationId xmlns:a16="http://schemas.microsoft.com/office/drawing/2014/main" id="{09E2AD72-4DB0-4E67-A8EB-7C21E2725C6C}"/>
              </a:ext>
            </a:extLst>
          </p:cNvPr>
          <p:cNvSpPr/>
          <p:nvPr/>
        </p:nvSpPr>
        <p:spPr>
          <a:xfrm>
            <a:off x="468000" y="932377"/>
            <a:ext cx="5260447" cy="1631216"/>
          </a:xfrm>
          <a:prstGeom prst="rect">
            <a:avLst/>
          </a:prstGeom>
        </p:spPr>
        <p:txBody>
          <a:bodyPr wrap="square">
            <a:spAutoFit/>
          </a:bodyPr>
          <a:lstStyle/>
          <a:p>
            <a:r>
              <a:rPr lang="de-DE" sz="2000" b="1" dirty="0" err="1">
                <a:latin typeface="Calibri" panose="020F0502020204030204" pitchFamily="34" charset="0"/>
                <a:cs typeface="Calibri" panose="020F0502020204030204" pitchFamily="34" charset="0"/>
              </a:rPr>
              <a:t>Percentage</a:t>
            </a:r>
            <a:r>
              <a:rPr lang="de-DE" sz="2000" b="1" dirty="0">
                <a:latin typeface="Calibri" panose="020F0502020204030204" pitchFamily="34" charset="0"/>
                <a:cs typeface="Calibri" panose="020F0502020204030204" pitchFamily="34" charset="0"/>
              </a:rPr>
              <a:t> </a:t>
            </a:r>
            <a:r>
              <a:rPr lang="de-DE" sz="2000" b="1" dirty="0" err="1">
                <a:latin typeface="Calibri" panose="020F0502020204030204" pitchFamily="34" charset="0"/>
                <a:cs typeface="Calibri" panose="020F0502020204030204" pitchFamily="34" charset="0"/>
              </a:rPr>
              <a:t>of</a:t>
            </a:r>
            <a:r>
              <a:rPr lang="de-DE" sz="2000" b="1" dirty="0">
                <a:latin typeface="Calibri" panose="020F0502020204030204" pitchFamily="34" charset="0"/>
                <a:cs typeface="Calibri" panose="020F0502020204030204" pitchFamily="34" charset="0"/>
              </a:rPr>
              <a:t> </a:t>
            </a:r>
            <a:r>
              <a:rPr lang="de-DE" sz="2000" b="1" dirty="0" err="1">
                <a:latin typeface="Calibri" panose="020F0502020204030204" pitchFamily="34" charset="0"/>
                <a:cs typeface="Calibri" panose="020F0502020204030204" pitchFamily="34" charset="0"/>
              </a:rPr>
              <a:t>reported</a:t>
            </a:r>
            <a:r>
              <a:rPr lang="de-DE" sz="2000" b="1" dirty="0">
                <a:latin typeface="Calibri" panose="020F0502020204030204" pitchFamily="34" charset="0"/>
                <a:cs typeface="Calibri" panose="020F0502020204030204" pitchFamily="34" charset="0"/>
              </a:rPr>
              <a:t> </a:t>
            </a:r>
            <a:r>
              <a:rPr lang="de-DE" sz="2000" b="1" dirty="0" err="1">
                <a:latin typeface="Calibri" panose="020F0502020204030204" pitchFamily="34" charset="0"/>
                <a:cs typeface="Calibri" panose="020F0502020204030204" pitchFamily="34" charset="0"/>
              </a:rPr>
              <a:t>monitoring</a:t>
            </a:r>
            <a:r>
              <a:rPr lang="de-DE" sz="2000" b="1" dirty="0">
                <a:latin typeface="Calibri" panose="020F0502020204030204" pitchFamily="34" charset="0"/>
                <a:cs typeface="Calibri" panose="020F0502020204030204" pitchFamily="34" charset="0"/>
              </a:rPr>
              <a:t> </a:t>
            </a:r>
            <a:r>
              <a:rPr lang="de-DE" sz="2000" b="1" dirty="0" err="1">
                <a:latin typeface="Calibri" panose="020F0502020204030204" pitchFamily="34" charset="0"/>
                <a:cs typeface="Calibri" panose="020F0502020204030204" pitchFamily="34" charset="0"/>
              </a:rPr>
              <a:t>sites</a:t>
            </a:r>
            <a:r>
              <a:rPr lang="de-DE" sz="2000" b="1" dirty="0">
                <a:latin typeface="Calibri" panose="020F0502020204030204" pitchFamily="34" charset="0"/>
                <a:cs typeface="Calibri" panose="020F0502020204030204" pitchFamily="34" charset="0"/>
              </a:rPr>
              <a:t> </a:t>
            </a:r>
            <a:r>
              <a:rPr lang="de-DE" sz="2000" b="1" dirty="0" err="1">
                <a:latin typeface="Calibri" panose="020F0502020204030204" pitchFamily="34" charset="0"/>
                <a:cs typeface="Calibri" panose="020F0502020204030204" pitchFamily="34" charset="0"/>
              </a:rPr>
              <a:t>with</a:t>
            </a:r>
            <a:r>
              <a:rPr lang="de-DE" sz="2000" b="1" dirty="0">
                <a:latin typeface="Calibri" panose="020F0502020204030204" pitchFamily="34" charset="0"/>
                <a:cs typeface="Calibri" panose="020F0502020204030204" pitchFamily="34" charset="0"/>
              </a:rPr>
              <a:t> </a:t>
            </a:r>
            <a:r>
              <a:rPr lang="de-DE" sz="2000" b="1" dirty="0" err="1">
                <a:latin typeface="Calibri" panose="020F0502020204030204" pitchFamily="34" charset="0"/>
                <a:cs typeface="Calibri" panose="020F0502020204030204" pitchFamily="34" charset="0"/>
              </a:rPr>
              <a:t>pesticides</a:t>
            </a:r>
            <a:r>
              <a:rPr lang="de-DE" sz="2000" b="1" dirty="0">
                <a:latin typeface="Calibri" panose="020F0502020204030204" pitchFamily="34" charset="0"/>
                <a:cs typeface="Calibri" panose="020F0502020204030204" pitchFamily="34" charset="0"/>
              </a:rPr>
              <a:t> </a:t>
            </a:r>
            <a:r>
              <a:rPr lang="de-DE" sz="2000" b="1" dirty="0" err="1">
                <a:latin typeface="Calibri" panose="020F0502020204030204" pitchFamily="34" charset="0"/>
                <a:cs typeface="Calibri" panose="020F0502020204030204" pitchFamily="34" charset="0"/>
              </a:rPr>
              <a:t>exceeding</a:t>
            </a:r>
            <a:r>
              <a:rPr lang="de-DE" sz="2000" b="1" dirty="0">
                <a:latin typeface="Calibri" panose="020F0502020204030204" pitchFamily="34" charset="0"/>
                <a:cs typeface="Calibri" panose="020F0502020204030204" pitchFamily="34" charset="0"/>
              </a:rPr>
              <a:t> </a:t>
            </a:r>
            <a:r>
              <a:rPr lang="de-DE" sz="2000" b="1" dirty="0" err="1">
                <a:latin typeface="Calibri" panose="020F0502020204030204" pitchFamily="34" charset="0"/>
                <a:cs typeface="Calibri" panose="020F0502020204030204" pitchFamily="34" charset="0"/>
              </a:rPr>
              <a:t>thresholds</a:t>
            </a:r>
            <a:r>
              <a:rPr lang="de-DE" sz="2000" b="1" dirty="0">
                <a:latin typeface="Calibri" panose="020F0502020204030204" pitchFamily="34" charset="0"/>
                <a:cs typeface="Calibri" panose="020F0502020204030204" pitchFamily="34" charset="0"/>
              </a:rPr>
              <a:t> in </a:t>
            </a:r>
            <a:r>
              <a:rPr lang="de-DE" sz="2000" b="1" dirty="0" err="1">
                <a:latin typeface="Calibri" panose="020F0502020204030204" pitchFamily="34" charset="0"/>
                <a:cs typeface="Calibri" panose="020F0502020204030204" pitchFamily="34" charset="0"/>
              </a:rPr>
              <a:t>surface</a:t>
            </a:r>
            <a:r>
              <a:rPr lang="de-DE" sz="2000" b="1" dirty="0">
                <a:latin typeface="Calibri" panose="020F0502020204030204" pitchFamily="34" charset="0"/>
                <a:cs typeface="Calibri" panose="020F0502020204030204" pitchFamily="34" charset="0"/>
              </a:rPr>
              <a:t> </a:t>
            </a:r>
            <a:r>
              <a:rPr lang="de-DE" sz="2000" b="1" dirty="0" err="1">
                <a:latin typeface="Calibri" panose="020F0502020204030204" pitchFamily="34" charset="0"/>
                <a:cs typeface="Calibri" panose="020F0502020204030204" pitchFamily="34" charset="0"/>
              </a:rPr>
              <a:t>waters</a:t>
            </a:r>
            <a:r>
              <a:rPr lang="de-DE" sz="2000" b="1" dirty="0">
                <a:latin typeface="Calibri" panose="020F0502020204030204" pitchFamily="34" charset="0"/>
                <a:cs typeface="Calibri" panose="020F0502020204030204" pitchFamily="34" charset="0"/>
              </a:rPr>
              <a:t>, different </a:t>
            </a:r>
            <a:r>
              <a:rPr lang="de-DE" sz="2000" b="1" dirty="0" err="1">
                <a:latin typeface="Calibri" panose="020F0502020204030204" pitchFamily="34" charset="0"/>
                <a:cs typeface="Calibri" panose="020F0502020204030204" pitchFamily="34" charset="0"/>
              </a:rPr>
              <a:t>sized</a:t>
            </a:r>
            <a:r>
              <a:rPr lang="de-DE" sz="2000" b="1" dirty="0">
                <a:latin typeface="Calibri" panose="020F0502020204030204" pitchFamily="34" charset="0"/>
                <a:cs typeface="Calibri" panose="020F0502020204030204" pitchFamily="34" charset="0"/>
              </a:rPr>
              <a:t> </a:t>
            </a:r>
            <a:r>
              <a:rPr lang="de-DE" sz="2000" b="1" dirty="0" err="1">
                <a:latin typeface="Calibri" panose="020F0502020204030204" pitchFamily="34" charset="0"/>
                <a:cs typeface="Calibri" panose="020F0502020204030204" pitchFamily="34" charset="0"/>
              </a:rPr>
              <a:t>rivers</a:t>
            </a:r>
            <a:r>
              <a:rPr lang="de-DE" sz="2000" b="1" dirty="0">
                <a:latin typeface="Calibri" panose="020F0502020204030204" pitchFamily="34" charset="0"/>
                <a:cs typeface="Calibri" panose="020F0502020204030204" pitchFamily="34" charset="0"/>
              </a:rPr>
              <a:t>, </a:t>
            </a:r>
            <a:r>
              <a:rPr lang="de-DE" sz="2000" b="1" dirty="0" err="1">
                <a:latin typeface="Calibri" panose="020F0502020204030204" pitchFamily="34" charset="0"/>
                <a:cs typeface="Calibri" panose="020F0502020204030204" pitchFamily="34" charset="0"/>
              </a:rPr>
              <a:t>lakes</a:t>
            </a:r>
            <a:r>
              <a:rPr lang="de-DE" sz="2000" b="1" dirty="0">
                <a:latin typeface="Calibri" panose="020F0502020204030204" pitchFamily="34" charset="0"/>
                <a:cs typeface="Calibri" panose="020F0502020204030204" pitchFamily="34" charset="0"/>
              </a:rPr>
              <a:t> and </a:t>
            </a:r>
            <a:r>
              <a:rPr lang="de-DE" sz="2000" b="1" dirty="0" err="1">
                <a:latin typeface="Calibri" panose="020F0502020204030204" pitchFamily="34" charset="0"/>
                <a:cs typeface="Calibri" panose="020F0502020204030204" pitchFamily="34" charset="0"/>
              </a:rPr>
              <a:t>groundwater</a:t>
            </a:r>
            <a:r>
              <a:rPr lang="de-DE" sz="2000" b="1" dirty="0">
                <a:latin typeface="Calibri" panose="020F0502020204030204" pitchFamily="34" charset="0"/>
                <a:cs typeface="Calibri" panose="020F0502020204030204" pitchFamily="34" charset="0"/>
              </a:rPr>
              <a:t> in European countries, 2013 – 2019.</a:t>
            </a:r>
          </a:p>
        </p:txBody>
      </p:sp>
      <p:sp>
        <p:nvSpPr>
          <p:cNvPr id="12" name="Rechteck 11">
            <a:extLst>
              <a:ext uri="{FF2B5EF4-FFF2-40B4-BE49-F238E27FC236}">
                <a16:creationId xmlns:a16="http://schemas.microsoft.com/office/drawing/2014/main" id="{A2321174-9E69-4FC8-9AEA-F3D264E56DDC}"/>
              </a:ext>
            </a:extLst>
          </p:cNvPr>
          <p:cNvSpPr/>
          <p:nvPr/>
        </p:nvSpPr>
        <p:spPr>
          <a:xfrm>
            <a:off x="233349" y="2806641"/>
            <a:ext cx="4995333" cy="3200876"/>
          </a:xfrm>
          <a:prstGeom prst="rect">
            <a:avLst/>
          </a:prstGeom>
          <a:ln>
            <a:noFill/>
          </a:ln>
        </p:spPr>
        <p:txBody>
          <a:bodyPr wrap="square">
            <a:spAutoFit/>
          </a:bodyPr>
          <a:lstStyle/>
          <a:p>
            <a:pPr marL="285750" indent="-285750">
              <a:spcAft>
                <a:spcPts val="600"/>
              </a:spcAft>
              <a:buFont typeface="Wingdings" panose="05000000000000000000" pitchFamily="2" charset="2"/>
              <a:buChar char="Ø"/>
            </a:pPr>
            <a:r>
              <a:rPr lang="en-GB" sz="2400" dirty="0">
                <a:latin typeface="Calibri" panose="020F0502020204030204" pitchFamily="34" charset="0"/>
                <a:cs typeface="Calibri" panose="020F0502020204030204" pitchFamily="34" charset="0"/>
              </a:rPr>
              <a:t>Exceedance rates over 30% occurred in 14 of 29 countries in surface waters</a:t>
            </a:r>
          </a:p>
          <a:p>
            <a:pPr marL="285750" indent="-285750">
              <a:spcAft>
                <a:spcPts val="600"/>
              </a:spcAft>
              <a:buFont typeface="Wingdings" panose="05000000000000000000" pitchFamily="2" charset="2"/>
              <a:buChar char="Ø"/>
            </a:pPr>
            <a:r>
              <a:rPr lang="en-GB" sz="2400" dirty="0">
                <a:latin typeface="Calibri" panose="020F0502020204030204" pitchFamily="34" charset="0"/>
                <a:cs typeface="Calibri" panose="020F0502020204030204" pitchFamily="34" charset="0"/>
              </a:rPr>
              <a:t>Exceedance rates over 30% occurred in 1 of 22 countries in groundwater </a:t>
            </a:r>
          </a:p>
          <a:p>
            <a:pPr marL="285750" indent="-285750">
              <a:spcAft>
                <a:spcPts val="600"/>
              </a:spcAft>
              <a:buFont typeface="Wingdings" panose="05000000000000000000" pitchFamily="2" charset="2"/>
              <a:buChar char="Ø"/>
            </a:pPr>
            <a:r>
              <a:rPr lang="en-GB" sz="2400" dirty="0">
                <a:latin typeface="Calibri" panose="020F0502020204030204" pitchFamily="34" charset="0"/>
                <a:cs typeface="Calibri" panose="020F0502020204030204" pitchFamily="34" charset="0"/>
              </a:rPr>
              <a:t>High exceedance rates mainly related to monitoring sites in small and medium-sized rivers</a:t>
            </a:r>
            <a:r>
              <a:rPr lang="en-GB" sz="1600" dirty="0">
                <a:latin typeface="Calibri" panose="020F0502020204030204" pitchFamily="34" charset="0"/>
                <a:cs typeface="Calibri" panose="020F0502020204030204" pitchFamily="34" charset="0"/>
              </a:rPr>
              <a:t>.</a:t>
            </a:r>
            <a:endParaRPr lang="de-DE" sz="1600" dirty="0">
              <a:latin typeface="Calibri" panose="020F0502020204030204" pitchFamily="34" charset="0"/>
              <a:cs typeface="Calibri" panose="020F0502020204030204" pitchFamily="34" charset="0"/>
            </a:endParaRPr>
          </a:p>
        </p:txBody>
      </p:sp>
      <p:pic>
        <p:nvPicPr>
          <p:cNvPr id="5" name="Grafik 4">
            <a:extLst>
              <a:ext uri="{FF2B5EF4-FFF2-40B4-BE49-F238E27FC236}">
                <a16:creationId xmlns:a16="http://schemas.microsoft.com/office/drawing/2014/main" id="{6F10BFB3-33CC-4CB0-9B32-4C4BF4EA344A}"/>
              </a:ext>
            </a:extLst>
          </p:cNvPr>
          <p:cNvPicPr>
            <a:picLocks noChangeAspect="1"/>
          </p:cNvPicPr>
          <p:nvPr/>
        </p:nvPicPr>
        <p:blipFill>
          <a:blip r:embed="rId3"/>
          <a:stretch>
            <a:fillRect/>
          </a:stretch>
        </p:blipFill>
        <p:spPr>
          <a:xfrm>
            <a:off x="5717564" y="12744"/>
            <a:ext cx="6463553" cy="6852800"/>
          </a:xfrm>
          <a:prstGeom prst="rect">
            <a:avLst/>
          </a:prstGeom>
        </p:spPr>
      </p:pic>
    </p:spTree>
    <p:extLst>
      <p:ext uri="{BB962C8B-B14F-4D97-AF65-F5344CB8AC3E}">
        <p14:creationId xmlns:p14="http://schemas.microsoft.com/office/powerpoint/2010/main" val="952762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275690C-81E9-402C-920A-B11A59783BCD}"/>
              </a:ext>
            </a:extLst>
          </p:cNvPr>
          <p:cNvSpPr>
            <a:spLocks noGrp="1"/>
          </p:cNvSpPr>
          <p:nvPr>
            <p:ph type="body" sz="quarter" idx="12"/>
          </p:nvPr>
        </p:nvSpPr>
        <p:spPr/>
        <p:txBody>
          <a:bodyPr/>
          <a:lstStyle/>
          <a:p>
            <a:r>
              <a:rPr lang="de-DE" dirty="0" err="1"/>
              <a:t>Uncertainties</a:t>
            </a:r>
            <a:r>
              <a:rPr lang="de-DE" dirty="0"/>
              <a:t>: </a:t>
            </a:r>
            <a:r>
              <a:rPr lang="de-DE" dirty="0" err="1"/>
              <a:t>data</a:t>
            </a:r>
            <a:r>
              <a:rPr lang="de-DE" dirty="0"/>
              <a:t> </a:t>
            </a:r>
            <a:r>
              <a:rPr lang="de-DE" dirty="0" err="1"/>
              <a:t>variability</a:t>
            </a:r>
            <a:r>
              <a:rPr lang="de-DE" dirty="0"/>
              <a:t> </a:t>
            </a:r>
          </a:p>
        </p:txBody>
      </p:sp>
      <p:sp>
        <p:nvSpPr>
          <p:cNvPr id="5" name="Textplatzhalter 4">
            <a:extLst>
              <a:ext uri="{FF2B5EF4-FFF2-40B4-BE49-F238E27FC236}">
                <a16:creationId xmlns:a16="http://schemas.microsoft.com/office/drawing/2014/main" id="{BFE606B5-DD3D-4CCE-8972-67B6751F8177}"/>
              </a:ext>
            </a:extLst>
          </p:cNvPr>
          <p:cNvSpPr>
            <a:spLocks noGrp="1"/>
          </p:cNvSpPr>
          <p:nvPr>
            <p:ph type="body" sz="quarter" idx="14"/>
          </p:nvPr>
        </p:nvSpPr>
        <p:spPr/>
        <p:txBody>
          <a:bodyPr/>
          <a:lstStyle/>
          <a:p>
            <a:endParaRPr lang="de-DE"/>
          </a:p>
        </p:txBody>
      </p:sp>
      <p:sp>
        <p:nvSpPr>
          <p:cNvPr id="4" name="Rechteck 3">
            <a:extLst>
              <a:ext uri="{FF2B5EF4-FFF2-40B4-BE49-F238E27FC236}">
                <a16:creationId xmlns:a16="http://schemas.microsoft.com/office/drawing/2014/main" id="{AAEB7EC6-3FD7-466B-9F4B-363DAD8A29AE}"/>
              </a:ext>
            </a:extLst>
          </p:cNvPr>
          <p:cNvSpPr/>
          <p:nvPr/>
        </p:nvSpPr>
        <p:spPr>
          <a:xfrm>
            <a:off x="218237" y="819157"/>
            <a:ext cx="10883153" cy="907941"/>
          </a:xfrm>
          <a:prstGeom prst="rect">
            <a:avLst/>
          </a:prstGeom>
        </p:spPr>
        <p:txBody>
          <a:bodyPr wrap="square">
            <a:spAutoFit/>
          </a:bodyPr>
          <a:lstStyle/>
          <a:p>
            <a:pPr marL="285750" indent="-285750" algn="just">
              <a:spcAft>
                <a:spcPts val="600"/>
              </a:spcAft>
              <a:buFont typeface="Arial" panose="020B0604020202020204" pitchFamily="34" charset="0"/>
              <a:buChar char="•"/>
            </a:pPr>
            <a:r>
              <a:rPr lang="en-GB" sz="2400" dirty="0">
                <a:latin typeface="Calibri" panose="020F0502020204030204" pitchFamily="34" charset="0"/>
                <a:cs typeface="Calibri" panose="020F0502020204030204" pitchFamily="34" charset="0"/>
              </a:rPr>
              <a:t>Large range in </a:t>
            </a:r>
            <a:r>
              <a:rPr lang="en-US" sz="2400" dirty="0">
                <a:latin typeface="Calibri" panose="020F0502020204030204" pitchFamily="34" charset="0"/>
                <a:cs typeface="Calibri" panose="020F0502020204030204" pitchFamily="34" charset="0"/>
              </a:rPr>
              <a:t>number of monitoring sites per country </a:t>
            </a:r>
          </a:p>
          <a:p>
            <a:pPr marL="285750" indent="-285750" algn="just">
              <a:spcAft>
                <a:spcPts val="600"/>
              </a:spcAft>
              <a:buFont typeface="Arial" panose="020B0604020202020204" pitchFamily="34" charset="0"/>
              <a:buChar char="•"/>
            </a:pPr>
            <a:r>
              <a:rPr lang="en-GB" sz="2400" dirty="0">
                <a:latin typeface="Calibri" panose="020F0502020204030204" pitchFamily="34" charset="0"/>
                <a:cs typeface="Calibri" panose="020F0502020204030204" pitchFamily="34" charset="0"/>
              </a:rPr>
              <a:t>Large range in </a:t>
            </a:r>
            <a:r>
              <a:rPr lang="en-US" sz="2400" dirty="0">
                <a:latin typeface="Calibri" panose="020F0502020204030204" pitchFamily="34" charset="0"/>
                <a:cs typeface="Calibri" panose="020F0502020204030204" pitchFamily="34" charset="0"/>
              </a:rPr>
              <a:t>number of reported pesticides per country</a:t>
            </a:r>
            <a:endParaRPr lang="de-DE" sz="2400" dirty="0">
              <a:latin typeface="Calibri" panose="020F0502020204030204" pitchFamily="34" charset="0"/>
              <a:cs typeface="Calibri" panose="020F0502020204030204" pitchFamily="34" charset="0"/>
            </a:endParaRPr>
          </a:p>
        </p:txBody>
      </p:sp>
      <p:pic>
        <p:nvPicPr>
          <p:cNvPr id="7" name="Grafik 6">
            <a:extLst>
              <a:ext uri="{FF2B5EF4-FFF2-40B4-BE49-F238E27FC236}">
                <a16:creationId xmlns:a16="http://schemas.microsoft.com/office/drawing/2014/main" id="{56181CFE-D7C8-4EFA-9A0F-EBFEEE992641}"/>
              </a:ext>
            </a:extLst>
          </p:cNvPr>
          <p:cNvPicPr>
            <a:picLocks noChangeAspect="1"/>
          </p:cNvPicPr>
          <p:nvPr/>
        </p:nvPicPr>
        <p:blipFill>
          <a:blip r:embed="rId3"/>
          <a:stretch>
            <a:fillRect/>
          </a:stretch>
        </p:blipFill>
        <p:spPr>
          <a:xfrm>
            <a:off x="218237" y="1762019"/>
            <a:ext cx="5102142" cy="4634560"/>
          </a:xfrm>
          <a:prstGeom prst="rect">
            <a:avLst/>
          </a:prstGeom>
        </p:spPr>
      </p:pic>
      <p:sp>
        <p:nvSpPr>
          <p:cNvPr id="8" name="Rechteck 7">
            <a:extLst>
              <a:ext uri="{FF2B5EF4-FFF2-40B4-BE49-F238E27FC236}">
                <a16:creationId xmlns:a16="http://schemas.microsoft.com/office/drawing/2014/main" id="{A17C8BC7-2B11-43AB-8B6A-3475CF7A4961}"/>
              </a:ext>
            </a:extLst>
          </p:cNvPr>
          <p:cNvSpPr/>
          <p:nvPr/>
        </p:nvSpPr>
        <p:spPr>
          <a:xfrm>
            <a:off x="377769" y="2750971"/>
            <a:ext cx="1567573" cy="307777"/>
          </a:xfrm>
          <a:prstGeom prst="rect">
            <a:avLst/>
          </a:prstGeom>
          <a:solidFill>
            <a:schemeClr val="bg1"/>
          </a:solidFill>
        </p:spPr>
        <p:txBody>
          <a:bodyPr wrap="square">
            <a:spAutoFit/>
          </a:bodyPr>
          <a:lstStyle/>
          <a:p>
            <a:pPr algn="ctr"/>
            <a:r>
              <a:rPr lang="en-US" sz="1400" b="1" dirty="0"/>
              <a:t>Surface waters</a:t>
            </a:r>
            <a:endParaRPr lang="de-DE" sz="1400" b="1" dirty="0"/>
          </a:p>
        </p:txBody>
      </p:sp>
      <p:sp>
        <p:nvSpPr>
          <p:cNvPr id="6" name="Rechteck 5">
            <a:extLst>
              <a:ext uri="{FF2B5EF4-FFF2-40B4-BE49-F238E27FC236}">
                <a16:creationId xmlns:a16="http://schemas.microsoft.com/office/drawing/2014/main" id="{08F6E78E-4AF4-4B08-BF3E-BBF92809506E}"/>
              </a:ext>
            </a:extLst>
          </p:cNvPr>
          <p:cNvSpPr/>
          <p:nvPr/>
        </p:nvSpPr>
        <p:spPr>
          <a:xfrm>
            <a:off x="5479911" y="2127779"/>
            <a:ext cx="6096000" cy="4047262"/>
          </a:xfrm>
          <a:prstGeom prst="rect">
            <a:avLst/>
          </a:prstGeom>
        </p:spPr>
        <p:txBody>
          <a:bodyPr>
            <a:spAutoFit/>
          </a:bodyPr>
          <a:lstStyle/>
          <a:p>
            <a:pPr marL="285750" indent="-285750" algn="just">
              <a:spcAft>
                <a:spcPts val="600"/>
              </a:spcAft>
              <a:buFont typeface="Wingdings" panose="05000000000000000000" pitchFamily="2" charset="2"/>
              <a:buChar char="Ø"/>
            </a:pPr>
            <a:r>
              <a:rPr lang="en-GB" sz="2400" dirty="0">
                <a:latin typeface="Calibri" panose="020F0502020204030204" pitchFamily="34" charset="0"/>
                <a:cs typeface="Calibri" panose="020F0502020204030204" pitchFamily="34" charset="0"/>
              </a:rPr>
              <a:t>Number of reported monitoring sites in surface waters varies between countries from </a:t>
            </a:r>
          </a:p>
          <a:p>
            <a:pPr marL="742950" lvl="1" indent="-285750" algn="just">
              <a:spcAft>
                <a:spcPts val="600"/>
              </a:spcAft>
              <a:buFont typeface="Symbol" panose="05050102010706020507" pitchFamily="18" charset="2"/>
              <a:buChar char="-"/>
            </a:pPr>
            <a:r>
              <a:rPr lang="en-GB" sz="2400" dirty="0">
                <a:latin typeface="Calibri" panose="020F0502020204030204" pitchFamily="34" charset="0"/>
                <a:cs typeface="Calibri" panose="020F0502020204030204" pitchFamily="34" charset="0"/>
              </a:rPr>
              <a:t>less than 10 sites (CH, HU, IS, LU) to </a:t>
            </a:r>
          </a:p>
          <a:p>
            <a:pPr marL="742950" lvl="1" indent="-285750" algn="just">
              <a:spcAft>
                <a:spcPts val="600"/>
              </a:spcAft>
              <a:buFont typeface="Symbol" panose="05050102010706020507" pitchFamily="18" charset="2"/>
              <a:buChar char="-"/>
            </a:pPr>
            <a:r>
              <a:rPr lang="en-GB" sz="2400" dirty="0">
                <a:latin typeface="Calibri" panose="020F0502020204030204" pitchFamily="34" charset="0"/>
                <a:cs typeface="Calibri" panose="020F0502020204030204" pitchFamily="34" charset="0"/>
              </a:rPr>
              <a:t>more than 1 000 sites (ES, FR, IT, PL) </a:t>
            </a:r>
          </a:p>
          <a:p>
            <a:pPr marL="742950" lvl="1" indent="-285750" algn="just">
              <a:spcAft>
                <a:spcPts val="600"/>
              </a:spcAft>
              <a:buFont typeface="Symbol" panose="05050102010706020507" pitchFamily="18" charset="2"/>
              <a:buChar char="-"/>
            </a:pPr>
            <a:endParaRPr lang="en-GB" sz="2400" dirty="0">
              <a:latin typeface="Calibri" panose="020F0502020204030204" pitchFamily="34" charset="0"/>
              <a:cs typeface="Calibri" panose="020F0502020204030204" pitchFamily="34" charset="0"/>
            </a:endParaRPr>
          </a:p>
          <a:p>
            <a:pPr marL="285750" indent="-285750" algn="just">
              <a:spcAft>
                <a:spcPts val="600"/>
              </a:spcAft>
              <a:buFont typeface="Wingdings" panose="05000000000000000000" pitchFamily="2" charset="2"/>
              <a:buChar char="Ø"/>
            </a:pPr>
            <a:r>
              <a:rPr lang="en-US" sz="2400" dirty="0">
                <a:latin typeface="Calibri" panose="020F0502020204030204" pitchFamily="34" charset="0"/>
                <a:cs typeface="Calibri" panose="020F0502020204030204" pitchFamily="34" charset="0"/>
              </a:rPr>
              <a:t>A minimum number of reported monitoring sites per country and year would be necessary to reduce this imbalance.</a:t>
            </a:r>
            <a:endParaRPr lang="de-DE" sz="2400" dirty="0">
              <a:latin typeface="Calibri" panose="020F0502020204030204" pitchFamily="34" charset="0"/>
              <a:cs typeface="Calibri" panose="020F0502020204030204" pitchFamily="34" charset="0"/>
            </a:endParaRPr>
          </a:p>
          <a:p>
            <a:pPr marL="285750" indent="-285750" algn="just">
              <a:spcAft>
                <a:spcPts val="600"/>
              </a:spcAft>
              <a:buFont typeface="Symbol" panose="05050102010706020507" pitchFamily="18" charset="2"/>
              <a:buChar char="-"/>
            </a:pPr>
            <a:endParaRPr lang="de-DE" sz="1600" dirty="0">
              <a:latin typeface="Calibri" panose="020F0502020204030204" pitchFamily="34" charset="0"/>
              <a:cs typeface="Calibri" panose="020F0502020204030204" pitchFamily="34" charset="0"/>
            </a:endParaRPr>
          </a:p>
        </p:txBody>
      </p:sp>
      <p:sp>
        <p:nvSpPr>
          <p:cNvPr id="9" name="Ellipse 8">
            <a:extLst>
              <a:ext uri="{FF2B5EF4-FFF2-40B4-BE49-F238E27FC236}">
                <a16:creationId xmlns:a16="http://schemas.microsoft.com/office/drawing/2014/main" id="{1544A2E8-9B2D-4B91-8724-5452FAF22CF7}"/>
              </a:ext>
            </a:extLst>
          </p:cNvPr>
          <p:cNvSpPr/>
          <p:nvPr/>
        </p:nvSpPr>
        <p:spPr>
          <a:xfrm>
            <a:off x="5479911" y="4263390"/>
            <a:ext cx="6234458" cy="191165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204141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275690C-81E9-402C-920A-B11A59783BCD}"/>
              </a:ext>
            </a:extLst>
          </p:cNvPr>
          <p:cNvSpPr>
            <a:spLocks noGrp="1"/>
          </p:cNvSpPr>
          <p:nvPr>
            <p:ph type="body" sz="quarter" idx="12"/>
          </p:nvPr>
        </p:nvSpPr>
        <p:spPr/>
        <p:txBody>
          <a:bodyPr/>
          <a:lstStyle/>
          <a:p>
            <a:r>
              <a:rPr lang="de-DE" dirty="0"/>
              <a:t>Minimum </a:t>
            </a:r>
            <a:r>
              <a:rPr lang="de-DE" dirty="0" err="1"/>
              <a:t>number</a:t>
            </a:r>
            <a:r>
              <a:rPr lang="de-DE" dirty="0"/>
              <a:t> </a:t>
            </a:r>
            <a:r>
              <a:rPr lang="de-DE" dirty="0" err="1"/>
              <a:t>of</a:t>
            </a:r>
            <a:r>
              <a:rPr lang="de-DE" dirty="0"/>
              <a:t> </a:t>
            </a:r>
            <a:r>
              <a:rPr lang="de-DE" dirty="0" err="1"/>
              <a:t>monitoring</a:t>
            </a:r>
            <a:r>
              <a:rPr lang="de-DE" dirty="0"/>
              <a:t> </a:t>
            </a:r>
            <a:r>
              <a:rPr lang="de-DE" dirty="0" err="1"/>
              <a:t>sites</a:t>
            </a:r>
            <a:r>
              <a:rPr lang="de-DE" dirty="0"/>
              <a:t> </a:t>
            </a:r>
          </a:p>
        </p:txBody>
      </p:sp>
      <p:sp>
        <p:nvSpPr>
          <p:cNvPr id="5" name="Textplatzhalter 4">
            <a:extLst>
              <a:ext uri="{FF2B5EF4-FFF2-40B4-BE49-F238E27FC236}">
                <a16:creationId xmlns:a16="http://schemas.microsoft.com/office/drawing/2014/main" id="{BFE606B5-DD3D-4CCE-8972-67B6751F8177}"/>
              </a:ext>
            </a:extLst>
          </p:cNvPr>
          <p:cNvSpPr>
            <a:spLocks noGrp="1"/>
          </p:cNvSpPr>
          <p:nvPr>
            <p:ph type="body" sz="quarter" idx="14"/>
          </p:nvPr>
        </p:nvSpPr>
        <p:spPr/>
        <p:txBody>
          <a:bodyPr/>
          <a:lstStyle/>
          <a:p>
            <a:endParaRPr lang="de-DE"/>
          </a:p>
        </p:txBody>
      </p:sp>
      <p:sp>
        <p:nvSpPr>
          <p:cNvPr id="4" name="Rechteck 3">
            <a:extLst>
              <a:ext uri="{FF2B5EF4-FFF2-40B4-BE49-F238E27FC236}">
                <a16:creationId xmlns:a16="http://schemas.microsoft.com/office/drawing/2014/main" id="{AAEB7EC6-3FD7-466B-9F4B-363DAD8A29AE}"/>
              </a:ext>
            </a:extLst>
          </p:cNvPr>
          <p:cNvSpPr/>
          <p:nvPr/>
        </p:nvSpPr>
        <p:spPr>
          <a:xfrm>
            <a:off x="7449671" y="1054732"/>
            <a:ext cx="4264698" cy="4170372"/>
          </a:xfrm>
          <a:prstGeom prst="rect">
            <a:avLst/>
          </a:prstGeom>
        </p:spPr>
        <p:txBody>
          <a:bodyPr wrap="square">
            <a:spAutoFit/>
          </a:bodyPr>
          <a:lstStyle/>
          <a:p>
            <a:pPr>
              <a:spcAft>
                <a:spcPts val="600"/>
              </a:spcAft>
            </a:pPr>
            <a:r>
              <a:rPr lang="de-DE" sz="2000" b="1" dirty="0">
                <a:latin typeface="Calibri" panose="020F0502020204030204" pitchFamily="34" charset="0"/>
                <a:cs typeface="Calibri" panose="020F0502020204030204" pitchFamily="34" charset="0"/>
              </a:rPr>
              <a:t>Approach </a:t>
            </a:r>
            <a:r>
              <a:rPr lang="de-DE" sz="2000" b="1" dirty="0" err="1">
                <a:latin typeface="Calibri" panose="020F0502020204030204" pitchFamily="34" charset="0"/>
                <a:cs typeface="Calibri" panose="020F0502020204030204" pitchFamily="34" charset="0"/>
              </a:rPr>
              <a:t>used</a:t>
            </a:r>
            <a:r>
              <a:rPr lang="de-DE" sz="2000" b="1" dirty="0">
                <a:latin typeface="Calibri" panose="020F0502020204030204" pitchFamily="34" charset="0"/>
                <a:cs typeface="Calibri" panose="020F0502020204030204" pitchFamily="34" charset="0"/>
              </a:rPr>
              <a:t> in EQSD Watch-list</a:t>
            </a:r>
            <a:r>
              <a:rPr lang="de-DE" sz="2000" dirty="0">
                <a:latin typeface="Calibri" panose="020F0502020204030204" pitchFamily="34" charset="0"/>
                <a:cs typeface="Calibri" panose="020F0502020204030204" pitchFamily="34" charset="0"/>
              </a:rPr>
              <a:t>:</a:t>
            </a:r>
          </a:p>
          <a:p>
            <a:pPr algn="just">
              <a:spcAft>
                <a:spcPts val="600"/>
              </a:spcAft>
            </a:pPr>
            <a:r>
              <a:rPr lang="en-US" sz="2000" dirty="0">
                <a:latin typeface="Calibri" panose="020F0502020204030204" pitchFamily="34" charset="0"/>
                <a:cs typeface="Calibri" panose="020F0502020204030204" pitchFamily="34" charset="0"/>
              </a:rPr>
              <a:t>Each Member State shall select </a:t>
            </a:r>
          </a:p>
          <a:p>
            <a:pPr marL="285750" indent="-285750" algn="just">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at least one monitoring site </a:t>
            </a:r>
          </a:p>
          <a:p>
            <a:pPr marL="285750" indent="-285750" algn="just">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 one station if it has more than one million inhabitants, </a:t>
            </a:r>
          </a:p>
          <a:p>
            <a:pPr marL="285750" indent="-285750" algn="just">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 the number of stations equal to its geographical area in km</a:t>
            </a:r>
            <a:r>
              <a:rPr lang="en-US" sz="2000" baseline="30000" dirty="0">
                <a:latin typeface="Calibri" panose="020F0502020204030204" pitchFamily="34" charset="0"/>
                <a:cs typeface="Calibri" panose="020F0502020204030204" pitchFamily="34" charset="0"/>
              </a:rPr>
              <a:t>2 </a:t>
            </a:r>
            <a:r>
              <a:rPr lang="en-US" sz="2000" dirty="0">
                <a:latin typeface="Calibri" panose="020F0502020204030204" pitchFamily="34" charset="0"/>
                <a:cs typeface="Calibri" panose="020F0502020204030204" pitchFamily="34" charset="0"/>
              </a:rPr>
              <a:t>divided by 60 000 (rounded to the nearest integer), </a:t>
            </a:r>
          </a:p>
          <a:p>
            <a:pPr marL="285750" indent="-285750" algn="just">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 the number of stations equal to its population divided by five million (rounded to the nearest integer).</a:t>
            </a:r>
            <a:endParaRPr lang="de-DE" sz="2000" dirty="0">
              <a:latin typeface="Calibri" panose="020F0502020204030204" pitchFamily="34" charset="0"/>
              <a:cs typeface="Calibri" panose="020F0502020204030204" pitchFamily="34" charset="0"/>
            </a:endParaRPr>
          </a:p>
        </p:txBody>
      </p:sp>
      <p:graphicFrame>
        <p:nvGraphicFramePr>
          <p:cNvPr id="11" name="Tabelle 10">
            <a:extLst>
              <a:ext uri="{FF2B5EF4-FFF2-40B4-BE49-F238E27FC236}">
                <a16:creationId xmlns:a16="http://schemas.microsoft.com/office/drawing/2014/main" id="{3F029D25-0FED-43C4-B911-2BAC876BDF2B}"/>
              </a:ext>
            </a:extLst>
          </p:cNvPr>
          <p:cNvGraphicFramePr>
            <a:graphicFrameLocks noGrp="1"/>
          </p:cNvGraphicFramePr>
          <p:nvPr>
            <p:extLst>
              <p:ext uri="{D42A27DB-BD31-4B8C-83A1-F6EECF244321}">
                <p14:modId xmlns:p14="http://schemas.microsoft.com/office/powerpoint/2010/main" val="691252196"/>
              </p:ext>
            </p:extLst>
          </p:nvPr>
        </p:nvGraphicFramePr>
        <p:xfrm>
          <a:off x="215153" y="831641"/>
          <a:ext cx="7153837" cy="5963240"/>
        </p:xfrm>
        <a:graphic>
          <a:graphicData uri="http://schemas.openxmlformats.org/drawingml/2006/table">
            <a:tbl>
              <a:tblPr>
                <a:tableStyleId>{5C22544A-7EE6-4342-B048-85BDC9FD1C3A}</a:tableStyleId>
              </a:tblPr>
              <a:tblGrid>
                <a:gridCol w="762000">
                  <a:extLst>
                    <a:ext uri="{9D8B030D-6E8A-4147-A177-3AD203B41FA5}">
                      <a16:colId xmlns:a16="http://schemas.microsoft.com/office/drawing/2014/main" val="3770297826"/>
                    </a:ext>
                  </a:extLst>
                </a:gridCol>
                <a:gridCol w="905435">
                  <a:extLst>
                    <a:ext uri="{9D8B030D-6E8A-4147-A177-3AD203B41FA5}">
                      <a16:colId xmlns:a16="http://schemas.microsoft.com/office/drawing/2014/main" val="2951526884"/>
                    </a:ext>
                  </a:extLst>
                </a:gridCol>
                <a:gridCol w="1532965">
                  <a:extLst>
                    <a:ext uri="{9D8B030D-6E8A-4147-A177-3AD203B41FA5}">
                      <a16:colId xmlns:a16="http://schemas.microsoft.com/office/drawing/2014/main" val="2088698441"/>
                    </a:ext>
                  </a:extLst>
                </a:gridCol>
                <a:gridCol w="1775012">
                  <a:extLst>
                    <a:ext uri="{9D8B030D-6E8A-4147-A177-3AD203B41FA5}">
                      <a16:colId xmlns:a16="http://schemas.microsoft.com/office/drawing/2014/main" val="874236294"/>
                    </a:ext>
                  </a:extLst>
                </a:gridCol>
                <a:gridCol w="2178425">
                  <a:extLst>
                    <a:ext uri="{9D8B030D-6E8A-4147-A177-3AD203B41FA5}">
                      <a16:colId xmlns:a16="http://schemas.microsoft.com/office/drawing/2014/main" val="3038765332"/>
                    </a:ext>
                  </a:extLst>
                </a:gridCol>
              </a:tblGrid>
              <a:tr h="164201">
                <a:tc>
                  <a:txBody>
                    <a:bodyPr/>
                    <a:lstStyle/>
                    <a:p>
                      <a:pPr algn="l" fontAlgn="b"/>
                      <a:r>
                        <a:rPr lang="de-DE" sz="1200" b="1" u="none" strike="noStrike" dirty="0">
                          <a:effectLst/>
                          <a:latin typeface="Calibri" panose="020F0502020204030204" pitchFamily="34" charset="0"/>
                          <a:cs typeface="Calibri" panose="020F0502020204030204" pitchFamily="34" charset="0"/>
                        </a:rPr>
                        <a:t>Country</a:t>
                      </a:r>
                      <a:endParaRPr lang="de-DE" sz="1200" b="1"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de-DE" sz="1200" b="1" u="none" strike="noStrike" dirty="0">
                          <a:effectLst/>
                          <a:latin typeface="Calibri" panose="020F0502020204030204" pitchFamily="34" charset="0"/>
                          <a:cs typeface="Calibri" panose="020F0502020204030204" pitchFamily="34" charset="0"/>
                        </a:rPr>
                        <a:t>Area [km</a:t>
                      </a:r>
                      <a:r>
                        <a:rPr lang="de-DE" sz="1200" b="1" u="none" strike="noStrike" baseline="30000" dirty="0">
                          <a:effectLst/>
                          <a:latin typeface="Calibri" panose="020F0502020204030204" pitchFamily="34" charset="0"/>
                          <a:cs typeface="Calibri" panose="020F0502020204030204" pitchFamily="34" charset="0"/>
                        </a:rPr>
                        <a:t>2</a:t>
                      </a:r>
                      <a:r>
                        <a:rPr lang="de-DE" sz="1200" b="1" u="none" strike="noStrike" dirty="0">
                          <a:effectLst/>
                          <a:latin typeface="Calibri" panose="020F0502020204030204" pitchFamily="34" charset="0"/>
                          <a:cs typeface="Calibri" panose="020F0502020204030204" pitchFamily="34" charset="0"/>
                        </a:rPr>
                        <a:t>]</a:t>
                      </a:r>
                      <a:endParaRPr lang="de-DE" sz="1200" b="1"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de-DE" sz="1200" b="1" u="none" strike="noStrike" dirty="0" err="1">
                          <a:effectLst/>
                          <a:latin typeface="Calibri" panose="020F0502020204030204" pitchFamily="34" charset="0"/>
                          <a:cs typeface="Calibri" panose="020F0502020204030204" pitchFamily="34" charset="0"/>
                        </a:rPr>
                        <a:t>Reported</a:t>
                      </a:r>
                      <a:r>
                        <a:rPr lang="de-DE" sz="1200" b="1" u="none" strike="noStrike" dirty="0">
                          <a:effectLst/>
                          <a:latin typeface="Calibri" panose="020F0502020204030204" pitchFamily="34" charset="0"/>
                          <a:cs typeface="Calibri" panose="020F0502020204030204" pitchFamily="34" charset="0"/>
                        </a:rPr>
                        <a:t> </a:t>
                      </a:r>
                      <a:r>
                        <a:rPr lang="de-DE" sz="1200" b="1" u="none" strike="noStrike" dirty="0" err="1">
                          <a:effectLst/>
                          <a:latin typeface="Calibri" panose="020F0502020204030204" pitchFamily="34" charset="0"/>
                          <a:cs typeface="Calibri" panose="020F0502020204030204" pitchFamily="34" charset="0"/>
                        </a:rPr>
                        <a:t>sites</a:t>
                      </a:r>
                      <a:r>
                        <a:rPr lang="de-DE" sz="1200" b="1" u="none" strike="noStrike" dirty="0">
                          <a:effectLst/>
                          <a:latin typeface="Calibri" panose="020F0502020204030204" pitchFamily="34" charset="0"/>
                          <a:cs typeface="Calibri" panose="020F0502020204030204" pitchFamily="34" charset="0"/>
                        </a:rPr>
                        <a:t> SW</a:t>
                      </a:r>
                      <a:endParaRPr lang="de-DE" sz="1200" b="1"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de-DE" sz="1200" b="1" u="none" strike="noStrike" dirty="0" err="1">
                          <a:effectLst/>
                          <a:latin typeface="Calibri" panose="020F0502020204030204" pitchFamily="34" charset="0"/>
                          <a:cs typeface="Calibri" panose="020F0502020204030204" pitchFamily="34" charset="0"/>
                        </a:rPr>
                        <a:t>Reported</a:t>
                      </a:r>
                      <a:r>
                        <a:rPr lang="de-DE" sz="1200" b="1" u="none" strike="noStrike" dirty="0">
                          <a:effectLst/>
                          <a:latin typeface="Calibri" panose="020F0502020204030204" pitchFamily="34" charset="0"/>
                          <a:cs typeface="Calibri" panose="020F0502020204030204" pitchFamily="34" charset="0"/>
                        </a:rPr>
                        <a:t> </a:t>
                      </a:r>
                      <a:r>
                        <a:rPr lang="de-DE" sz="1200" b="1" u="none" strike="noStrike" dirty="0" err="1">
                          <a:effectLst/>
                          <a:latin typeface="Calibri" panose="020F0502020204030204" pitchFamily="34" charset="0"/>
                          <a:cs typeface="Calibri" panose="020F0502020204030204" pitchFamily="34" charset="0"/>
                        </a:rPr>
                        <a:t>sites</a:t>
                      </a:r>
                      <a:r>
                        <a:rPr lang="de-DE" sz="1200" b="1" u="none" strike="noStrike" dirty="0">
                          <a:effectLst/>
                          <a:latin typeface="Calibri" panose="020F0502020204030204" pitchFamily="34" charset="0"/>
                          <a:cs typeface="Calibri" panose="020F0502020204030204" pitchFamily="34" charset="0"/>
                        </a:rPr>
                        <a:t> GW</a:t>
                      </a:r>
                      <a:endParaRPr lang="de-DE" sz="1200" b="1"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de-DE" sz="1200" b="1" u="none" strike="noStrike" dirty="0">
                          <a:effectLst/>
                          <a:latin typeface="Calibri" panose="020F0502020204030204" pitchFamily="34" charset="0"/>
                          <a:cs typeface="Calibri" panose="020F0502020204030204" pitchFamily="34" charset="0"/>
                        </a:rPr>
                        <a:t>Minimum </a:t>
                      </a:r>
                      <a:r>
                        <a:rPr lang="de-DE" sz="1200" b="1" u="none" strike="noStrike" dirty="0" err="1">
                          <a:effectLst/>
                          <a:latin typeface="Calibri" panose="020F0502020204030204" pitchFamily="34" charset="0"/>
                          <a:cs typeface="Calibri" panose="020F0502020204030204" pitchFamily="34" charset="0"/>
                        </a:rPr>
                        <a:t>number</a:t>
                      </a:r>
                      <a:r>
                        <a:rPr lang="de-DE" sz="1200" b="1" u="none" strike="noStrike" dirty="0">
                          <a:effectLst/>
                          <a:latin typeface="Calibri" panose="020F0502020204030204" pitchFamily="34" charset="0"/>
                          <a:cs typeface="Calibri" panose="020F0502020204030204" pitchFamily="34" charset="0"/>
                        </a:rPr>
                        <a:t> </a:t>
                      </a:r>
                      <a:r>
                        <a:rPr lang="de-DE" sz="1200" b="1" u="none" strike="noStrike" dirty="0" err="1">
                          <a:effectLst/>
                          <a:latin typeface="Calibri" panose="020F0502020204030204" pitchFamily="34" charset="0"/>
                          <a:cs typeface="Calibri" panose="020F0502020204030204" pitchFamily="34" charset="0"/>
                        </a:rPr>
                        <a:t>of</a:t>
                      </a:r>
                      <a:r>
                        <a:rPr lang="de-DE" sz="1200" b="1" u="none" strike="noStrike" dirty="0">
                          <a:effectLst/>
                          <a:latin typeface="Calibri" panose="020F0502020204030204" pitchFamily="34" charset="0"/>
                          <a:cs typeface="Calibri" panose="020F0502020204030204" pitchFamily="34" charset="0"/>
                        </a:rPr>
                        <a:t> </a:t>
                      </a:r>
                      <a:r>
                        <a:rPr lang="de-DE" sz="1200" b="1" u="none" strike="noStrike" dirty="0" err="1">
                          <a:effectLst/>
                          <a:latin typeface="Calibri" panose="020F0502020204030204" pitchFamily="34" charset="0"/>
                          <a:cs typeface="Calibri" panose="020F0502020204030204" pitchFamily="34" charset="0"/>
                        </a:rPr>
                        <a:t>sites</a:t>
                      </a:r>
                      <a:endParaRPr lang="de-DE" sz="1200" b="1"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951729043"/>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AT</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lnT w="12700" cap="flat" cmpd="sng" algn="ctr">
                      <a:solidFill>
                        <a:schemeClr val="tx1"/>
                      </a:solidFill>
                      <a:prstDash val="solid"/>
                      <a:round/>
                      <a:headEnd type="none" w="med" len="med"/>
                      <a:tailEnd type="none" w="med" len="med"/>
                    </a:lnT>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83858</a:t>
                      </a:r>
                    </a:p>
                  </a:txBody>
                  <a:tcPr marL="9525" marR="9525" marT="9525" marB="0" anchor="b">
                    <a:lnT w="12700" cap="flat" cmpd="sng" algn="ctr">
                      <a:solidFill>
                        <a:schemeClr val="tx1"/>
                      </a:solidFill>
                      <a:prstDash val="solid"/>
                      <a:round/>
                      <a:headEnd type="none" w="med" len="med"/>
                      <a:tailEnd type="none" w="med" len="med"/>
                    </a:lnT>
                    <a:solidFill>
                      <a:schemeClr val="bg1"/>
                    </a:solidFill>
                  </a:tcPr>
                </a:tc>
                <a:tc>
                  <a:txBody>
                    <a:bodyPr/>
                    <a:lstStyle/>
                    <a:p>
                      <a:pPr algn="ctr" fontAlgn="b"/>
                      <a:r>
                        <a:rPr lang="de-DE" sz="1200" b="0" i="0" u="none" strike="noStrike" dirty="0">
                          <a:solidFill>
                            <a:srgbClr val="000000"/>
                          </a:solidFill>
                          <a:effectLst/>
                          <a:latin typeface="Calibri" panose="020F0502020204030204" pitchFamily="34" charset="0"/>
                          <a:cs typeface="Calibri" panose="020F0502020204030204" pitchFamily="34" charset="0"/>
                        </a:rPr>
                        <a:t>46</a:t>
                      </a:r>
                    </a:p>
                  </a:txBody>
                  <a:tcPr marL="9525" marR="9525" marT="9525" marB="0" anchor="b">
                    <a:lnT w="12700" cap="flat" cmpd="sng" algn="ctr">
                      <a:solidFill>
                        <a:schemeClr val="tx1"/>
                      </a:solidFill>
                      <a:prstDash val="solid"/>
                      <a:round/>
                      <a:headEnd type="none" w="med" len="med"/>
                      <a:tailEnd type="none" w="med" len="med"/>
                    </a:lnT>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2009</a:t>
                      </a:r>
                    </a:p>
                  </a:txBody>
                  <a:tcPr marL="9525" marR="9525" marT="9525" marB="0" anchor="b">
                    <a:lnT w="12700" cap="flat" cmpd="sng" algn="ctr">
                      <a:solidFill>
                        <a:schemeClr val="tx1"/>
                      </a:solidFill>
                      <a:prstDash val="solid"/>
                      <a:round/>
                      <a:headEnd type="none" w="med" len="med"/>
                      <a:tailEnd type="none" w="med" len="med"/>
                    </a:lnT>
                    <a:solidFill>
                      <a:schemeClr val="bg1"/>
                    </a:solidFill>
                  </a:tcPr>
                </a:tc>
                <a:tc>
                  <a:txBody>
                    <a:bodyPr/>
                    <a:lstStyle/>
                    <a:p>
                      <a:pPr algn="ctr" fontAlgn="b"/>
                      <a:r>
                        <a:rPr lang="de-DE" sz="1200" u="none" strike="noStrike">
                          <a:effectLst/>
                          <a:latin typeface="Calibri" panose="020F0502020204030204" pitchFamily="34" charset="0"/>
                          <a:cs typeface="Calibri" panose="020F0502020204030204" pitchFamily="34" charset="0"/>
                        </a:rPr>
                        <a:t>5</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345274343"/>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BE</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32545</a:t>
                      </a:r>
                    </a:p>
                  </a:txBody>
                  <a:tcPr marL="9525" marR="9525" marT="9525" marB="0" anchor="b">
                    <a:solidFill>
                      <a:schemeClr val="bg1"/>
                    </a:solidFill>
                  </a:tcPr>
                </a:tc>
                <a:tc>
                  <a:txBody>
                    <a:bodyPr/>
                    <a:lstStyle/>
                    <a:p>
                      <a:pPr algn="ctr" fontAlgn="b"/>
                      <a:r>
                        <a:rPr lang="de-DE" sz="1200" b="0" i="0" u="none" strike="noStrike" dirty="0">
                          <a:solidFill>
                            <a:srgbClr val="000000"/>
                          </a:solidFill>
                          <a:effectLst/>
                          <a:latin typeface="Calibri" panose="020F0502020204030204" pitchFamily="34" charset="0"/>
                          <a:cs typeface="Calibri" panose="020F0502020204030204" pitchFamily="34" charset="0"/>
                        </a:rPr>
                        <a:t>97</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397</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5</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2837001007"/>
                  </a:ext>
                </a:extLst>
              </a:tr>
              <a:tr h="144307">
                <a:tc>
                  <a:txBody>
                    <a:bodyPr/>
                    <a:lstStyle/>
                    <a:p>
                      <a:pPr algn="l" fontAlgn="b"/>
                      <a:r>
                        <a:rPr lang="de-DE" sz="1200" u="none" strike="noStrike">
                          <a:effectLst/>
                          <a:latin typeface="Calibri" panose="020F0502020204030204" pitchFamily="34" charset="0"/>
                          <a:cs typeface="Calibri" panose="020F0502020204030204" pitchFamily="34" charset="0"/>
                        </a:rPr>
                        <a:t>BG</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110912</a:t>
                      </a:r>
                    </a:p>
                  </a:txBody>
                  <a:tcPr marL="9525" marR="9525" marT="9525" marB="0" anchor="b">
                    <a:solidFill>
                      <a:schemeClr val="bg1"/>
                    </a:solidFill>
                  </a:tcPr>
                </a:tc>
                <a:tc>
                  <a:txBody>
                    <a:bodyPr/>
                    <a:lstStyle/>
                    <a:p>
                      <a:pPr algn="ctr" fontAlgn="b"/>
                      <a:r>
                        <a:rPr lang="de-DE" sz="1200" b="0" i="0" u="none" strike="noStrike" dirty="0">
                          <a:solidFill>
                            <a:srgbClr val="000000"/>
                          </a:solidFill>
                          <a:effectLst/>
                          <a:latin typeface="Calibri" panose="020F0502020204030204" pitchFamily="34" charset="0"/>
                          <a:cs typeface="Calibri" panose="020F0502020204030204" pitchFamily="34" charset="0"/>
                        </a:rPr>
                        <a:t>91</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131</a:t>
                      </a:r>
                    </a:p>
                  </a:txBody>
                  <a:tcPr marL="9525" marR="9525" marT="9525" marB="0" anchor="b">
                    <a:solidFill>
                      <a:schemeClr val="bg1"/>
                    </a:solidFill>
                  </a:tcPr>
                </a:tc>
                <a:tc>
                  <a:txBody>
                    <a:bodyPr/>
                    <a:lstStyle/>
                    <a:p>
                      <a:pPr algn="ctr" fontAlgn="b"/>
                      <a:r>
                        <a:rPr lang="de-DE" sz="1200" u="none" strike="noStrike">
                          <a:effectLst/>
                          <a:latin typeface="Calibri" panose="020F0502020204030204" pitchFamily="34" charset="0"/>
                          <a:cs typeface="Calibri" panose="020F0502020204030204" pitchFamily="34" charset="0"/>
                        </a:rPr>
                        <a:t>5</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1979597867"/>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CH</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41284</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1</a:t>
                      </a:r>
                    </a:p>
                  </a:txBody>
                  <a:tcPr marL="9525" marR="9525" marT="9525" marB="0" anchor="b">
                    <a:solidFill>
                      <a:schemeClr val="bg1"/>
                    </a:solidFill>
                  </a:tcPr>
                </a:tc>
                <a:tc>
                  <a:txBody>
                    <a:bodyPr/>
                    <a:lstStyle/>
                    <a:p>
                      <a:pPr algn="ctr" fontAlgn="b"/>
                      <a:r>
                        <a:rPr lang="de-DE" sz="1200" b="0" i="0" u="none" strike="noStrike" dirty="0">
                          <a:solidFill>
                            <a:srgbClr val="000000"/>
                          </a:solidFill>
                          <a:effectLst/>
                          <a:latin typeface="Calibri" panose="020F0502020204030204" pitchFamily="34" charset="0"/>
                          <a:cs typeface="Calibri" panose="020F0502020204030204" pitchFamily="34" charset="0"/>
                        </a:rPr>
                        <a:t>49</a:t>
                      </a:r>
                    </a:p>
                  </a:txBody>
                  <a:tcPr marL="9525" marR="9525" marT="9525" marB="0" anchor="b">
                    <a:solidFill>
                      <a:schemeClr val="bg1"/>
                    </a:solidFill>
                  </a:tcPr>
                </a:tc>
                <a:tc>
                  <a:txBody>
                    <a:bodyPr/>
                    <a:lstStyle/>
                    <a:p>
                      <a:pPr algn="ctr" fontAlgn="b"/>
                      <a:r>
                        <a:rPr lang="de-DE" sz="1200" u="none" strike="noStrike" dirty="0">
                          <a:effectLst/>
                          <a:highlight>
                            <a:srgbClr val="FFFF00"/>
                          </a:highlight>
                          <a:latin typeface="Calibri" panose="020F0502020204030204" pitchFamily="34" charset="0"/>
                          <a:cs typeface="Calibri" panose="020F0502020204030204" pitchFamily="34" charset="0"/>
                        </a:rPr>
                        <a:t>5</a:t>
                      </a:r>
                      <a:endParaRPr lang="de-DE" sz="1200" b="0" i="0" u="none" strike="noStrike" dirty="0">
                        <a:solidFill>
                          <a:srgbClr val="000000"/>
                        </a:solidFill>
                        <a:effectLst/>
                        <a:highlight>
                          <a:srgbClr val="FFFF00"/>
                        </a:highligh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92145057"/>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CY</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9251</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53</a:t>
                      </a:r>
                    </a:p>
                  </a:txBody>
                  <a:tcPr marL="9525" marR="9525" marT="9525" marB="0" anchor="b">
                    <a:solidFill>
                      <a:schemeClr val="bg1"/>
                    </a:solidFill>
                  </a:tcPr>
                </a:tc>
                <a:tc>
                  <a:txBody>
                    <a:bodyPr/>
                    <a:lstStyle/>
                    <a:p>
                      <a:pPr algn="ctr" fontAlgn="b"/>
                      <a:r>
                        <a:rPr lang="de-DE" sz="1200" b="0" i="0" u="none" strike="noStrike" dirty="0">
                          <a:solidFill>
                            <a:srgbClr val="000000"/>
                          </a:solidFill>
                          <a:effectLst/>
                          <a:latin typeface="Calibri" panose="020F0502020204030204" pitchFamily="34" charset="0"/>
                          <a:cs typeface="Calibri" panose="020F0502020204030204" pitchFamily="34" charset="0"/>
                        </a:rPr>
                        <a:t>83</a:t>
                      </a:r>
                    </a:p>
                  </a:txBody>
                  <a:tcPr marL="9525" marR="9525" marT="9525" marB="0" anchor="b">
                    <a:solidFill>
                      <a:schemeClr val="bg1"/>
                    </a:solidFill>
                  </a:tcPr>
                </a:tc>
                <a:tc>
                  <a:txBody>
                    <a:bodyPr/>
                    <a:lstStyle/>
                    <a:p>
                      <a:pPr algn="ctr" fontAlgn="b"/>
                      <a:r>
                        <a:rPr lang="de-DE" sz="1200" u="none" strike="noStrike">
                          <a:effectLst/>
                          <a:latin typeface="Calibri" panose="020F0502020204030204" pitchFamily="34" charset="0"/>
                          <a:cs typeface="Calibri" panose="020F0502020204030204" pitchFamily="34" charset="0"/>
                        </a:rPr>
                        <a:t>1</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1821856864"/>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CZ</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78866</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610</a:t>
                      </a:r>
                    </a:p>
                  </a:txBody>
                  <a:tcPr marL="9525" marR="9525" marT="9525" marB="0" anchor="b">
                    <a:solidFill>
                      <a:schemeClr val="bg1"/>
                    </a:solidFill>
                  </a:tcPr>
                </a:tc>
                <a:tc>
                  <a:txBody>
                    <a:bodyPr/>
                    <a:lstStyle/>
                    <a:p>
                      <a:pPr algn="ctr" fontAlgn="b"/>
                      <a:r>
                        <a:rPr lang="de-DE" sz="1200" b="0" i="0" u="none" strike="noStrike" dirty="0">
                          <a:solidFill>
                            <a:srgbClr val="000000"/>
                          </a:solidFill>
                          <a:effectLst/>
                          <a:latin typeface="Calibri" panose="020F0502020204030204" pitchFamily="34" charset="0"/>
                          <a:cs typeface="Calibri" panose="020F0502020204030204" pitchFamily="34" charset="0"/>
                        </a:rPr>
                        <a:t>655</a:t>
                      </a:r>
                    </a:p>
                  </a:txBody>
                  <a:tcPr marL="9525" marR="9525" marT="9525" marB="0" anchor="b">
                    <a:solidFill>
                      <a:schemeClr val="bg1"/>
                    </a:solidFill>
                  </a:tcPr>
                </a:tc>
                <a:tc>
                  <a:txBody>
                    <a:bodyPr/>
                    <a:lstStyle/>
                    <a:p>
                      <a:pPr algn="ctr" fontAlgn="b"/>
                      <a:r>
                        <a:rPr lang="de-DE" sz="1200" u="none" strike="noStrike">
                          <a:effectLst/>
                          <a:latin typeface="Calibri" panose="020F0502020204030204" pitchFamily="34" charset="0"/>
                          <a:cs typeface="Calibri" panose="020F0502020204030204" pitchFamily="34" charset="0"/>
                        </a:rPr>
                        <a:t>5</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233752256"/>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DE</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357022</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256</a:t>
                      </a:r>
                    </a:p>
                  </a:txBody>
                  <a:tcPr marL="9525" marR="9525" marT="9525" marB="0" anchor="b">
                    <a:solidFill>
                      <a:schemeClr val="bg1"/>
                    </a:solidFill>
                  </a:tcPr>
                </a:tc>
                <a:tc>
                  <a:txBody>
                    <a:bodyPr/>
                    <a:lstStyle/>
                    <a:p>
                      <a:pPr algn="ctr" fontAlgn="b"/>
                      <a:r>
                        <a:rPr lang="de-DE" sz="1200" b="0" i="0" u="none" strike="noStrike" dirty="0">
                          <a:solidFill>
                            <a:srgbClr val="000000"/>
                          </a:solidFill>
                          <a:effectLst/>
                          <a:latin typeface="Calibri" panose="020F0502020204030204" pitchFamily="34" charset="0"/>
                          <a:cs typeface="Calibri" panose="020F0502020204030204" pitchFamily="34" charset="0"/>
                        </a:rPr>
                        <a:t>1065</a:t>
                      </a:r>
                    </a:p>
                  </a:txBody>
                  <a:tcPr marL="9525" marR="9525" marT="9525" marB="0" anchor="b">
                    <a:solidFill>
                      <a:schemeClr val="bg1"/>
                    </a:solidFill>
                  </a:tcPr>
                </a:tc>
                <a:tc>
                  <a:txBody>
                    <a:bodyPr/>
                    <a:lstStyle/>
                    <a:p>
                      <a:pPr algn="ctr" fontAlgn="b"/>
                      <a:r>
                        <a:rPr lang="de-DE" sz="1200" u="none" strike="noStrike">
                          <a:effectLst/>
                          <a:latin typeface="Calibri" panose="020F0502020204030204" pitchFamily="34" charset="0"/>
                          <a:cs typeface="Calibri" panose="020F0502020204030204" pitchFamily="34" charset="0"/>
                        </a:rPr>
                        <a:t>24</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2601185473"/>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DK</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43094</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19</a:t>
                      </a:r>
                    </a:p>
                  </a:txBody>
                  <a:tcPr marL="9525" marR="9525" marT="9525" marB="0" anchor="b">
                    <a:solidFill>
                      <a:schemeClr val="bg1"/>
                    </a:solidFill>
                  </a:tcPr>
                </a:tc>
                <a:tc>
                  <a:txBody>
                    <a:bodyPr/>
                    <a:lstStyle/>
                    <a:p>
                      <a:pPr algn="ctr" fontAlgn="b"/>
                      <a:r>
                        <a:rPr lang="de-DE" sz="1200" b="0" i="0" u="none" strike="noStrike" dirty="0">
                          <a:solidFill>
                            <a:srgbClr val="000000"/>
                          </a:solidFill>
                          <a:effectLst/>
                          <a:latin typeface="Calibri" panose="020F0502020204030204" pitchFamily="34" charset="0"/>
                          <a:cs typeface="Calibri" panose="020F0502020204030204" pitchFamily="34" charset="0"/>
                        </a:rPr>
                        <a:t>820</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4</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1469029851"/>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EE</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45100</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62</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150</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3</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2441538627"/>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EL</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131957</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233</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6</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928033073"/>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ES</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505992</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1994</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1221</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19</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324923211"/>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FI</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338145</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22</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9</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1800976650"/>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FR</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551500</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1726</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1791</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24</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2020615057"/>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HR</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56538</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50</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59</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4</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464357903"/>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HU</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93032</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5</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b">
                    <a:solidFill>
                      <a:schemeClr val="bg1"/>
                    </a:solidFill>
                  </a:tcPr>
                </a:tc>
                <a:tc>
                  <a:txBody>
                    <a:bodyPr/>
                    <a:lstStyle/>
                    <a:p>
                      <a:pPr algn="ctr" fontAlgn="b"/>
                      <a:r>
                        <a:rPr lang="de-DE" sz="1200" u="none" strike="noStrike" dirty="0">
                          <a:effectLst/>
                          <a:highlight>
                            <a:srgbClr val="FFFF00"/>
                          </a:highlight>
                          <a:latin typeface="Calibri" panose="020F0502020204030204" pitchFamily="34" charset="0"/>
                          <a:cs typeface="Calibri" panose="020F0502020204030204" pitchFamily="34" charset="0"/>
                        </a:rPr>
                        <a:t>6</a:t>
                      </a:r>
                      <a:endParaRPr lang="de-DE" sz="1200" b="0" i="0" u="none" strike="noStrike" dirty="0">
                        <a:solidFill>
                          <a:srgbClr val="000000"/>
                        </a:solidFill>
                        <a:effectLst/>
                        <a:highlight>
                          <a:srgbClr val="FFFF00"/>
                        </a:highligh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761116700"/>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IE</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70273</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247</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197</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4</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916750113"/>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IS</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103000</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2</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b">
                    <a:solidFill>
                      <a:schemeClr val="bg1"/>
                    </a:solidFill>
                  </a:tcPr>
                </a:tc>
                <a:tc>
                  <a:txBody>
                    <a:bodyPr/>
                    <a:lstStyle/>
                    <a:p>
                      <a:pPr algn="ctr" fontAlgn="b"/>
                      <a:r>
                        <a:rPr lang="de-DE" sz="1200" u="none" strike="noStrike" dirty="0">
                          <a:effectLst/>
                          <a:highlight>
                            <a:srgbClr val="FFFF00"/>
                          </a:highlight>
                          <a:latin typeface="Calibri" panose="020F0502020204030204" pitchFamily="34" charset="0"/>
                          <a:cs typeface="Calibri" panose="020F0502020204030204" pitchFamily="34" charset="0"/>
                        </a:rPr>
                        <a:t>3</a:t>
                      </a:r>
                      <a:endParaRPr lang="de-DE" sz="1200" b="0" i="0" u="none" strike="noStrike" dirty="0">
                        <a:solidFill>
                          <a:srgbClr val="000000"/>
                        </a:solidFill>
                        <a:effectLst/>
                        <a:highlight>
                          <a:srgbClr val="FFFF00"/>
                        </a:highligh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1906459803"/>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IT</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301318</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1996</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3768</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19</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1811423827"/>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LT</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65300</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51</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39</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4</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1161276527"/>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LU</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2586</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2</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1</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431019118"/>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LV</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64600</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25</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137</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4</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2706161495"/>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NL</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41528</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114</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6</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4237432615"/>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NO</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385155</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15</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8</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3381536790"/>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PL</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312685</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1352</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309</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15</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1800977283"/>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PT</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91982</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99</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203</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6</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3099981150"/>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RO</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238397</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139</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10</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2729260084"/>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RS</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77474</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79</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53</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4</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2658018672"/>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SE</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449964</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18</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11</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4120884281"/>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SI</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a:solidFill>
                            <a:srgbClr val="000000"/>
                          </a:solidFill>
                          <a:effectLst/>
                          <a:latin typeface="Calibri" panose="020F0502020204030204" pitchFamily="34" charset="0"/>
                          <a:cs typeface="Calibri" panose="020F0502020204030204" pitchFamily="34" charset="0"/>
                        </a:rPr>
                        <a:t>20256</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28</a:t>
                      </a:r>
                    </a:p>
                  </a:txBody>
                  <a:tcPr marL="9525" marR="9525" marT="9525" marB="0" anchor="b">
                    <a:solidFill>
                      <a:schemeClr val="bg1"/>
                    </a:solidFill>
                  </a:tcPr>
                </a:tc>
                <a:tc>
                  <a:txBody>
                    <a:bodyPr/>
                    <a:lstStyle/>
                    <a:p>
                      <a:pPr algn="ctr" fontAlgn="b"/>
                      <a:r>
                        <a:rPr lang="de-DE" sz="1200" b="0" i="0" u="none" strike="noStrike">
                          <a:solidFill>
                            <a:srgbClr val="000000"/>
                          </a:solidFill>
                          <a:effectLst/>
                          <a:latin typeface="Calibri" panose="020F0502020204030204" pitchFamily="34" charset="0"/>
                          <a:cs typeface="Calibri" panose="020F0502020204030204" pitchFamily="34" charset="0"/>
                        </a:rPr>
                        <a:t>54</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2</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3839469092"/>
                  </a:ext>
                </a:extLst>
              </a:tr>
              <a:tr h="139571">
                <a:tc>
                  <a:txBody>
                    <a:bodyPr/>
                    <a:lstStyle/>
                    <a:p>
                      <a:pPr algn="l" fontAlgn="b"/>
                      <a:r>
                        <a:rPr lang="de-DE" sz="1200" u="none" strike="noStrike">
                          <a:effectLst/>
                          <a:latin typeface="Calibri" panose="020F0502020204030204" pitchFamily="34" charset="0"/>
                          <a:cs typeface="Calibri" panose="020F0502020204030204" pitchFamily="34" charset="0"/>
                        </a:rPr>
                        <a:t>SK</a:t>
                      </a:r>
                      <a:endParaRPr lang="de-DE" sz="1200" b="0" i="0" u="none" strike="noStrike">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solidFill>
                  </a:tcPr>
                </a:tc>
                <a:tc>
                  <a:txBody>
                    <a:bodyPr/>
                    <a:lstStyle/>
                    <a:p>
                      <a:pPr algn="l" fontAlgn="b"/>
                      <a:r>
                        <a:rPr lang="de-DE" sz="1200" b="0" i="0" u="none" strike="noStrike" dirty="0">
                          <a:solidFill>
                            <a:srgbClr val="000000"/>
                          </a:solidFill>
                          <a:effectLst/>
                          <a:latin typeface="Calibri" panose="020F0502020204030204" pitchFamily="34" charset="0"/>
                          <a:cs typeface="Calibri" panose="020F0502020204030204" pitchFamily="34" charset="0"/>
                        </a:rPr>
                        <a:t>49033</a:t>
                      </a:r>
                    </a:p>
                  </a:txBody>
                  <a:tcPr marL="9525" marR="9525" marT="9525" marB="0" anchor="b">
                    <a:solidFill>
                      <a:schemeClr val="bg1"/>
                    </a:solidFill>
                  </a:tcPr>
                </a:tc>
                <a:tc>
                  <a:txBody>
                    <a:bodyPr/>
                    <a:lstStyle/>
                    <a:p>
                      <a:pPr algn="ctr" fontAlgn="b"/>
                      <a:r>
                        <a:rPr lang="de-DE" sz="1200" b="0" i="0" u="none" strike="noStrike" dirty="0">
                          <a:solidFill>
                            <a:srgbClr val="000000"/>
                          </a:solidFill>
                          <a:effectLst/>
                          <a:latin typeface="Calibri" panose="020F0502020204030204" pitchFamily="34" charset="0"/>
                          <a:cs typeface="Calibri" panose="020F0502020204030204" pitchFamily="34" charset="0"/>
                        </a:rPr>
                        <a:t>36</a:t>
                      </a:r>
                    </a:p>
                  </a:txBody>
                  <a:tcPr marL="9525" marR="9525" marT="9525" marB="0" anchor="b">
                    <a:solidFill>
                      <a:schemeClr val="bg1"/>
                    </a:solidFill>
                  </a:tcPr>
                </a:tc>
                <a:tc>
                  <a:txBody>
                    <a:bodyPr/>
                    <a:lstStyle/>
                    <a:p>
                      <a:pPr algn="ctr" fontAlgn="b"/>
                      <a:r>
                        <a:rPr lang="de-DE" sz="1200" b="0" i="0" u="none" strike="noStrike" dirty="0">
                          <a:solidFill>
                            <a:srgbClr val="000000"/>
                          </a:solidFill>
                          <a:effectLst/>
                          <a:latin typeface="Calibri" panose="020F0502020204030204" pitchFamily="34" charset="0"/>
                          <a:cs typeface="Calibri" panose="020F0502020204030204" pitchFamily="34" charset="0"/>
                        </a:rPr>
                        <a:t>215</a:t>
                      </a:r>
                    </a:p>
                  </a:txBody>
                  <a:tcPr marL="9525" marR="9525" marT="9525" marB="0" anchor="b">
                    <a:solidFill>
                      <a:schemeClr val="bg1"/>
                    </a:solidFill>
                  </a:tcPr>
                </a:tc>
                <a:tc>
                  <a:txBody>
                    <a:bodyPr/>
                    <a:lstStyle/>
                    <a:p>
                      <a:pPr algn="ctr" fontAlgn="b"/>
                      <a:r>
                        <a:rPr lang="de-DE" sz="1200" u="none" strike="noStrike" dirty="0">
                          <a:effectLst/>
                          <a:latin typeface="Calibri" panose="020F0502020204030204" pitchFamily="34" charset="0"/>
                          <a:cs typeface="Calibri" panose="020F0502020204030204" pitchFamily="34" charset="0"/>
                        </a:rPr>
                        <a:t>4</a:t>
                      </a:r>
                      <a:endParaRPr lang="de-DE" sz="1200" b="0" i="0" u="none" strike="noStrike" dirty="0">
                        <a:solidFill>
                          <a:srgbClr val="000000"/>
                        </a:solidFill>
                        <a:effectLst/>
                        <a:latin typeface="Calibri" panose="020F0502020204030204" pitchFamily="34" charset="0"/>
                        <a:cs typeface="Calibri" panose="020F0502020204030204" pitchFamily="34" charset="0"/>
                      </a:endParaRPr>
                    </a:p>
                  </a:txBody>
                  <a:tcPr marL="8210" marR="8210" marT="8210" marB="0" anchor="b">
                    <a:solidFill>
                      <a:schemeClr val="bg1">
                        <a:lumMod val="85000"/>
                      </a:schemeClr>
                    </a:solidFill>
                  </a:tcPr>
                </a:tc>
                <a:extLst>
                  <a:ext uri="{0D108BD9-81ED-4DB2-BD59-A6C34878D82A}">
                    <a16:rowId xmlns:a16="http://schemas.microsoft.com/office/drawing/2014/main" val="1323489403"/>
                  </a:ext>
                </a:extLst>
              </a:tr>
            </a:tbl>
          </a:graphicData>
        </a:graphic>
      </p:graphicFrame>
    </p:spTree>
    <p:extLst>
      <p:ext uri="{BB962C8B-B14F-4D97-AF65-F5344CB8AC3E}">
        <p14:creationId xmlns:p14="http://schemas.microsoft.com/office/powerpoint/2010/main" val="2477145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275690C-81E9-402C-920A-B11A59783BCD}"/>
              </a:ext>
            </a:extLst>
          </p:cNvPr>
          <p:cNvSpPr>
            <a:spLocks noGrp="1"/>
          </p:cNvSpPr>
          <p:nvPr>
            <p:ph type="body" sz="quarter" idx="12"/>
          </p:nvPr>
        </p:nvSpPr>
        <p:spPr/>
        <p:txBody>
          <a:bodyPr/>
          <a:lstStyle/>
          <a:p>
            <a:r>
              <a:rPr lang="de-DE" dirty="0" err="1"/>
              <a:t>Uncertainties</a:t>
            </a:r>
            <a:r>
              <a:rPr lang="de-DE" dirty="0"/>
              <a:t>: </a:t>
            </a:r>
            <a:r>
              <a:rPr lang="de-DE" dirty="0" err="1"/>
              <a:t>missing</a:t>
            </a:r>
            <a:r>
              <a:rPr lang="de-DE" dirty="0"/>
              <a:t> </a:t>
            </a:r>
            <a:r>
              <a:rPr lang="de-DE" dirty="0" err="1"/>
              <a:t>spatial</a:t>
            </a:r>
            <a:r>
              <a:rPr lang="de-DE" dirty="0"/>
              <a:t> </a:t>
            </a:r>
            <a:r>
              <a:rPr lang="de-DE" dirty="0" err="1"/>
              <a:t>information</a:t>
            </a:r>
            <a:endParaRPr lang="de-DE" dirty="0"/>
          </a:p>
        </p:txBody>
      </p:sp>
      <p:sp>
        <p:nvSpPr>
          <p:cNvPr id="5" name="Textplatzhalter 4">
            <a:extLst>
              <a:ext uri="{FF2B5EF4-FFF2-40B4-BE49-F238E27FC236}">
                <a16:creationId xmlns:a16="http://schemas.microsoft.com/office/drawing/2014/main" id="{BFE606B5-DD3D-4CCE-8972-67B6751F8177}"/>
              </a:ext>
            </a:extLst>
          </p:cNvPr>
          <p:cNvSpPr>
            <a:spLocks noGrp="1"/>
          </p:cNvSpPr>
          <p:nvPr>
            <p:ph type="body" sz="quarter" idx="14"/>
          </p:nvPr>
        </p:nvSpPr>
        <p:spPr/>
        <p:txBody>
          <a:bodyPr/>
          <a:lstStyle/>
          <a:p>
            <a:endParaRPr lang="de-DE"/>
          </a:p>
        </p:txBody>
      </p:sp>
      <p:sp>
        <p:nvSpPr>
          <p:cNvPr id="4" name="Rechteck 3">
            <a:extLst>
              <a:ext uri="{FF2B5EF4-FFF2-40B4-BE49-F238E27FC236}">
                <a16:creationId xmlns:a16="http://schemas.microsoft.com/office/drawing/2014/main" id="{AAEB7EC6-3FD7-466B-9F4B-363DAD8A29AE}"/>
              </a:ext>
            </a:extLst>
          </p:cNvPr>
          <p:cNvSpPr/>
          <p:nvPr/>
        </p:nvSpPr>
        <p:spPr>
          <a:xfrm>
            <a:off x="6307400" y="940585"/>
            <a:ext cx="5628000" cy="369332"/>
          </a:xfrm>
          <a:prstGeom prst="rect">
            <a:avLst/>
          </a:prstGeom>
        </p:spPr>
        <p:txBody>
          <a:bodyPr wrap="square">
            <a:spAutoFit/>
          </a:bodyPr>
          <a:lstStyle/>
          <a:p>
            <a:pPr algn="just">
              <a:spcAft>
                <a:spcPts val="600"/>
              </a:spcAft>
            </a:pPr>
            <a:r>
              <a:rPr lang="de-DE" b="1" dirty="0">
                <a:latin typeface="Calibri" panose="020F0502020204030204" pitchFamily="34" charset="0"/>
                <a:cs typeface="Calibri" panose="020F0502020204030204" pitchFamily="34" charset="0"/>
              </a:rPr>
              <a:t>Share </a:t>
            </a:r>
            <a:r>
              <a:rPr lang="de-DE" b="1" dirty="0" err="1">
                <a:latin typeface="Calibri" panose="020F0502020204030204" pitchFamily="34" charset="0"/>
                <a:cs typeface="Calibri" panose="020F0502020204030204" pitchFamily="34" charset="0"/>
              </a:rPr>
              <a:t>of</a:t>
            </a:r>
            <a:r>
              <a:rPr lang="de-DE" b="1" dirty="0">
                <a:latin typeface="Calibri" panose="020F0502020204030204" pitchFamily="34" charset="0"/>
                <a:cs typeface="Calibri" panose="020F0502020204030204" pitchFamily="34" charset="0"/>
              </a:rPr>
              <a:t> </a:t>
            </a:r>
            <a:r>
              <a:rPr lang="de-DE" b="1" dirty="0" err="1">
                <a:latin typeface="Calibri" panose="020F0502020204030204" pitchFamily="34" charset="0"/>
                <a:cs typeface="Calibri" panose="020F0502020204030204" pitchFamily="34" charset="0"/>
              </a:rPr>
              <a:t>monitoring</a:t>
            </a:r>
            <a:r>
              <a:rPr lang="de-DE" b="1" dirty="0">
                <a:latin typeface="Calibri" panose="020F0502020204030204" pitchFamily="34" charset="0"/>
                <a:cs typeface="Calibri" panose="020F0502020204030204" pitchFamily="34" charset="0"/>
              </a:rPr>
              <a:t> </a:t>
            </a:r>
            <a:r>
              <a:rPr lang="de-DE" b="1" dirty="0" err="1">
                <a:latin typeface="Calibri" panose="020F0502020204030204" pitchFamily="34" charset="0"/>
                <a:cs typeface="Calibri" panose="020F0502020204030204" pitchFamily="34" charset="0"/>
              </a:rPr>
              <a:t>sites</a:t>
            </a:r>
            <a:r>
              <a:rPr lang="de-DE" b="1" dirty="0">
                <a:latin typeface="Calibri" panose="020F0502020204030204" pitchFamily="34" charset="0"/>
                <a:cs typeface="Calibri" panose="020F0502020204030204" pitchFamily="34" charset="0"/>
              </a:rPr>
              <a:t> </a:t>
            </a:r>
            <a:r>
              <a:rPr lang="de-DE" b="1" dirty="0" err="1">
                <a:latin typeface="Calibri" panose="020F0502020204030204" pitchFamily="34" charset="0"/>
                <a:cs typeface="Calibri" panose="020F0502020204030204" pitchFamily="34" charset="0"/>
              </a:rPr>
              <a:t>without</a:t>
            </a:r>
            <a:r>
              <a:rPr lang="de-DE" b="1" dirty="0">
                <a:latin typeface="Calibri" panose="020F0502020204030204" pitchFamily="34" charset="0"/>
                <a:cs typeface="Calibri" panose="020F0502020204030204" pitchFamily="34" charset="0"/>
              </a:rPr>
              <a:t> </a:t>
            </a:r>
            <a:r>
              <a:rPr lang="de-DE" b="1" dirty="0" err="1">
                <a:latin typeface="Calibri" panose="020F0502020204030204" pitchFamily="34" charset="0"/>
                <a:cs typeface="Calibri" panose="020F0502020204030204" pitchFamily="34" charset="0"/>
              </a:rPr>
              <a:t>spatial</a:t>
            </a:r>
            <a:r>
              <a:rPr lang="de-DE" b="1" dirty="0">
                <a:latin typeface="Calibri" panose="020F0502020204030204" pitchFamily="34" charset="0"/>
                <a:cs typeface="Calibri" panose="020F0502020204030204" pitchFamily="34" charset="0"/>
              </a:rPr>
              <a:t> </a:t>
            </a:r>
            <a:r>
              <a:rPr lang="de-DE" b="1" dirty="0" err="1">
                <a:latin typeface="Calibri" panose="020F0502020204030204" pitchFamily="34" charset="0"/>
                <a:cs typeface="Calibri" panose="020F0502020204030204" pitchFamily="34" charset="0"/>
              </a:rPr>
              <a:t>information</a:t>
            </a:r>
            <a:endParaRPr lang="de-DE" b="1" dirty="0">
              <a:latin typeface="Calibri" panose="020F0502020204030204" pitchFamily="34" charset="0"/>
              <a:cs typeface="Calibri" panose="020F0502020204030204" pitchFamily="34" charset="0"/>
            </a:endParaRPr>
          </a:p>
        </p:txBody>
      </p:sp>
      <p:graphicFrame>
        <p:nvGraphicFramePr>
          <p:cNvPr id="7" name="Tabelle 6">
            <a:extLst>
              <a:ext uri="{FF2B5EF4-FFF2-40B4-BE49-F238E27FC236}">
                <a16:creationId xmlns:a16="http://schemas.microsoft.com/office/drawing/2014/main" id="{1FA41B53-DD81-4D3D-99F2-45E064EFE981}"/>
              </a:ext>
            </a:extLst>
          </p:cNvPr>
          <p:cNvGraphicFramePr>
            <a:graphicFrameLocks noGrp="1"/>
          </p:cNvGraphicFramePr>
          <p:nvPr>
            <p:extLst>
              <p:ext uri="{D42A27DB-BD31-4B8C-83A1-F6EECF244321}">
                <p14:modId xmlns:p14="http://schemas.microsoft.com/office/powerpoint/2010/main" val="3098039853"/>
              </p:ext>
            </p:extLst>
          </p:nvPr>
        </p:nvGraphicFramePr>
        <p:xfrm>
          <a:off x="7189319" y="1387299"/>
          <a:ext cx="3864162" cy="5246760"/>
        </p:xfrm>
        <a:graphic>
          <a:graphicData uri="http://schemas.openxmlformats.org/drawingml/2006/table">
            <a:tbl>
              <a:tblPr>
                <a:tableStyleId>{5C22544A-7EE6-4342-B048-85BDC9FD1C3A}</a:tableStyleId>
              </a:tblPr>
              <a:tblGrid>
                <a:gridCol w="1288054">
                  <a:extLst>
                    <a:ext uri="{9D8B030D-6E8A-4147-A177-3AD203B41FA5}">
                      <a16:colId xmlns:a16="http://schemas.microsoft.com/office/drawing/2014/main" val="3555105438"/>
                    </a:ext>
                  </a:extLst>
                </a:gridCol>
                <a:gridCol w="1288054">
                  <a:extLst>
                    <a:ext uri="{9D8B030D-6E8A-4147-A177-3AD203B41FA5}">
                      <a16:colId xmlns:a16="http://schemas.microsoft.com/office/drawing/2014/main" val="3335786102"/>
                    </a:ext>
                  </a:extLst>
                </a:gridCol>
                <a:gridCol w="1288054">
                  <a:extLst>
                    <a:ext uri="{9D8B030D-6E8A-4147-A177-3AD203B41FA5}">
                      <a16:colId xmlns:a16="http://schemas.microsoft.com/office/drawing/2014/main" val="51431159"/>
                    </a:ext>
                  </a:extLst>
                </a:gridCol>
              </a:tblGrid>
              <a:tr h="169109">
                <a:tc>
                  <a:txBody>
                    <a:bodyPr/>
                    <a:lstStyle/>
                    <a:p>
                      <a:pPr algn="l" fontAlgn="b"/>
                      <a:r>
                        <a:rPr lang="de-DE" sz="1100" b="1" u="none" strike="noStrike" dirty="0">
                          <a:effectLst/>
                          <a:latin typeface="Calibri" panose="020F0502020204030204" pitchFamily="34" charset="0"/>
                          <a:cs typeface="Calibri" panose="020F0502020204030204" pitchFamily="34" charset="0"/>
                        </a:rPr>
                        <a:t>Country</a:t>
                      </a:r>
                      <a:endParaRPr lang="de-DE" sz="1100" b="1" i="0" u="none" strike="noStrike" dirty="0">
                        <a:solidFill>
                          <a:srgbClr val="000000"/>
                        </a:solidFill>
                        <a:effectLst/>
                        <a:latin typeface="Calibri" panose="020F0502020204030204" pitchFamily="34" charset="0"/>
                        <a:cs typeface="Calibri" panose="020F0502020204030204" pitchFamily="34" charset="0"/>
                      </a:endParaRPr>
                    </a:p>
                  </a:txBody>
                  <a:tcPr marL="7252" marR="7252" marT="7252"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de-DE" sz="1100" b="1" u="none" strike="noStrike">
                          <a:effectLst/>
                          <a:latin typeface="Calibri" panose="020F0502020204030204" pitchFamily="34" charset="0"/>
                          <a:cs typeface="Calibri" panose="020F0502020204030204" pitchFamily="34" charset="0"/>
                        </a:rPr>
                        <a:t>LW</a:t>
                      </a:r>
                      <a:endParaRPr lang="de-DE" sz="1100" b="1"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de-DE" sz="1100" b="1" u="none" strike="noStrike" dirty="0">
                          <a:effectLst/>
                          <a:latin typeface="Calibri" panose="020F0502020204030204" pitchFamily="34" charset="0"/>
                          <a:cs typeface="Calibri" panose="020F0502020204030204" pitchFamily="34" charset="0"/>
                        </a:rPr>
                        <a:t>RW</a:t>
                      </a:r>
                      <a:endParaRPr lang="de-DE" sz="1100" b="1" i="0" u="none" strike="noStrike" dirty="0">
                        <a:solidFill>
                          <a:srgbClr val="000000"/>
                        </a:solidFill>
                        <a:effectLst/>
                        <a:latin typeface="Calibri" panose="020F0502020204030204" pitchFamily="34" charset="0"/>
                        <a:cs typeface="Calibri" panose="020F0502020204030204" pitchFamily="34" charset="0"/>
                      </a:endParaRPr>
                    </a:p>
                  </a:txBody>
                  <a:tcPr marL="7252" marR="7252" marT="7252"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2987493"/>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AT</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lnT w="12700" cap="flat" cmpd="sng" algn="ctr">
                      <a:solidFill>
                        <a:schemeClr val="tx1"/>
                      </a:solidFill>
                      <a:prstDash val="solid"/>
                      <a:round/>
                      <a:headEnd type="none" w="med" len="med"/>
                      <a:tailEnd type="none" w="med" len="med"/>
                    </a:lnT>
                    <a:solidFill>
                      <a:schemeClr val="bg1"/>
                    </a:solidFill>
                  </a:tcPr>
                </a:tc>
                <a:tc>
                  <a:txBody>
                    <a:bodyPr/>
                    <a:lstStyle/>
                    <a:p>
                      <a:pPr algn="ctr" fontAlgn="b"/>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lnT w="12700" cap="flat" cmpd="sng" algn="ctr">
                      <a:solidFill>
                        <a:schemeClr val="tx1"/>
                      </a:solidFill>
                      <a:prstDash val="solid"/>
                      <a:round/>
                      <a:headEnd type="none" w="med" len="med"/>
                      <a:tailEnd type="none" w="med" len="med"/>
                    </a:lnT>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172896528"/>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BE</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0,6%</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954172606"/>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BG</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1232946915"/>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CH</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4284499037"/>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CY</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1627078601"/>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CZ</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dirty="0">
                          <a:effectLst/>
                          <a:highlight>
                            <a:srgbClr val="FFFF00"/>
                          </a:highlight>
                          <a:latin typeface="Calibri" panose="020F0502020204030204" pitchFamily="34" charset="0"/>
                          <a:cs typeface="Calibri" panose="020F0502020204030204" pitchFamily="34" charset="0"/>
                        </a:rPr>
                        <a:t>8,5%</a:t>
                      </a:r>
                      <a:endParaRPr lang="de-DE" sz="1100" b="0" i="0" u="none" strike="noStrike" dirty="0">
                        <a:solidFill>
                          <a:srgbClr val="000000"/>
                        </a:solidFill>
                        <a:effectLst/>
                        <a:highlight>
                          <a:srgbClr val="FFFF00"/>
                        </a:highligh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1562466105"/>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DE</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321536768"/>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DK</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dirty="0">
                          <a:effectLst/>
                          <a:highlight>
                            <a:srgbClr val="FFFF00"/>
                          </a:highlight>
                          <a:latin typeface="Calibri" panose="020F0502020204030204" pitchFamily="34" charset="0"/>
                          <a:cs typeface="Calibri" panose="020F0502020204030204" pitchFamily="34" charset="0"/>
                        </a:rPr>
                        <a:t>47,2%</a:t>
                      </a:r>
                      <a:endParaRPr lang="de-DE" sz="1100" b="0" i="0" u="none" strike="noStrike" dirty="0">
                        <a:solidFill>
                          <a:srgbClr val="000000"/>
                        </a:solidFill>
                        <a:effectLst/>
                        <a:highlight>
                          <a:srgbClr val="FFFF00"/>
                        </a:highligh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657903859"/>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EE</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1750877629"/>
                  </a:ext>
                </a:extLst>
              </a:tr>
              <a:tr h="169109">
                <a:tc>
                  <a:txBody>
                    <a:bodyPr/>
                    <a:lstStyle/>
                    <a:p>
                      <a:pPr algn="l" fontAlgn="b"/>
                      <a:r>
                        <a:rPr lang="de-DE" sz="1100" u="none" strike="noStrike" dirty="0">
                          <a:effectLst/>
                          <a:latin typeface="Calibri" panose="020F0502020204030204" pitchFamily="34" charset="0"/>
                          <a:cs typeface="Calibri" panose="020F0502020204030204" pitchFamily="34" charset="0"/>
                        </a:rPr>
                        <a:t>EL</a:t>
                      </a:r>
                      <a:endParaRPr lang="de-DE" sz="1100" b="0" i="0" u="none" strike="noStrike" dirty="0">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0,5%</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274857844"/>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ES</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3244213084"/>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FI</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605076857"/>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FR</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dirty="0">
                          <a:effectLst/>
                          <a:highlight>
                            <a:srgbClr val="FFFF00"/>
                          </a:highlight>
                          <a:latin typeface="Calibri" panose="020F0502020204030204" pitchFamily="34" charset="0"/>
                          <a:cs typeface="Calibri" panose="020F0502020204030204" pitchFamily="34" charset="0"/>
                        </a:rPr>
                        <a:t>3,6%</a:t>
                      </a:r>
                      <a:endParaRPr lang="de-DE" sz="1100" b="0" i="0" u="none" strike="noStrike" dirty="0">
                        <a:solidFill>
                          <a:srgbClr val="000000"/>
                        </a:solidFill>
                        <a:effectLst/>
                        <a:highlight>
                          <a:srgbClr val="FFFF00"/>
                        </a:highligh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0,2%</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1691628520"/>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HR</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27841152"/>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HU</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2604593771"/>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IE</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dirty="0">
                          <a:effectLst/>
                          <a:highlight>
                            <a:srgbClr val="FFFF00"/>
                          </a:highlight>
                          <a:latin typeface="Calibri" panose="020F0502020204030204" pitchFamily="34" charset="0"/>
                          <a:cs typeface="Calibri" panose="020F0502020204030204" pitchFamily="34" charset="0"/>
                        </a:rPr>
                        <a:t>33,3%</a:t>
                      </a:r>
                      <a:endParaRPr lang="de-DE" sz="1100" b="0" i="0" u="none" strike="noStrike" dirty="0">
                        <a:solidFill>
                          <a:srgbClr val="000000"/>
                        </a:solidFill>
                        <a:effectLst/>
                        <a:highlight>
                          <a:srgbClr val="FFFF00"/>
                        </a:highligh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708484187"/>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IS</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1869302602"/>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IT</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4083573"/>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LT</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4171897264"/>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LU</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3796310340"/>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LV</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1758264339"/>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NL</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4208233376"/>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NO</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4116820218"/>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PL</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dirty="0">
                          <a:effectLst/>
                          <a:highlight>
                            <a:srgbClr val="FFFF00"/>
                          </a:highlight>
                          <a:latin typeface="Calibri" panose="020F0502020204030204" pitchFamily="34" charset="0"/>
                          <a:cs typeface="Calibri" panose="020F0502020204030204" pitchFamily="34" charset="0"/>
                        </a:rPr>
                        <a:t>1,0%</a:t>
                      </a:r>
                      <a:endParaRPr lang="de-DE" sz="1100" b="0" i="0" u="none" strike="noStrike" dirty="0">
                        <a:solidFill>
                          <a:srgbClr val="000000"/>
                        </a:solidFill>
                        <a:effectLst/>
                        <a:highlight>
                          <a:srgbClr val="FFFF00"/>
                        </a:highligh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0,1%</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197904284"/>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PT</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596842834"/>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RS</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dirty="0">
                          <a:effectLst/>
                          <a:highlight>
                            <a:srgbClr val="FFFF00"/>
                          </a:highlight>
                          <a:latin typeface="Calibri" panose="020F0502020204030204" pitchFamily="34" charset="0"/>
                          <a:cs typeface="Calibri" panose="020F0502020204030204" pitchFamily="34" charset="0"/>
                        </a:rPr>
                        <a:t>43,8%</a:t>
                      </a:r>
                      <a:endParaRPr lang="de-DE" sz="1100" b="0" i="0" u="none" strike="noStrike" dirty="0">
                        <a:solidFill>
                          <a:srgbClr val="000000"/>
                        </a:solidFill>
                        <a:effectLst/>
                        <a:highlight>
                          <a:srgbClr val="FFFF00"/>
                        </a:highligh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5,0%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3146942013"/>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SE</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dirty="0">
                          <a:effectLst/>
                          <a:highlight>
                            <a:srgbClr val="FFFF00"/>
                          </a:highlight>
                          <a:latin typeface="Calibri" panose="020F0502020204030204" pitchFamily="34" charset="0"/>
                          <a:cs typeface="Calibri" panose="020F0502020204030204" pitchFamily="34" charset="0"/>
                        </a:rPr>
                        <a:t>21,7%</a:t>
                      </a:r>
                      <a:endParaRPr lang="de-DE" sz="1100" b="0" i="0" u="none" strike="noStrike" dirty="0">
                        <a:solidFill>
                          <a:srgbClr val="000000"/>
                        </a:solidFill>
                        <a:effectLst/>
                        <a:highlight>
                          <a:srgbClr val="FFFF00"/>
                        </a:highligh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1942024541"/>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SI</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a:effectLst/>
                          <a:latin typeface="Calibri" panose="020F0502020204030204" pitchFamily="34" charset="0"/>
                          <a:cs typeface="Calibri" panose="020F0502020204030204" pitchFamily="34" charset="0"/>
                        </a:rPr>
                        <a:t>0,0%</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3384773159"/>
                  </a:ext>
                </a:extLst>
              </a:tr>
              <a:tr h="169109">
                <a:tc>
                  <a:txBody>
                    <a:bodyPr/>
                    <a:lstStyle/>
                    <a:p>
                      <a:pPr algn="l" fontAlgn="b"/>
                      <a:r>
                        <a:rPr lang="de-DE" sz="1100" u="none" strike="noStrike">
                          <a:effectLst/>
                          <a:latin typeface="Calibri" panose="020F0502020204030204" pitchFamily="34" charset="0"/>
                          <a:cs typeface="Calibri" panose="020F0502020204030204" pitchFamily="34" charset="0"/>
                        </a:rPr>
                        <a:t>SK</a:t>
                      </a:r>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endParaRPr lang="de-DE" sz="1100" b="0" i="0" u="none" strike="noStrike">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tc>
                  <a:txBody>
                    <a:bodyPr/>
                    <a:lstStyle/>
                    <a:p>
                      <a:pPr algn="ctr" fontAlgn="b"/>
                      <a:r>
                        <a:rPr lang="de-DE" sz="1100" u="none" strike="noStrike" dirty="0">
                          <a:effectLst/>
                          <a:latin typeface="Calibri" panose="020F0502020204030204" pitchFamily="34" charset="0"/>
                          <a:cs typeface="Calibri" panose="020F0502020204030204" pitchFamily="34" charset="0"/>
                        </a:rPr>
                        <a:t>0,0%</a:t>
                      </a:r>
                      <a:endParaRPr lang="de-DE" sz="1100" b="0" i="0" u="none" strike="noStrike" dirty="0">
                        <a:solidFill>
                          <a:srgbClr val="000000"/>
                        </a:solidFill>
                        <a:effectLst/>
                        <a:latin typeface="Calibri" panose="020F0502020204030204" pitchFamily="34" charset="0"/>
                        <a:cs typeface="Calibri" panose="020F0502020204030204" pitchFamily="34" charset="0"/>
                      </a:endParaRPr>
                    </a:p>
                  </a:txBody>
                  <a:tcPr marL="7252" marR="7252" marT="7252" marB="0" anchor="b">
                    <a:solidFill>
                      <a:schemeClr val="bg1"/>
                    </a:solidFill>
                  </a:tcPr>
                </a:tc>
                <a:extLst>
                  <a:ext uri="{0D108BD9-81ED-4DB2-BD59-A6C34878D82A}">
                    <a16:rowId xmlns:a16="http://schemas.microsoft.com/office/drawing/2014/main" val="2279195682"/>
                  </a:ext>
                </a:extLst>
              </a:tr>
            </a:tbl>
          </a:graphicData>
        </a:graphic>
      </p:graphicFrame>
      <p:sp>
        <p:nvSpPr>
          <p:cNvPr id="8" name="Rechteck 7">
            <a:extLst>
              <a:ext uri="{FF2B5EF4-FFF2-40B4-BE49-F238E27FC236}">
                <a16:creationId xmlns:a16="http://schemas.microsoft.com/office/drawing/2014/main" id="{E5574D44-B207-4FCA-A118-9A05A8CACCED}"/>
              </a:ext>
            </a:extLst>
          </p:cNvPr>
          <p:cNvSpPr/>
          <p:nvPr/>
        </p:nvSpPr>
        <p:spPr>
          <a:xfrm>
            <a:off x="598488" y="5152102"/>
            <a:ext cx="5628000" cy="923330"/>
          </a:xfrm>
          <a:prstGeom prst="rect">
            <a:avLst/>
          </a:prstGeom>
        </p:spPr>
        <p:txBody>
          <a:bodyPr wrap="square">
            <a:spAutoFit/>
          </a:bodyPr>
          <a:lstStyle/>
          <a:p>
            <a:pPr algn="just">
              <a:spcAft>
                <a:spcPts val="600"/>
              </a:spcAft>
            </a:pPr>
            <a:r>
              <a:rPr lang="de-DE" b="1" dirty="0">
                <a:latin typeface="Calibri" panose="020F0502020204030204" pitchFamily="34" charset="0"/>
                <a:cs typeface="Calibri" panose="020F0502020204030204" pitchFamily="34" charset="0"/>
              </a:rPr>
              <a:t>10% </a:t>
            </a:r>
            <a:r>
              <a:rPr lang="de-DE" b="1" dirty="0" err="1">
                <a:latin typeface="Calibri" panose="020F0502020204030204" pitchFamily="34" charset="0"/>
                <a:cs typeface="Calibri" panose="020F0502020204030204" pitchFamily="34" charset="0"/>
              </a:rPr>
              <a:t>of</a:t>
            </a:r>
            <a:r>
              <a:rPr lang="de-DE" b="1" dirty="0">
                <a:latin typeface="Calibri" panose="020F0502020204030204" pitchFamily="34" charset="0"/>
                <a:cs typeface="Calibri" panose="020F0502020204030204" pitchFamily="34" charset="0"/>
              </a:rPr>
              <a:t> all </a:t>
            </a:r>
            <a:r>
              <a:rPr lang="de-DE" b="1" dirty="0" err="1">
                <a:latin typeface="Calibri" panose="020F0502020204030204" pitchFamily="34" charset="0"/>
                <a:cs typeface="Calibri" panose="020F0502020204030204" pitchFamily="34" charset="0"/>
              </a:rPr>
              <a:t>reported</a:t>
            </a:r>
            <a:r>
              <a:rPr lang="de-DE" b="1" dirty="0">
                <a:latin typeface="Calibri" panose="020F0502020204030204" pitchFamily="34" charset="0"/>
                <a:cs typeface="Calibri" panose="020F0502020204030204" pitchFamily="34" charset="0"/>
              </a:rPr>
              <a:t> </a:t>
            </a:r>
            <a:r>
              <a:rPr lang="de-DE" b="1" dirty="0" err="1">
                <a:latin typeface="Calibri" panose="020F0502020204030204" pitchFamily="34" charset="0"/>
                <a:cs typeface="Calibri" panose="020F0502020204030204" pitchFamily="34" charset="0"/>
              </a:rPr>
              <a:t>monitoring</a:t>
            </a:r>
            <a:r>
              <a:rPr lang="de-DE" b="1" dirty="0">
                <a:latin typeface="Calibri" panose="020F0502020204030204" pitchFamily="34" charset="0"/>
                <a:cs typeface="Calibri" panose="020F0502020204030204" pitchFamily="34" charset="0"/>
              </a:rPr>
              <a:t> </a:t>
            </a:r>
            <a:r>
              <a:rPr lang="de-DE" b="1" dirty="0" err="1">
                <a:latin typeface="Calibri" panose="020F0502020204030204" pitchFamily="34" charset="0"/>
                <a:cs typeface="Calibri" panose="020F0502020204030204" pitchFamily="34" charset="0"/>
              </a:rPr>
              <a:t>sites</a:t>
            </a:r>
            <a:r>
              <a:rPr lang="de-DE" b="1" dirty="0">
                <a:latin typeface="Calibri" panose="020F0502020204030204" pitchFamily="34" charset="0"/>
                <a:cs typeface="Calibri" panose="020F0502020204030204" pitchFamily="34" charset="0"/>
              </a:rPr>
              <a:t> </a:t>
            </a:r>
            <a:r>
              <a:rPr lang="de-DE" b="1" dirty="0" err="1">
                <a:latin typeface="Calibri" panose="020F0502020204030204" pitchFamily="34" charset="0"/>
                <a:cs typeface="Calibri" panose="020F0502020204030204" pitchFamily="34" charset="0"/>
              </a:rPr>
              <a:t>could</a:t>
            </a:r>
            <a:r>
              <a:rPr lang="de-DE" b="1" dirty="0">
                <a:latin typeface="Calibri" panose="020F0502020204030204" pitchFamily="34" charset="0"/>
                <a:cs typeface="Calibri" panose="020F0502020204030204" pitchFamily="34" charset="0"/>
              </a:rPr>
              <a:t> not </a:t>
            </a:r>
            <a:r>
              <a:rPr lang="de-DE" b="1" dirty="0" err="1">
                <a:latin typeface="Calibri" panose="020F0502020204030204" pitchFamily="34" charset="0"/>
                <a:cs typeface="Calibri" panose="020F0502020204030204" pitchFamily="34" charset="0"/>
              </a:rPr>
              <a:t>be</a:t>
            </a:r>
            <a:r>
              <a:rPr lang="de-DE" b="1" dirty="0">
                <a:latin typeface="Calibri" panose="020F0502020204030204" pitchFamily="34" charset="0"/>
                <a:cs typeface="Calibri" panose="020F0502020204030204" pitchFamily="34" charset="0"/>
              </a:rPr>
              <a:t> </a:t>
            </a:r>
            <a:r>
              <a:rPr lang="de-DE" b="1" dirty="0" err="1">
                <a:latin typeface="Calibri" panose="020F0502020204030204" pitchFamily="34" charset="0"/>
                <a:cs typeface="Calibri" panose="020F0502020204030204" pitchFamily="34" charset="0"/>
              </a:rPr>
              <a:t>assigned</a:t>
            </a:r>
            <a:r>
              <a:rPr lang="de-DE" b="1" dirty="0">
                <a:latin typeface="Calibri" panose="020F0502020204030204" pitchFamily="34" charset="0"/>
                <a:cs typeface="Calibri" panose="020F0502020204030204" pitchFamily="34" charset="0"/>
              </a:rPr>
              <a:t> </a:t>
            </a:r>
            <a:r>
              <a:rPr lang="de-DE" b="1" dirty="0" err="1">
                <a:latin typeface="Calibri" panose="020F0502020204030204" pitchFamily="34" charset="0"/>
                <a:cs typeface="Calibri" panose="020F0502020204030204" pitchFamily="34" charset="0"/>
              </a:rPr>
              <a:t>to</a:t>
            </a:r>
            <a:r>
              <a:rPr lang="de-DE" b="1" dirty="0">
                <a:latin typeface="Calibri" panose="020F0502020204030204" pitchFamily="34" charset="0"/>
                <a:cs typeface="Calibri" panose="020F0502020204030204" pitchFamily="34" charset="0"/>
              </a:rPr>
              <a:t> a </a:t>
            </a:r>
            <a:r>
              <a:rPr lang="de-DE" b="1" dirty="0" err="1">
                <a:latin typeface="Calibri" panose="020F0502020204030204" pitchFamily="34" charset="0"/>
                <a:cs typeface="Calibri" panose="020F0502020204030204" pitchFamily="34" charset="0"/>
              </a:rPr>
              <a:t>river</a:t>
            </a:r>
            <a:r>
              <a:rPr lang="de-DE" b="1" dirty="0">
                <a:latin typeface="Calibri" panose="020F0502020204030204" pitchFamily="34" charset="0"/>
                <a:cs typeface="Calibri" panose="020F0502020204030204" pitchFamily="34" charset="0"/>
              </a:rPr>
              <a:t> </a:t>
            </a:r>
            <a:r>
              <a:rPr lang="de-DE" b="1" dirty="0" err="1">
                <a:latin typeface="Calibri" panose="020F0502020204030204" pitchFamily="34" charset="0"/>
                <a:cs typeface="Calibri" panose="020F0502020204030204" pitchFamily="34" charset="0"/>
              </a:rPr>
              <a:t>size</a:t>
            </a:r>
            <a:r>
              <a:rPr lang="de-DE" b="1" dirty="0">
                <a:latin typeface="Calibri" panose="020F0502020204030204" pitchFamily="34" charset="0"/>
                <a:cs typeface="Calibri" panose="020F0502020204030204" pitchFamily="34" charset="0"/>
              </a:rPr>
              <a:t> </a:t>
            </a:r>
            <a:r>
              <a:rPr lang="de-DE" b="1" dirty="0" err="1">
                <a:latin typeface="Calibri" panose="020F0502020204030204" pitchFamily="34" charset="0"/>
                <a:cs typeface="Calibri" panose="020F0502020204030204" pitchFamily="34" charset="0"/>
              </a:rPr>
              <a:t>because</a:t>
            </a:r>
            <a:r>
              <a:rPr lang="de-DE" b="1" dirty="0">
                <a:latin typeface="Calibri" panose="020F0502020204030204" pitchFamily="34" charset="0"/>
                <a:cs typeface="Calibri" panose="020F0502020204030204" pitchFamily="34" charset="0"/>
              </a:rPr>
              <a:t> </a:t>
            </a:r>
            <a:r>
              <a:rPr lang="de-DE" b="1" dirty="0" err="1">
                <a:latin typeface="Calibri" panose="020F0502020204030204" pitchFamily="34" charset="0"/>
                <a:cs typeface="Calibri" panose="020F0502020204030204" pitchFamily="34" charset="0"/>
              </a:rPr>
              <a:t>of</a:t>
            </a:r>
            <a:r>
              <a:rPr lang="de-DE" b="1" dirty="0">
                <a:latin typeface="Calibri" panose="020F0502020204030204" pitchFamily="34" charset="0"/>
                <a:cs typeface="Calibri" panose="020F0502020204030204" pitchFamily="34" charset="0"/>
              </a:rPr>
              <a:t> </a:t>
            </a:r>
            <a:r>
              <a:rPr lang="de-DE" b="1" dirty="0" err="1">
                <a:latin typeface="Calibri" panose="020F0502020204030204" pitchFamily="34" charset="0"/>
                <a:cs typeface="Calibri" panose="020F0502020204030204" pitchFamily="34" charset="0"/>
              </a:rPr>
              <a:t>missing</a:t>
            </a:r>
            <a:r>
              <a:rPr lang="de-DE" b="1" dirty="0">
                <a:latin typeface="Calibri" panose="020F0502020204030204" pitchFamily="34" charset="0"/>
                <a:cs typeface="Calibri" panose="020F0502020204030204" pitchFamily="34" charset="0"/>
              </a:rPr>
              <a:t> </a:t>
            </a:r>
            <a:r>
              <a:rPr lang="de-DE" b="1" dirty="0" err="1">
                <a:latin typeface="Calibri" panose="020F0502020204030204" pitchFamily="34" charset="0"/>
                <a:cs typeface="Calibri" panose="020F0502020204030204" pitchFamily="34" charset="0"/>
              </a:rPr>
              <a:t>spatial</a:t>
            </a:r>
            <a:r>
              <a:rPr lang="de-DE" b="1" dirty="0">
                <a:latin typeface="Calibri" panose="020F0502020204030204" pitchFamily="34" charset="0"/>
                <a:cs typeface="Calibri" panose="020F0502020204030204" pitchFamily="34" charset="0"/>
              </a:rPr>
              <a:t> </a:t>
            </a:r>
            <a:r>
              <a:rPr lang="de-DE" b="1" dirty="0" err="1">
                <a:latin typeface="Calibri" panose="020F0502020204030204" pitchFamily="34" charset="0"/>
                <a:cs typeface="Calibri" panose="020F0502020204030204" pitchFamily="34" charset="0"/>
              </a:rPr>
              <a:t>information</a:t>
            </a:r>
            <a:endParaRPr lang="de-DE" b="1" dirty="0">
              <a:latin typeface="Calibri" panose="020F0502020204030204" pitchFamily="34" charset="0"/>
              <a:cs typeface="Calibri" panose="020F0502020204030204" pitchFamily="34" charset="0"/>
            </a:endParaRPr>
          </a:p>
        </p:txBody>
      </p:sp>
      <p:graphicFrame>
        <p:nvGraphicFramePr>
          <p:cNvPr id="9" name="Diagramm 8">
            <a:extLst>
              <a:ext uri="{FF2B5EF4-FFF2-40B4-BE49-F238E27FC236}">
                <a16:creationId xmlns:a16="http://schemas.microsoft.com/office/drawing/2014/main" id="{5DDC4C68-496C-4C1A-AB4D-4C44063FAB58}"/>
              </a:ext>
            </a:extLst>
          </p:cNvPr>
          <p:cNvGraphicFramePr>
            <a:graphicFrameLocks/>
          </p:cNvGraphicFramePr>
          <p:nvPr>
            <p:extLst>
              <p:ext uri="{D42A27DB-BD31-4B8C-83A1-F6EECF244321}">
                <p14:modId xmlns:p14="http://schemas.microsoft.com/office/powerpoint/2010/main" val="2385256593"/>
              </p:ext>
            </p:extLst>
          </p:nvPr>
        </p:nvGraphicFramePr>
        <p:xfrm>
          <a:off x="252359" y="1538391"/>
          <a:ext cx="5838825" cy="3433762"/>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Gerade Verbindung mit Pfeil 5">
            <a:extLst>
              <a:ext uri="{FF2B5EF4-FFF2-40B4-BE49-F238E27FC236}">
                <a16:creationId xmlns:a16="http://schemas.microsoft.com/office/drawing/2014/main" id="{F378CD68-8A57-4485-9589-C679DD6D8304}"/>
              </a:ext>
            </a:extLst>
          </p:cNvPr>
          <p:cNvCxnSpPr>
            <a:cxnSpLocks/>
          </p:cNvCxnSpPr>
          <p:nvPr/>
        </p:nvCxnSpPr>
        <p:spPr>
          <a:xfrm flipV="1">
            <a:off x="3973286" y="4855029"/>
            <a:ext cx="185057" cy="297073"/>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3715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0B4EA013-4786-4F40-9505-FBFD7CE2B0F4}"/>
              </a:ext>
            </a:extLst>
          </p:cNvPr>
          <p:cNvSpPr>
            <a:spLocks noGrp="1"/>
          </p:cNvSpPr>
          <p:nvPr>
            <p:ph type="body" sz="quarter" idx="12"/>
          </p:nvPr>
        </p:nvSpPr>
        <p:spPr/>
        <p:txBody>
          <a:bodyPr/>
          <a:lstStyle/>
          <a:p>
            <a:r>
              <a:rPr lang="de-DE" dirty="0" err="1"/>
              <a:t>Uncertainties</a:t>
            </a:r>
            <a:r>
              <a:rPr lang="de-DE" dirty="0"/>
              <a:t>: Limit </a:t>
            </a:r>
            <a:r>
              <a:rPr lang="de-DE" dirty="0" err="1"/>
              <a:t>of</a:t>
            </a:r>
            <a:r>
              <a:rPr lang="de-DE" dirty="0"/>
              <a:t> </a:t>
            </a:r>
            <a:r>
              <a:rPr lang="de-DE" dirty="0" err="1"/>
              <a:t>Quantification</a:t>
            </a:r>
            <a:r>
              <a:rPr lang="de-DE" dirty="0"/>
              <a:t> (</a:t>
            </a:r>
            <a:r>
              <a:rPr lang="de-DE" dirty="0" err="1"/>
              <a:t>LoQ</a:t>
            </a:r>
            <a:r>
              <a:rPr lang="de-DE" dirty="0"/>
              <a:t>)</a:t>
            </a:r>
          </a:p>
          <a:p>
            <a:endParaRPr lang="de-DE" dirty="0"/>
          </a:p>
        </p:txBody>
      </p:sp>
      <p:sp>
        <p:nvSpPr>
          <p:cNvPr id="6" name="Textplatzhalter 5">
            <a:extLst>
              <a:ext uri="{FF2B5EF4-FFF2-40B4-BE49-F238E27FC236}">
                <a16:creationId xmlns:a16="http://schemas.microsoft.com/office/drawing/2014/main" id="{F7B976D9-37FF-4E71-A6EF-B3B182AF6266}"/>
              </a:ext>
            </a:extLst>
          </p:cNvPr>
          <p:cNvSpPr>
            <a:spLocks noGrp="1"/>
          </p:cNvSpPr>
          <p:nvPr>
            <p:ph type="body" sz="quarter" idx="14"/>
          </p:nvPr>
        </p:nvSpPr>
        <p:spPr/>
        <p:txBody>
          <a:bodyPr/>
          <a:lstStyle/>
          <a:p>
            <a:endParaRPr lang="de-DE"/>
          </a:p>
        </p:txBody>
      </p:sp>
      <p:sp>
        <p:nvSpPr>
          <p:cNvPr id="7" name="Rechteck 6">
            <a:extLst>
              <a:ext uri="{FF2B5EF4-FFF2-40B4-BE49-F238E27FC236}">
                <a16:creationId xmlns:a16="http://schemas.microsoft.com/office/drawing/2014/main" id="{1E167F7C-DE66-428D-BB41-5C639702B9E5}"/>
              </a:ext>
            </a:extLst>
          </p:cNvPr>
          <p:cNvSpPr/>
          <p:nvPr/>
        </p:nvSpPr>
        <p:spPr>
          <a:xfrm>
            <a:off x="468000" y="1189202"/>
            <a:ext cx="10883153" cy="4093428"/>
          </a:xfrm>
          <a:prstGeom prst="rect">
            <a:avLst/>
          </a:prstGeom>
        </p:spPr>
        <p:txBody>
          <a:bodyPr wrap="square">
            <a:spAutoFit/>
          </a:bodyPr>
          <a:lstStyle/>
          <a:p>
            <a:pPr marL="342900" indent="-342900" algn="just">
              <a:spcAft>
                <a:spcPts val="600"/>
              </a:spcAft>
              <a:buFont typeface="Arial" panose="020B0604020202020204" pitchFamily="34" charset="0"/>
              <a:buChar char="•"/>
            </a:pPr>
            <a:r>
              <a:rPr lang="en-GB" sz="2400" dirty="0">
                <a:latin typeface="Calibri" panose="020F0502020204030204" pitchFamily="34" charset="0"/>
                <a:cs typeface="Calibri" panose="020F0502020204030204" pitchFamily="34" charset="0"/>
              </a:rPr>
              <a:t>For hazardous substances, important to be confident about “non-detects” when reviewing data from across Europe</a:t>
            </a:r>
          </a:p>
          <a:p>
            <a:pPr marL="342900" indent="-342900" algn="just">
              <a:spcAft>
                <a:spcPts val="600"/>
              </a:spcAft>
              <a:buFont typeface="Arial" panose="020B0604020202020204" pitchFamily="34" charset="0"/>
              <a:buChar char="•"/>
            </a:pPr>
            <a:r>
              <a:rPr lang="en-GB" sz="2400" dirty="0">
                <a:latin typeface="Calibri" panose="020F0502020204030204" pitchFamily="34" charset="0"/>
                <a:cs typeface="Calibri" panose="020F0502020204030204" pitchFamily="34" charset="0"/>
              </a:rPr>
              <a:t>Countries report </a:t>
            </a:r>
            <a:r>
              <a:rPr lang="en-GB" sz="2400" dirty="0" err="1">
                <a:latin typeface="Calibri" panose="020F0502020204030204" pitchFamily="34" charset="0"/>
                <a:cs typeface="Calibri" panose="020F0502020204030204" pitchFamily="34" charset="0"/>
              </a:rPr>
              <a:t>LoQ</a:t>
            </a:r>
            <a:r>
              <a:rPr lang="en-GB" sz="2400" dirty="0">
                <a:latin typeface="Calibri" panose="020F0502020204030204" pitchFamily="34" charset="0"/>
                <a:cs typeface="Calibri" panose="020F0502020204030204" pitchFamily="34" charset="0"/>
              </a:rPr>
              <a:t> and substance concentration</a:t>
            </a:r>
          </a:p>
          <a:p>
            <a:pPr marL="342900" indent="-342900" algn="just">
              <a:spcAft>
                <a:spcPts val="600"/>
              </a:spcAft>
              <a:buFont typeface="Arial" panose="020B0604020202020204" pitchFamily="34" charset="0"/>
              <a:buChar char="•"/>
            </a:pPr>
            <a:r>
              <a:rPr lang="en-GB" sz="2400" dirty="0">
                <a:latin typeface="Calibri" panose="020F0502020204030204" pitchFamily="34" charset="0"/>
                <a:cs typeface="Calibri" panose="020F0502020204030204" pitchFamily="34" charset="0"/>
              </a:rPr>
              <a:t>More than 90% of pesticide records flagged as ‘below </a:t>
            </a:r>
            <a:r>
              <a:rPr lang="en-GB" sz="2400" dirty="0" err="1">
                <a:latin typeface="Calibri" panose="020F0502020204030204" pitchFamily="34" charset="0"/>
                <a:cs typeface="Calibri" panose="020F0502020204030204" pitchFamily="34" charset="0"/>
              </a:rPr>
              <a:t>LoQ</a:t>
            </a:r>
            <a:r>
              <a:rPr lang="en-GB" sz="2400" dirty="0">
                <a:latin typeface="Calibri" panose="020F0502020204030204" pitchFamily="34" charset="0"/>
                <a:cs typeface="Calibri" panose="020F0502020204030204" pitchFamily="34" charset="0"/>
              </a:rPr>
              <a:t>’. In that case, the measured concentration is often reported as equal to the </a:t>
            </a:r>
            <a:r>
              <a:rPr lang="en-GB" sz="2400" dirty="0" err="1">
                <a:latin typeface="Calibri" panose="020F0502020204030204" pitchFamily="34" charset="0"/>
                <a:cs typeface="Calibri" panose="020F0502020204030204" pitchFamily="34" charset="0"/>
              </a:rPr>
              <a:t>LoQ</a:t>
            </a:r>
            <a:r>
              <a:rPr lang="en-GB" sz="2400" dirty="0">
                <a:latin typeface="Calibri" panose="020F0502020204030204" pitchFamily="34" charset="0"/>
                <a:cs typeface="Calibri" panose="020F0502020204030204" pitchFamily="34" charset="0"/>
              </a:rPr>
              <a:t> itself or </a:t>
            </a:r>
            <a:r>
              <a:rPr lang="en-GB" sz="2400" dirty="0" err="1">
                <a:latin typeface="Calibri" panose="020F0502020204030204" pitchFamily="34" charset="0"/>
                <a:cs typeface="Calibri" panose="020F0502020204030204" pitchFamily="34" charset="0"/>
              </a:rPr>
              <a:t>LoQ</a:t>
            </a:r>
            <a:r>
              <a:rPr lang="en-GB" sz="2400" dirty="0">
                <a:latin typeface="Calibri" panose="020F0502020204030204" pitchFamily="34" charset="0"/>
                <a:cs typeface="Calibri" panose="020F0502020204030204" pitchFamily="34" charset="0"/>
              </a:rPr>
              <a:t>/2. </a:t>
            </a:r>
          </a:p>
          <a:p>
            <a:pPr marL="342900" indent="-342900" algn="just">
              <a:spcAft>
                <a:spcPts val="600"/>
              </a:spcAft>
              <a:buFont typeface="Arial" panose="020B0604020202020204" pitchFamily="34" charset="0"/>
              <a:buChar char="•"/>
            </a:pPr>
            <a:r>
              <a:rPr lang="en-GB" sz="2400" dirty="0">
                <a:latin typeface="Calibri" panose="020F0502020204030204" pitchFamily="34" charset="0"/>
                <a:cs typeface="Calibri" panose="020F0502020204030204" pitchFamily="34" charset="0"/>
              </a:rPr>
              <a:t>Statistics can be calculated on the detects only, i.e. on records reported as above the </a:t>
            </a:r>
            <a:r>
              <a:rPr lang="en-GB" sz="2400" dirty="0" err="1">
                <a:latin typeface="Calibri" panose="020F0502020204030204" pitchFamily="34" charset="0"/>
                <a:cs typeface="Calibri" panose="020F0502020204030204" pitchFamily="34" charset="0"/>
              </a:rPr>
              <a:t>LoQ</a:t>
            </a:r>
            <a:endParaRPr lang="en-GB" sz="2400" dirty="0">
              <a:latin typeface="Calibri" panose="020F0502020204030204" pitchFamily="34" charset="0"/>
              <a:cs typeface="Calibri" panose="020F0502020204030204" pitchFamily="34" charset="0"/>
            </a:endParaRPr>
          </a:p>
          <a:p>
            <a:pPr marL="342900" indent="-342900" algn="just">
              <a:spcAft>
                <a:spcPts val="600"/>
              </a:spcAft>
              <a:buFont typeface="Arial" panose="020B0604020202020204" pitchFamily="34" charset="0"/>
              <a:buChar char="•"/>
            </a:pPr>
            <a:r>
              <a:rPr lang="en-GB" sz="2400" dirty="0">
                <a:latin typeface="Calibri" panose="020F0502020204030204" pitchFamily="34" charset="0"/>
                <a:cs typeface="Calibri" panose="020F0502020204030204" pitchFamily="34" charset="0"/>
              </a:rPr>
              <a:t>Statistics on both detects and non-detects introduce a bias - if many non-detects are in reality much lower than reported </a:t>
            </a:r>
            <a:r>
              <a:rPr lang="en-GB" sz="2400" dirty="0" err="1">
                <a:latin typeface="Calibri" panose="020F0502020204030204" pitchFamily="34" charset="0"/>
                <a:cs typeface="Calibri" panose="020F0502020204030204" pitchFamily="34" charset="0"/>
              </a:rPr>
              <a:t>LoQ</a:t>
            </a:r>
            <a:r>
              <a:rPr lang="en-GB" sz="2400" dirty="0">
                <a:latin typeface="Calibri" panose="020F0502020204030204" pitchFamily="34" charset="0"/>
                <a:cs typeface="Calibri" panose="020F0502020204030204" pitchFamily="34" charset="0"/>
              </a:rPr>
              <a:t>, the calculated average is overestimated</a:t>
            </a:r>
          </a:p>
        </p:txBody>
      </p:sp>
    </p:spTree>
    <p:extLst>
      <p:ext uri="{BB962C8B-B14F-4D97-AF65-F5344CB8AC3E}">
        <p14:creationId xmlns:p14="http://schemas.microsoft.com/office/powerpoint/2010/main" val="124194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D8DAEF-0557-4DC6-8AF0-4F7C32F3D853}"/>
              </a:ext>
            </a:extLst>
          </p:cNvPr>
          <p:cNvSpPr>
            <a:spLocks noGrp="1"/>
          </p:cNvSpPr>
          <p:nvPr>
            <p:ph type="body" sz="quarter" idx="10"/>
          </p:nvPr>
        </p:nvSpPr>
        <p:spPr>
          <a:xfrm>
            <a:off x="471728" y="869235"/>
            <a:ext cx="7157797" cy="3184525"/>
          </a:xfrm>
        </p:spPr>
        <p:txBody>
          <a:bodyPr/>
          <a:lstStyle/>
          <a:p>
            <a:r>
              <a:rPr lang="en-GB" sz="2400" dirty="0"/>
              <a:t>Records for hazardous substances concentration be reported as equal to </a:t>
            </a:r>
            <a:r>
              <a:rPr lang="en-GB" sz="2400" dirty="0" err="1"/>
              <a:t>LoQ</a:t>
            </a:r>
            <a:r>
              <a:rPr lang="en-GB" sz="2400" dirty="0"/>
              <a:t> – “(left-) censored measurements” or “non-detects”</a:t>
            </a:r>
          </a:p>
          <a:p>
            <a:r>
              <a:rPr lang="en-GB" sz="2400" dirty="0"/>
              <a:t>Investigation on atrazine data using 3 statistical techniques </a:t>
            </a:r>
            <a:r>
              <a:rPr lang="en-GB" sz="2000" dirty="0"/>
              <a:t>(MLE, Kaplan-Meier, ROS)  </a:t>
            </a:r>
          </a:p>
          <a:p>
            <a:r>
              <a:rPr lang="en-GB" sz="2400" dirty="0"/>
              <a:t>MLE and ROS most appropriate because no assumption on distribution</a:t>
            </a:r>
          </a:p>
          <a:p>
            <a:r>
              <a:rPr lang="en-GB" sz="2400" dirty="0"/>
              <a:t>log-N distribution assumption was often acceptable at country level</a:t>
            </a:r>
          </a:p>
          <a:p>
            <a:r>
              <a:rPr lang="en-GB" sz="2400" dirty="0"/>
              <a:t>Estimated statistics can be used for comparing countries and years</a:t>
            </a:r>
          </a:p>
          <a:p>
            <a:r>
              <a:rPr lang="en-GB" sz="2400" b="1" dirty="0"/>
              <a:t>We are interested to hear about your experience comparing large datasets with varying </a:t>
            </a:r>
            <a:r>
              <a:rPr lang="en-GB" sz="2400" b="1" dirty="0" err="1"/>
              <a:t>LoQs</a:t>
            </a:r>
            <a:r>
              <a:rPr lang="en-GB" sz="2400" b="1" dirty="0"/>
              <a:t>…</a:t>
            </a:r>
          </a:p>
        </p:txBody>
      </p:sp>
      <p:sp>
        <p:nvSpPr>
          <p:cNvPr id="3" name="Text Placeholder 2">
            <a:extLst>
              <a:ext uri="{FF2B5EF4-FFF2-40B4-BE49-F238E27FC236}">
                <a16:creationId xmlns:a16="http://schemas.microsoft.com/office/drawing/2014/main" id="{7426B3D9-F327-4637-84C3-69D9546B6C51}"/>
              </a:ext>
            </a:extLst>
          </p:cNvPr>
          <p:cNvSpPr>
            <a:spLocks noGrp="1"/>
          </p:cNvSpPr>
          <p:nvPr>
            <p:ph type="body" sz="quarter" idx="11"/>
          </p:nvPr>
        </p:nvSpPr>
        <p:spPr>
          <a:xfrm>
            <a:off x="709211" y="113447"/>
            <a:ext cx="10773577" cy="668432"/>
          </a:xfrm>
        </p:spPr>
        <p:txBody>
          <a:bodyPr/>
          <a:lstStyle/>
          <a:p>
            <a:r>
              <a:rPr lang="en-GB" dirty="0" err="1"/>
              <a:t>LoQ</a:t>
            </a:r>
            <a:r>
              <a:rPr lang="en-GB" dirty="0"/>
              <a:t> – area for development – study by J </a:t>
            </a:r>
            <a:r>
              <a:rPr lang="en-GB" dirty="0" err="1"/>
              <a:t>Vauille</a:t>
            </a:r>
            <a:endParaRPr lang="en-GB" dirty="0"/>
          </a:p>
        </p:txBody>
      </p:sp>
      <p:pic>
        <p:nvPicPr>
          <p:cNvPr id="5" name="Picture 4">
            <a:extLst>
              <a:ext uri="{FF2B5EF4-FFF2-40B4-BE49-F238E27FC236}">
                <a16:creationId xmlns:a16="http://schemas.microsoft.com/office/drawing/2014/main" id="{1BADA246-9987-4256-9B59-9A146C273F58}"/>
              </a:ext>
            </a:extLst>
          </p:cNvPr>
          <p:cNvPicPr>
            <a:picLocks noChangeAspect="1"/>
          </p:cNvPicPr>
          <p:nvPr/>
        </p:nvPicPr>
        <p:blipFill>
          <a:blip r:embed="rId3"/>
          <a:stretch>
            <a:fillRect/>
          </a:stretch>
        </p:blipFill>
        <p:spPr>
          <a:xfrm>
            <a:off x="8274002" y="1424766"/>
            <a:ext cx="2627360" cy="1986107"/>
          </a:xfrm>
          <a:prstGeom prst="rect">
            <a:avLst/>
          </a:prstGeom>
        </p:spPr>
      </p:pic>
      <p:sp>
        <p:nvSpPr>
          <p:cNvPr id="6" name="TextBox 5">
            <a:extLst>
              <a:ext uri="{FF2B5EF4-FFF2-40B4-BE49-F238E27FC236}">
                <a16:creationId xmlns:a16="http://schemas.microsoft.com/office/drawing/2014/main" id="{43EC2C6E-7A1C-4EC2-82E5-CE2DB56F6599}"/>
              </a:ext>
            </a:extLst>
          </p:cNvPr>
          <p:cNvSpPr txBox="1"/>
          <p:nvPr/>
        </p:nvSpPr>
        <p:spPr>
          <a:xfrm>
            <a:off x="9815513" y="1785938"/>
            <a:ext cx="1228725" cy="369332"/>
          </a:xfrm>
          <a:prstGeom prst="rect">
            <a:avLst/>
          </a:prstGeom>
          <a:noFill/>
        </p:spPr>
        <p:txBody>
          <a:bodyPr wrap="square" rtlCol="0">
            <a:spAutoFit/>
          </a:bodyPr>
          <a:lstStyle/>
          <a:p>
            <a:r>
              <a:rPr lang="en-GB" dirty="0"/>
              <a:t>MLE</a:t>
            </a:r>
          </a:p>
        </p:txBody>
      </p:sp>
      <p:pic>
        <p:nvPicPr>
          <p:cNvPr id="8" name="Picture 7">
            <a:extLst>
              <a:ext uri="{FF2B5EF4-FFF2-40B4-BE49-F238E27FC236}">
                <a16:creationId xmlns:a16="http://schemas.microsoft.com/office/drawing/2014/main" id="{24A2ECC7-FA20-4927-B71E-799322AFE509}"/>
              </a:ext>
            </a:extLst>
          </p:cNvPr>
          <p:cNvPicPr>
            <a:picLocks noChangeAspect="1"/>
          </p:cNvPicPr>
          <p:nvPr/>
        </p:nvPicPr>
        <p:blipFill>
          <a:blip r:embed="rId4"/>
          <a:stretch>
            <a:fillRect/>
          </a:stretch>
        </p:blipFill>
        <p:spPr>
          <a:xfrm>
            <a:off x="8274002" y="4053760"/>
            <a:ext cx="2503535" cy="1749046"/>
          </a:xfrm>
          <a:prstGeom prst="rect">
            <a:avLst/>
          </a:prstGeom>
        </p:spPr>
      </p:pic>
      <p:sp>
        <p:nvSpPr>
          <p:cNvPr id="9" name="TextBox 8">
            <a:extLst>
              <a:ext uri="{FF2B5EF4-FFF2-40B4-BE49-F238E27FC236}">
                <a16:creationId xmlns:a16="http://schemas.microsoft.com/office/drawing/2014/main" id="{CD8E25CF-755C-409C-9DAE-E7A1969E9FE6}"/>
              </a:ext>
            </a:extLst>
          </p:cNvPr>
          <p:cNvSpPr txBox="1"/>
          <p:nvPr/>
        </p:nvSpPr>
        <p:spPr>
          <a:xfrm>
            <a:off x="9815513" y="4230266"/>
            <a:ext cx="1228725" cy="369332"/>
          </a:xfrm>
          <a:prstGeom prst="rect">
            <a:avLst/>
          </a:prstGeom>
          <a:noFill/>
        </p:spPr>
        <p:txBody>
          <a:bodyPr wrap="square" rtlCol="0">
            <a:spAutoFit/>
          </a:bodyPr>
          <a:lstStyle/>
          <a:p>
            <a:r>
              <a:rPr lang="en-GB" dirty="0"/>
              <a:t>ROS</a:t>
            </a:r>
          </a:p>
        </p:txBody>
      </p:sp>
    </p:spTree>
    <p:extLst>
      <p:ext uri="{BB962C8B-B14F-4D97-AF65-F5344CB8AC3E}">
        <p14:creationId xmlns:p14="http://schemas.microsoft.com/office/powerpoint/2010/main" val="1947570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0B4EA013-4786-4F40-9505-FBFD7CE2B0F4}"/>
              </a:ext>
            </a:extLst>
          </p:cNvPr>
          <p:cNvSpPr>
            <a:spLocks noGrp="1"/>
          </p:cNvSpPr>
          <p:nvPr>
            <p:ph type="body" sz="quarter" idx="12"/>
          </p:nvPr>
        </p:nvSpPr>
        <p:spPr/>
        <p:txBody>
          <a:bodyPr/>
          <a:lstStyle/>
          <a:p>
            <a:r>
              <a:rPr lang="de-DE" dirty="0"/>
              <a:t>Dashboard (draft) </a:t>
            </a:r>
            <a:r>
              <a:rPr lang="de-DE" dirty="0" err="1"/>
              <a:t>to</a:t>
            </a:r>
            <a:r>
              <a:rPr lang="de-DE" dirty="0"/>
              <a:t> check </a:t>
            </a:r>
            <a:r>
              <a:rPr lang="de-DE" dirty="0" err="1"/>
              <a:t>country</a:t>
            </a:r>
            <a:r>
              <a:rPr lang="de-DE" dirty="0"/>
              <a:t> </a:t>
            </a:r>
            <a:r>
              <a:rPr lang="de-DE" dirty="0" err="1"/>
              <a:t>data</a:t>
            </a:r>
            <a:r>
              <a:rPr lang="de-DE" dirty="0"/>
              <a:t> </a:t>
            </a:r>
          </a:p>
        </p:txBody>
      </p:sp>
      <p:sp>
        <p:nvSpPr>
          <p:cNvPr id="6" name="Textplatzhalter 5">
            <a:extLst>
              <a:ext uri="{FF2B5EF4-FFF2-40B4-BE49-F238E27FC236}">
                <a16:creationId xmlns:a16="http://schemas.microsoft.com/office/drawing/2014/main" id="{F7B976D9-37FF-4E71-A6EF-B3B182AF6266}"/>
              </a:ext>
            </a:extLst>
          </p:cNvPr>
          <p:cNvSpPr>
            <a:spLocks noGrp="1"/>
          </p:cNvSpPr>
          <p:nvPr>
            <p:ph type="body" sz="quarter" idx="14"/>
          </p:nvPr>
        </p:nvSpPr>
        <p:spPr/>
        <p:txBody>
          <a:bodyPr/>
          <a:lstStyle/>
          <a:p>
            <a:endParaRPr lang="de-DE"/>
          </a:p>
        </p:txBody>
      </p:sp>
      <p:pic>
        <p:nvPicPr>
          <p:cNvPr id="5" name="Grafik 4">
            <a:extLst>
              <a:ext uri="{FF2B5EF4-FFF2-40B4-BE49-F238E27FC236}">
                <a16:creationId xmlns:a16="http://schemas.microsoft.com/office/drawing/2014/main" id="{FC00A2B4-8725-4C55-9B4A-AA827A348CDF}"/>
              </a:ext>
            </a:extLst>
          </p:cNvPr>
          <p:cNvPicPr>
            <a:picLocks noChangeAspect="1"/>
          </p:cNvPicPr>
          <p:nvPr/>
        </p:nvPicPr>
        <p:blipFill>
          <a:blip r:embed="rId2"/>
          <a:stretch>
            <a:fillRect/>
          </a:stretch>
        </p:blipFill>
        <p:spPr>
          <a:xfrm>
            <a:off x="957079" y="2647946"/>
            <a:ext cx="2020279" cy="3295651"/>
          </a:xfrm>
          <a:prstGeom prst="rect">
            <a:avLst/>
          </a:prstGeom>
        </p:spPr>
      </p:pic>
      <p:sp>
        <p:nvSpPr>
          <p:cNvPr id="8" name="Rechteck 7">
            <a:extLst>
              <a:ext uri="{FF2B5EF4-FFF2-40B4-BE49-F238E27FC236}">
                <a16:creationId xmlns:a16="http://schemas.microsoft.com/office/drawing/2014/main" id="{B2B44F86-2ECE-49DB-A34E-4C52B7C5E195}"/>
              </a:ext>
            </a:extLst>
          </p:cNvPr>
          <p:cNvSpPr/>
          <p:nvPr/>
        </p:nvSpPr>
        <p:spPr>
          <a:xfrm>
            <a:off x="598488" y="1020241"/>
            <a:ext cx="11234923" cy="646331"/>
          </a:xfrm>
          <a:prstGeom prst="rect">
            <a:avLst/>
          </a:prstGeom>
        </p:spPr>
        <p:txBody>
          <a:bodyPr wrap="square">
            <a:spAutoFit/>
          </a:bodyPr>
          <a:lstStyle/>
          <a:p>
            <a:r>
              <a:rPr lang="de-DE" sz="1200" dirty="0">
                <a:latin typeface="Calibri" panose="020F0502020204030204" pitchFamily="34" charset="0"/>
                <a:cs typeface="Calibri" panose="020F0502020204030204" pitchFamily="34" charset="0"/>
                <a:hlinkClick r:id="rId3"/>
              </a:rPr>
              <a:t>https://tableau.discomap.eea.europa.eu/t/Wateronline/views/PesticidesAggregatedData_Exceedance_2019/Indicator-LineChart?:embed=y&amp;:isGuestRedirectFromVizportal=y&amp;:display_count=n&amp;:showVizHome=n&amp;:origin=viz_share_link</a:t>
            </a:r>
            <a:endParaRPr lang="de-DE" sz="1200" dirty="0">
              <a:latin typeface="Calibri" panose="020F0502020204030204" pitchFamily="34" charset="0"/>
              <a:cs typeface="Calibri" panose="020F0502020204030204" pitchFamily="34" charset="0"/>
            </a:endParaRPr>
          </a:p>
          <a:p>
            <a:endParaRPr lang="de-DE" sz="1200" dirty="0">
              <a:latin typeface="Calibri" panose="020F0502020204030204" pitchFamily="34" charset="0"/>
              <a:cs typeface="Calibri" panose="020F0502020204030204" pitchFamily="34" charset="0"/>
            </a:endParaRPr>
          </a:p>
        </p:txBody>
      </p:sp>
      <p:sp>
        <p:nvSpPr>
          <p:cNvPr id="9" name="Rechteck 8">
            <a:extLst>
              <a:ext uri="{FF2B5EF4-FFF2-40B4-BE49-F238E27FC236}">
                <a16:creationId xmlns:a16="http://schemas.microsoft.com/office/drawing/2014/main" id="{711677DF-6D74-40EC-9CDE-22A49839F790}"/>
              </a:ext>
            </a:extLst>
          </p:cNvPr>
          <p:cNvSpPr/>
          <p:nvPr/>
        </p:nvSpPr>
        <p:spPr>
          <a:xfrm>
            <a:off x="670208" y="1841935"/>
            <a:ext cx="8119522" cy="677108"/>
          </a:xfrm>
          <a:prstGeom prst="rect">
            <a:avLst/>
          </a:prstGeom>
        </p:spPr>
        <p:txBody>
          <a:bodyPr wrap="square">
            <a:spAutoFit/>
          </a:bodyPr>
          <a:lstStyle/>
          <a:p>
            <a:pPr marL="342900" indent="-342900">
              <a:buFont typeface="Arial" panose="020B0604020202020204" pitchFamily="34" charset="0"/>
              <a:buChar char="•"/>
            </a:pPr>
            <a:r>
              <a:rPr lang="en-US" sz="2000" dirty="0">
                <a:solidFill>
                  <a:srgbClr val="000000"/>
                </a:solidFill>
                <a:latin typeface="Calibri" panose="020F0502020204030204" pitchFamily="34" charset="0"/>
              </a:rPr>
              <a:t>B</a:t>
            </a:r>
            <a:r>
              <a:rPr lang="en-US" dirty="0">
                <a:solidFill>
                  <a:srgbClr val="000000"/>
                </a:solidFill>
                <a:latin typeface="Calibri" panose="020F0502020204030204" pitchFamily="34" charset="0"/>
              </a:rPr>
              <a:t>y selecting different filters, you can get a quick overview of the concentrations reported for each substance for the time period 2013-2019 </a:t>
            </a:r>
            <a:endParaRPr lang="de-DE" dirty="0"/>
          </a:p>
        </p:txBody>
      </p:sp>
      <p:sp>
        <p:nvSpPr>
          <p:cNvPr id="10" name="Textfeld 9">
            <a:extLst>
              <a:ext uri="{FF2B5EF4-FFF2-40B4-BE49-F238E27FC236}">
                <a16:creationId xmlns:a16="http://schemas.microsoft.com/office/drawing/2014/main" id="{9D9B6EC8-0754-489E-8F85-C363FA0E1DD4}"/>
              </a:ext>
            </a:extLst>
          </p:cNvPr>
          <p:cNvSpPr txBox="1"/>
          <p:nvPr/>
        </p:nvSpPr>
        <p:spPr>
          <a:xfrm>
            <a:off x="1967218" y="3806311"/>
            <a:ext cx="2939351" cy="827855"/>
          </a:xfrm>
          <a:prstGeom prst="rect">
            <a:avLst/>
          </a:prstGeom>
          <a:noFill/>
        </p:spPr>
        <p:txBody>
          <a:bodyPr wrap="square" rtlCol="0">
            <a:spAutoFit/>
          </a:bodyPr>
          <a:lstStyle/>
          <a:p>
            <a:pPr>
              <a:lnSpc>
                <a:spcPct val="150000"/>
              </a:lnSpc>
            </a:pPr>
            <a:r>
              <a:rPr lang="de-DE" sz="1100" dirty="0">
                <a:latin typeface="Calibri" panose="020F0502020204030204" pitchFamily="34" charset="0"/>
                <a:cs typeface="Calibri" panose="020F0502020204030204" pitchFamily="34" charset="0"/>
              </a:rPr>
              <a:t>GW=</a:t>
            </a:r>
            <a:r>
              <a:rPr lang="de-DE" sz="1100" dirty="0" err="1">
                <a:latin typeface="Calibri" panose="020F0502020204030204" pitchFamily="34" charset="0"/>
                <a:cs typeface="Calibri" panose="020F0502020204030204" pitchFamily="34" charset="0"/>
              </a:rPr>
              <a:t>groundwater</a:t>
            </a:r>
            <a:endParaRPr lang="de-DE" sz="1100" dirty="0">
              <a:latin typeface="Calibri" panose="020F0502020204030204" pitchFamily="34" charset="0"/>
              <a:cs typeface="Calibri" panose="020F0502020204030204" pitchFamily="34" charset="0"/>
            </a:endParaRPr>
          </a:p>
          <a:p>
            <a:pPr>
              <a:lnSpc>
                <a:spcPct val="150000"/>
              </a:lnSpc>
            </a:pPr>
            <a:r>
              <a:rPr lang="de-DE" sz="1100" dirty="0">
                <a:latin typeface="Calibri" panose="020F0502020204030204" pitchFamily="34" charset="0"/>
                <a:cs typeface="Calibri" panose="020F0502020204030204" pitchFamily="34" charset="0"/>
              </a:rPr>
              <a:t>LW=</a:t>
            </a:r>
            <a:r>
              <a:rPr lang="de-DE" sz="1100" dirty="0" err="1">
                <a:latin typeface="Calibri" panose="020F0502020204030204" pitchFamily="34" charset="0"/>
                <a:cs typeface="Calibri" panose="020F0502020204030204" pitchFamily="34" charset="0"/>
              </a:rPr>
              <a:t>lake</a:t>
            </a:r>
            <a:r>
              <a:rPr lang="de-DE" sz="1100" dirty="0">
                <a:latin typeface="Calibri" panose="020F0502020204030204" pitchFamily="34" charset="0"/>
                <a:cs typeface="Calibri" panose="020F0502020204030204" pitchFamily="34" charset="0"/>
              </a:rPr>
              <a:t> </a:t>
            </a:r>
            <a:r>
              <a:rPr lang="de-DE" sz="1100" dirty="0" err="1">
                <a:latin typeface="Calibri" panose="020F0502020204030204" pitchFamily="34" charset="0"/>
                <a:cs typeface="Calibri" panose="020F0502020204030204" pitchFamily="34" charset="0"/>
              </a:rPr>
              <a:t>water</a:t>
            </a:r>
            <a:endParaRPr lang="de-DE" sz="1100" dirty="0">
              <a:latin typeface="Calibri" panose="020F0502020204030204" pitchFamily="34" charset="0"/>
              <a:cs typeface="Calibri" panose="020F0502020204030204" pitchFamily="34" charset="0"/>
            </a:endParaRPr>
          </a:p>
          <a:p>
            <a:pPr>
              <a:lnSpc>
                <a:spcPct val="150000"/>
              </a:lnSpc>
            </a:pPr>
            <a:r>
              <a:rPr lang="de-DE" sz="1100" dirty="0">
                <a:latin typeface="Calibri" panose="020F0502020204030204" pitchFamily="34" charset="0"/>
                <a:cs typeface="Calibri" panose="020F0502020204030204" pitchFamily="34" charset="0"/>
              </a:rPr>
              <a:t>RW=</a:t>
            </a:r>
            <a:r>
              <a:rPr lang="de-DE" sz="1100" dirty="0" err="1">
                <a:latin typeface="Calibri" panose="020F0502020204030204" pitchFamily="34" charset="0"/>
                <a:cs typeface="Calibri" panose="020F0502020204030204" pitchFamily="34" charset="0"/>
              </a:rPr>
              <a:t>river</a:t>
            </a:r>
            <a:r>
              <a:rPr lang="de-DE" sz="1100" dirty="0">
                <a:latin typeface="Calibri" panose="020F0502020204030204" pitchFamily="34" charset="0"/>
                <a:cs typeface="Calibri" panose="020F0502020204030204" pitchFamily="34" charset="0"/>
              </a:rPr>
              <a:t> </a:t>
            </a:r>
            <a:r>
              <a:rPr lang="de-DE" sz="1100" dirty="0" err="1">
                <a:latin typeface="Calibri" panose="020F0502020204030204" pitchFamily="34" charset="0"/>
                <a:cs typeface="Calibri" panose="020F0502020204030204" pitchFamily="34" charset="0"/>
              </a:rPr>
              <a:t>water</a:t>
            </a:r>
            <a:endParaRPr lang="de-DE" sz="1100" dirty="0">
              <a:latin typeface="Calibri" panose="020F0502020204030204" pitchFamily="34" charset="0"/>
              <a:cs typeface="Calibri" panose="020F0502020204030204" pitchFamily="34" charset="0"/>
            </a:endParaRPr>
          </a:p>
        </p:txBody>
      </p:sp>
      <p:sp>
        <p:nvSpPr>
          <p:cNvPr id="11" name="Rechteck 10">
            <a:extLst>
              <a:ext uri="{FF2B5EF4-FFF2-40B4-BE49-F238E27FC236}">
                <a16:creationId xmlns:a16="http://schemas.microsoft.com/office/drawing/2014/main" id="{4DDB77C6-C74E-44EA-880E-227F8D450A03}"/>
              </a:ext>
            </a:extLst>
          </p:cNvPr>
          <p:cNvSpPr/>
          <p:nvPr/>
        </p:nvSpPr>
        <p:spPr>
          <a:xfrm>
            <a:off x="1970090" y="4686587"/>
            <a:ext cx="4376925" cy="261610"/>
          </a:xfrm>
          <a:prstGeom prst="rect">
            <a:avLst/>
          </a:prstGeom>
        </p:spPr>
        <p:txBody>
          <a:bodyPr wrap="square">
            <a:spAutoFit/>
          </a:bodyPr>
          <a:lstStyle/>
          <a:p>
            <a:r>
              <a:rPr lang="en-US" sz="1100" dirty="0">
                <a:solidFill>
                  <a:srgbClr val="000000"/>
                </a:solidFill>
                <a:latin typeface="Calibri" panose="020F0502020204030204" pitchFamily="34" charset="0"/>
              </a:rPr>
              <a:t>This is the pesticide. You can filter by CAS code or by substance name </a:t>
            </a:r>
            <a:endParaRPr lang="de-DE" sz="1100" dirty="0"/>
          </a:p>
        </p:txBody>
      </p:sp>
      <p:sp>
        <p:nvSpPr>
          <p:cNvPr id="13" name="Rechteck 12">
            <a:extLst>
              <a:ext uri="{FF2B5EF4-FFF2-40B4-BE49-F238E27FC236}">
                <a16:creationId xmlns:a16="http://schemas.microsoft.com/office/drawing/2014/main" id="{837674F8-7770-4BF1-992C-94A429312DC3}"/>
              </a:ext>
            </a:extLst>
          </p:cNvPr>
          <p:cNvSpPr/>
          <p:nvPr/>
        </p:nvSpPr>
        <p:spPr>
          <a:xfrm>
            <a:off x="2077667" y="5296168"/>
            <a:ext cx="6096000" cy="261610"/>
          </a:xfrm>
          <a:prstGeom prst="rect">
            <a:avLst/>
          </a:prstGeom>
        </p:spPr>
        <p:txBody>
          <a:bodyPr>
            <a:spAutoFit/>
          </a:bodyPr>
          <a:lstStyle/>
          <a:p>
            <a:r>
              <a:rPr lang="en-US" sz="1100" dirty="0">
                <a:solidFill>
                  <a:srgbClr val="000000"/>
                </a:solidFill>
                <a:latin typeface="Calibri" panose="020F0502020204030204" pitchFamily="34" charset="0"/>
              </a:rPr>
              <a:t>Filter to select your country</a:t>
            </a:r>
            <a:endParaRPr lang="de-DE" sz="1100" dirty="0"/>
          </a:p>
        </p:txBody>
      </p:sp>
    </p:spTree>
    <p:extLst>
      <p:ext uri="{BB962C8B-B14F-4D97-AF65-F5344CB8AC3E}">
        <p14:creationId xmlns:p14="http://schemas.microsoft.com/office/powerpoint/2010/main" val="2611866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DC5A972E-D239-46B9-9335-EDA93FB59D8E}"/>
              </a:ext>
            </a:extLst>
          </p:cNvPr>
          <p:cNvSpPr>
            <a:spLocks noGrp="1"/>
          </p:cNvSpPr>
          <p:nvPr>
            <p:ph type="body" sz="quarter" idx="12"/>
          </p:nvPr>
        </p:nvSpPr>
        <p:spPr/>
        <p:txBody>
          <a:bodyPr/>
          <a:lstStyle/>
          <a:p>
            <a:r>
              <a:rPr lang="de-DE" dirty="0"/>
              <a:t>Next </a:t>
            </a:r>
            <a:r>
              <a:rPr lang="de-DE" dirty="0" err="1"/>
              <a:t>steps</a:t>
            </a:r>
            <a:endParaRPr lang="de-DE" dirty="0"/>
          </a:p>
        </p:txBody>
      </p:sp>
      <p:sp>
        <p:nvSpPr>
          <p:cNvPr id="3" name="Inhaltsplatzhalter 2">
            <a:extLst>
              <a:ext uri="{FF2B5EF4-FFF2-40B4-BE49-F238E27FC236}">
                <a16:creationId xmlns:a16="http://schemas.microsoft.com/office/drawing/2014/main" id="{17822142-AAA6-432F-B74D-23BC03DDCBC5}"/>
              </a:ext>
            </a:extLst>
          </p:cNvPr>
          <p:cNvSpPr>
            <a:spLocks noGrp="1"/>
          </p:cNvSpPr>
          <p:nvPr>
            <p:ph sz="quarter" idx="13"/>
          </p:nvPr>
        </p:nvSpPr>
        <p:spPr/>
        <p:txBody>
          <a:bodyPr/>
          <a:lstStyle/>
          <a:p>
            <a:r>
              <a:rPr lang="de-DE" sz="2800" dirty="0"/>
              <a:t>Publication of pesticides in water indicator expected this year</a:t>
            </a:r>
          </a:p>
          <a:p>
            <a:endParaRPr lang="de-DE" sz="2800" dirty="0"/>
          </a:p>
          <a:p>
            <a:r>
              <a:rPr lang="de-DE" sz="2800" dirty="0"/>
              <a:t>Further </a:t>
            </a:r>
            <a:r>
              <a:rPr lang="de-DE" sz="2800" dirty="0" err="1"/>
              <a:t>development</a:t>
            </a:r>
            <a:r>
              <a:rPr lang="de-DE" sz="2800" dirty="0"/>
              <a:t> (2022) </a:t>
            </a:r>
            <a:r>
              <a:rPr lang="de-DE" sz="2800" dirty="0" err="1"/>
              <a:t>with</a:t>
            </a:r>
            <a:r>
              <a:rPr lang="de-DE" sz="2800" dirty="0"/>
              <a:t> </a:t>
            </a:r>
            <a:r>
              <a:rPr lang="de-DE" sz="2800" dirty="0" err="1"/>
              <a:t>focus</a:t>
            </a:r>
            <a:r>
              <a:rPr lang="de-DE" sz="2800" dirty="0"/>
              <a:t> on:</a:t>
            </a:r>
          </a:p>
          <a:p>
            <a:pPr lvl="1"/>
            <a:r>
              <a:rPr lang="de-DE" sz="2400" dirty="0" err="1"/>
              <a:t>Calculation</a:t>
            </a:r>
            <a:r>
              <a:rPr lang="de-DE" sz="2400" dirty="0"/>
              <a:t> alternatives (i.e. </a:t>
            </a:r>
            <a:r>
              <a:rPr lang="de-DE" sz="2400" dirty="0" err="1"/>
              <a:t>country</a:t>
            </a:r>
            <a:r>
              <a:rPr lang="de-DE" sz="2400" dirty="0"/>
              <a:t> </a:t>
            </a:r>
            <a:r>
              <a:rPr lang="de-DE" sz="2400" dirty="0" err="1"/>
              <a:t>weighting</a:t>
            </a:r>
            <a:r>
              <a:rPr lang="de-DE" sz="2400" dirty="0"/>
              <a:t> </a:t>
            </a:r>
            <a:r>
              <a:rPr lang="de-DE" sz="2400" dirty="0" err="1"/>
              <a:t>factor</a:t>
            </a:r>
            <a:r>
              <a:rPr lang="de-DE" sz="2400" dirty="0"/>
              <a:t> vs. </a:t>
            </a:r>
            <a:r>
              <a:rPr lang="de-DE" sz="2400" dirty="0" err="1"/>
              <a:t>water</a:t>
            </a:r>
            <a:r>
              <a:rPr lang="de-DE" sz="2400" dirty="0"/>
              <a:t> network, </a:t>
            </a:r>
            <a:r>
              <a:rPr lang="de-DE" sz="2400" dirty="0" err="1"/>
              <a:t>arable</a:t>
            </a:r>
            <a:r>
              <a:rPr lang="de-DE" sz="2400" dirty="0"/>
              <a:t> </a:t>
            </a:r>
            <a:r>
              <a:rPr lang="de-DE" sz="2400" dirty="0" err="1"/>
              <a:t>land</a:t>
            </a:r>
            <a:r>
              <a:rPr lang="de-DE" sz="2400" dirty="0"/>
              <a:t> </a:t>
            </a:r>
            <a:r>
              <a:rPr lang="de-DE" sz="2400" dirty="0" err="1"/>
              <a:t>cover</a:t>
            </a:r>
            <a:r>
              <a:rPr lang="de-DE" sz="2400" dirty="0"/>
              <a:t> etc.)</a:t>
            </a:r>
          </a:p>
          <a:p>
            <a:pPr lvl="1"/>
            <a:r>
              <a:rPr lang="de-DE" sz="2400" dirty="0"/>
              <a:t>Improving approach towards non-detects (‚below LoQ‘) using statistical methods</a:t>
            </a:r>
          </a:p>
          <a:p>
            <a:pPr lvl="1"/>
            <a:r>
              <a:rPr lang="de-DE" sz="2400" dirty="0" err="1"/>
              <a:t>Increase</a:t>
            </a:r>
            <a:r>
              <a:rPr lang="de-DE" sz="2400" dirty="0"/>
              <a:t> </a:t>
            </a:r>
            <a:r>
              <a:rPr lang="de-DE" sz="2400" dirty="0" err="1"/>
              <a:t>number</a:t>
            </a:r>
            <a:r>
              <a:rPr lang="de-DE" sz="2400" dirty="0"/>
              <a:t> </a:t>
            </a:r>
            <a:r>
              <a:rPr lang="de-DE" sz="2400" dirty="0" err="1"/>
              <a:t>of</a:t>
            </a:r>
            <a:r>
              <a:rPr lang="de-DE" sz="2400" dirty="0"/>
              <a:t> </a:t>
            </a:r>
            <a:r>
              <a:rPr lang="de-DE" sz="2400" dirty="0" err="1"/>
              <a:t>effect</a:t>
            </a:r>
            <a:r>
              <a:rPr lang="de-DE" sz="2400" dirty="0"/>
              <a:t> </a:t>
            </a:r>
            <a:r>
              <a:rPr lang="de-DE" sz="2400" dirty="0" err="1"/>
              <a:t>thresholds</a:t>
            </a:r>
            <a:r>
              <a:rPr lang="de-DE" sz="2400" dirty="0"/>
              <a:t> </a:t>
            </a:r>
            <a:r>
              <a:rPr lang="de-DE" sz="2400" dirty="0" err="1"/>
              <a:t>for</a:t>
            </a:r>
            <a:r>
              <a:rPr lang="de-DE" sz="2400" dirty="0"/>
              <a:t> </a:t>
            </a:r>
            <a:r>
              <a:rPr lang="de-DE" sz="2400" dirty="0" err="1"/>
              <a:t>pesticides</a:t>
            </a:r>
            <a:endParaRPr lang="de-DE" sz="2400" dirty="0"/>
          </a:p>
          <a:p>
            <a:pPr lvl="1"/>
            <a:endParaRPr lang="de-DE" sz="2000" dirty="0"/>
          </a:p>
        </p:txBody>
      </p:sp>
      <p:sp>
        <p:nvSpPr>
          <p:cNvPr id="4" name="Textplatzhalter 3">
            <a:extLst>
              <a:ext uri="{FF2B5EF4-FFF2-40B4-BE49-F238E27FC236}">
                <a16:creationId xmlns:a16="http://schemas.microsoft.com/office/drawing/2014/main" id="{62AE0B3F-E94A-43F6-8FB1-A2ACD4E5C0D7}"/>
              </a:ext>
            </a:extLst>
          </p:cNvPr>
          <p:cNvSpPr>
            <a:spLocks noGrp="1"/>
          </p:cNvSpPr>
          <p:nvPr>
            <p:ph type="body" sz="quarter" idx="14"/>
          </p:nvPr>
        </p:nvSpPr>
        <p:spPr/>
        <p:txBody>
          <a:bodyPr/>
          <a:lstStyle/>
          <a:p>
            <a:endParaRPr lang="de-DE"/>
          </a:p>
        </p:txBody>
      </p:sp>
    </p:spTree>
    <p:extLst>
      <p:ext uri="{BB962C8B-B14F-4D97-AF65-F5344CB8AC3E}">
        <p14:creationId xmlns:p14="http://schemas.microsoft.com/office/powerpoint/2010/main" val="414436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DC5A972E-D239-46B9-9335-EDA93FB59D8E}"/>
              </a:ext>
            </a:extLst>
          </p:cNvPr>
          <p:cNvSpPr>
            <a:spLocks noGrp="1"/>
          </p:cNvSpPr>
          <p:nvPr>
            <p:ph type="body" sz="quarter" idx="12"/>
          </p:nvPr>
        </p:nvSpPr>
        <p:spPr/>
        <p:txBody>
          <a:bodyPr/>
          <a:lstStyle/>
          <a:p>
            <a:r>
              <a:rPr lang="de-DE" dirty="0" err="1"/>
              <a:t>Hazardous</a:t>
            </a:r>
            <a:r>
              <a:rPr lang="de-DE" dirty="0"/>
              <a:t> </a:t>
            </a:r>
            <a:r>
              <a:rPr lang="de-DE" dirty="0" err="1"/>
              <a:t>substances</a:t>
            </a:r>
            <a:r>
              <a:rPr lang="de-DE" dirty="0"/>
              <a:t> - </a:t>
            </a:r>
            <a:r>
              <a:rPr lang="de-DE" dirty="0" err="1"/>
              <a:t>Overview</a:t>
            </a:r>
            <a:endParaRPr lang="de-DE" dirty="0"/>
          </a:p>
        </p:txBody>
      </p:sp>
      <p:sp>
        <p:nvSpPr>
          <p:cNvPr id="4" name="Textplatzhalter 3">
            <a:extLst>
              <a:ext uri="{FF2B5EF4-FFF2-40B4-BE49-F238E27FC236}">
                <a16:creationId xmlns:a16="http://schemas.microsoft.com/office/drawing/2014/main" id="{62AE0B3F-E94A-43F6-8FB1-A2ACD4E5C0D7}"/>
              </a:ext>
            </a:extLst>
          </p:cNvPr>
          <p:cNvSpPr>
            <a:spLocks noGrp="1"/>
          </p:cNvSpPr>
          <p:nvPr>
            <p:ph type="body" sz="quarter" idx="14"/>
          </p:nvPr>
        </p:nvSpPr>
        <p:spPr/>
        <p:txBody>
          <a:bodyPr/>
          <a:lstStyle/>
          <a:p>
            <a:endParaRPr lang="de-DE"/>
          </a:p>
        </p:txBody>
      </p:sp>
      <p:graphicFrame>
        <p:nvGraphicFramePr>
          <p:cNvPr id="6" name="Tabelle 5">
            <a:extLst>
              <a:ext uri="{FF2B5EF4-FFF2-40B4-BE49-F238E27FC236}">
                <a16:creationId xmlns:a16="http://schemas.microsoft.com/office/drawing/2014/main" id="{6FFC066F-77ED-4389-96B8-AFA25877361F}"/>
              </a:ext>
            </a:extLst>
          </p:cNvPr>
          <p:cNvGraphicFramePr>
            <a:graphicFrameLocks noGrp="1"/>
          </p:cNvGraphicFramePr>
          <p:nvPr>
            <p:extLst>
              <p:ext uri="{D42A27DB-BD31-4B8C-83A1-F6EECF244321}">
                <p14:modId xmlns:p14="http://schemas.microsoft.com/office/powerpoint/2010/main" val="2355996626"/>
              </p:ext>
            </p:extLst>
          </p:nvPr>
        </p:nvGraphicFramePr>
        <p:xfrm>
          <a:off x="733135" y="1525997"/>
          <a:ext cx="8795328" cy="2225040"/>
        </p:xfrm>
        <a:graphic>
          <a:graphicData uri="http://schemas.openxmlformats.org/drawingml/2006/table">
            <a:tbl>
              <a:tblPr firstRow="1" bandRow="1">
                <a:tableStyleId>{5C22544A-7EE6-4342-B048-85BDC9FD1C3A}</a:tableStyleId>
              </a:tblPr>
              <a:tblGrid>
                <a:gridCol w="4397664">
                  <a:extLst>
                    <a:ext uri="{9D8B030D-6E8A-4147-A177-3AD203B41FA5}">
                      <a16:colId xmlns:a16="http://schemas.microsoft.com/office/drawing/2014/main" val="2029653790"/>
                    </a:ext>
                  </a:extLst>
                </a:gridCol>
                <a:gridCol w="4397664">
                  <a:extLst>
                    <a:ext uri="{9D8B030D-6E8A-4147-A177-3AD203B41FA5}">
                      <a16:colId xmlns:a16="http://schemas.microsoft.com/office/drawing/2014/main" val="3077267175"/>
                    </a:ext>
                  </a:extLst>
                </a:gridCol>
              </a:tblGrid>
              <a:tr h="370840">
                <a:tc>
                  <a:txBody>
                    <a:bodyPr/>
                    <a:lstStyle/>
                    <a:p>
                      <a:pPr algn="l" fontAlgn="b"/>
                      <a:r>
                        <a:rPr lang="de-DE" sz="1800" u="none" strike="noStrike" dirty="0" err="1">
                          <a:effectLst/>
                          <a:latin typeface="Calibri" panose="020F0502020204030204" pitchFamily="34" charset="0"/>
                          <a:cs typeface="Calibri" panose="020F0502020204030204" pitchFamily="34" charset="0"/>
                        </a:rPr>
                        <a:t>Determinand</a:t>
                      </a:r>
                      <a:r>
                        <a:rPr lang="de-DE" sz="1800" u="none" strike="noStrike" dirty="0">
                          <a:effectLst/>
                          <a:latin typeface="Calibri" panose="020F0502020204030204" pitchFamily="34" charset="0"/>
                          <a:cs typeface="Calibri" panose="020F0502020204030204" pitchFamily="34" charset="0"/>
                        </a:rPr>
                        <a:t> / Group</a:t>
                      </a:r>
                      <a:endParaRPr lang="de-DE"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r" fontAlgn="b"/>
                      <a:r>
                        <a:rPr lang="en-US" sz="1800" u="none" strike="noStrike" dirty="0">
                          <a:effectLst/>
                          <a:latin typeface="Calibri" panose="020F0502020204030204" pitchFamily="34" charset="0"/>
                          <a:cs typeface="Calibri" panose="020F0502020204030204" pitchFamily="34" charset="0"/>
                        </a:rPr>
                        <a:t>Number of reported </a:t>
                      </a:r>
                      <a:r>
                        <a:rPr lang="en-US" sz="1800" u="none" strike="noStrike" dirty="0" err="1">
                          <a:effectLst/>
                          <a:latin typeface="Calibri" panose="020F0502020204030204" pitchFamily="34" charset="0"/>
                          <a:cs typeface="Calibri" panose="020F0502020204030204" pitchFamily="34" charset="0"/>
                        </a:rPr>
                        <a:t>determinands</a:t>
                      </a:r>
                      <a:endParaRPr lang="en-US"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367455770"/>
                  </a:ext>
                </a:extLst>
              </a:tr>
              <a:tr h="370840">
                <a:tc>
                  <a:txBody>
                    <a:bodyPr/>
                    <a:lstStyle/>
                    <a:p>
                      <a:pPr algn="l" fontAlgn="b"/>
                      <a:r>
                        <a:rPr lang="de-DE" sz="1800" u="none" strike="noStrike" dirty="0" err="1">
                          <a:effectLst/>
                          <a:latin typeface="Calibri" panose="020F0502020204030204" pitchFamily="34" charset="0"/>
                          <a:cs typeface="Calibri" panose="020F0502020204030204" pitchFamily="34" charset="0"/>
                        </a:rPr>
                        <a:t>Hazardous</a:t>
                      </a:r>
                      <a:r>
                        <a:rPr lang="de-DE" sz="1800" u="none" strike="noStrike" dirty="0">
                          <a:effectLst/>
                          <a:latin typeface="Calibri" panose="020F0502020204030204" pitchFamily="34" charset="0"/>
                          <a:cs typeface="Calibri" panose="020F0502020204030204" pitchFamily="34" charset="0"/>
                        </a:rPr>
                        <a:t> </a:t>
                      </a:r>
                      <a:r>
                        <a:rPr lang="de-DE" sz="1800" u="none" strike="noStrike" dirty="0" err="1">
                          <a:effectLst/>
                          <a:latin typeface="Calibri" panose="020F0502020204030204" pitchFamily="34" charset="0"/>
                          <a:cs typeface="Calibri" panose="020F0502020204030204" pitchFamily="34" charset="0"/>
                        </a:rPr>
                        <a:t>substances</a:t>
                      </a:r>
                      <a:r>
                        <a:rPr lang="de-DE" sz="1800" u="none" strike="noStrike" dirty="0">
                          <a:effectLst/>
                          <a:latin typeface="Calibri" panose="020F0502020204030204" pitchFamily="34" charset="0"/>
                          <a:cs typeface="Calibri" panose="020F0502020204030204" pitchFamily="34" charset="0"/>
                        </a:rPr>
                        <a:t> - </a:t>
                      </a:r>
                      <a:r>
                        <a:rPr lang="de-DE" sz="1800" u="none" strike="noStrike" dirty="0" err="1">
                          <a:effectLst/>
                          <a:latin typeface="Calibri" panose="020F0502020204030204" pitchFamily="34" charset="0"/>
                          <a:cs typeface="Calibri" panose="020F0502020204030204" pitchFamily="34" charset="0"/>
                        </a:rPr>
                        <a:t>other</a:t>
                      </a:r>
                      <a:endParaRPr lang="de-DE"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r" fontAlgn="b"/>
                      <a:r>
                        <a:rPr lang="de-DE" sz="1800" u="none" strike="noStrike">
                          <a:effectLst/>
                          <a:latin typeface="Calibri" panose="020F0502020204030204" pitchFamily="34" charset="0"/>
                          <a:cs typeface="Calibri" panose="020F0502020204030204" pitchFamily="34" charset="0"/>
                        </a:rPr>
                        <a:t>519</a:t>
                      </a:r>
                      <a:endParaRPr lang="de-DE" sz="18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361106870"/>
                  </a:ext>
                </a:extLst>
              </a:tr>
              <a:tr h="370840">
                <a:tc>
                  <a:txBody>
                    <a:bodyPr/>
                    <a:lstStyle/>
                    <a:p>
                      <a:pPr algn="l" fontAlgn="b"/>
                      <a:r>
                        <a:rPr lang="de-DE" sz="1800" u="none" strike="noStrike" dirty="0" err="1">
                          <a:effectLst/>
                          <a:latin typeface="Calibri" panose="020F0502020204030204" pitchFamily="34" charset="0"/>
                          <a:cs typeface="Calibri" panose="020F0502020204030204" pitchFamily="34" charset="0"/>
                        </a:rPr>
                        <a:t>Hazardous</a:t>
                      </a:r>
                      <a:r>
                        <a:rPr lang="de-DE" sz="1800" u="none" strike="noStrike" dirty="0">
                          <a:effectLst/>
                          <a:latin typeface="Calibri" panose="020F0502020204030204" pitchFamily="34" charset="0"/>
                          <a:cs typeface="Calibri" panose="020F0502020204030204" pitchFamily="34" charset="0"/>
                        </a:rPr>
                        <a:t> </a:t>
                      </a:r>
                      <a:r>
                        <a:rPr lang="de-DE" sz="1800" u="none" strike="noStrike" dirty="0" err="1">
                          <a:effectLst/>
                          <a:latin typeface="Calibri" panose="020F0502020204030204" pitchFamily="34" charset="0"/>
                          <a:cs typeface="Calibri" panose="020F0502020204030204" pitchFamily="34" charset="0"/>
                        </a:rPr>
                        <a:t>substances</a:t>
                      </a:r>
                      <a:r>
                        <a:rPr lang="de-DE" sz="1800" u="none" strike="noStrike" dirty="0">
                          <a:effectLst/>
                          <a:latin typeface="Calibri" panose="020F0502020204030204" pitchFamily="34" charset="0"/>
                          <a:cs typeface="Calibri" panose="020F0502020204030204" pitchFamily="34" charset="0"/>
                        </a:rPr>
                        <a:t> - </a:t>
                      </a:r>
                      <a:r>
                        <a:rPr lang="de-DE" sz="1800" u="none" strike="noStrike" dirty="0" err="1">
                          <a:effectLst/>
                          <a:latin typeface="Calibri" panose="020F0502020204030204" pitchFamily="34" charset="0"/>
                          <a:cs typeface="Calibri" panose="020F0502020204030204" pitchFamily="34" charset="0"/>
                        </a:rPr>
                        <a:t>Pesticides</a:t>
                      </a:r>
                      <a:endParaRPr lang="de-DE"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r" fontAlgn="b"/>
                      <a:r>
                        <a:rPr lang="de-DE" sz="1800" u="none" strike="noStrike">
                          <a:effectLst/>
                          <a:latin typeface="Calibri" panose="020F0502020204030204" pitchFamily="34" charset="0"/>
                          <a:cs typeface="Calibri" panose="020F0502020204030204" pitchFamily="34" charset="0"/>
                        </a:rPr>
                        <a:t>237</a:t>
                      </a:r>
                      <a:endParaRPr lang="de-DE" sz="18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765795814"/>
                  </a:ext>
                </a:extLst>
              </a:tr>
              <a:tr h="370840">
                <a:tc>
                  <a:txBody>
                    <a:bodyPr/>
                    <a:lstStyle/>
                    <a:p>
                      <a:pPr algn="l" fontAlgn="b"/>
                      <a:r>
                        <a:rPr lang="de-DE" sz="1800" u="none" strike="noStrike" dirty="0" err="1">
                          <a:effectLst/>
                          <a:latin typeface="Calibri" panose="020F0502020204030204" pitchFamily="34" charset="0"/>
                          <a:cs typeface="Calibri" panose="020F0502020204030204" pitchFamily="34" charset="0"/>
                        </a:rPr>
                        <a:t>Nutrients</a:t>
                      </a:r>
                      <a:endParaRPr lang="de-DE"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r" fontAlgn="b"/>
                      <a:r>
                        <a:rPr lang="de-DE" sz="1800" u="none" strike="noStrike" dirty="0">
                          <a:effectLst/>
                          <a:latin typeface="Calibri" panose="020F0502020204030204" pitchFamily="34" charset="0"/>
                          <a:cs typeface="Calibri" panose="020F0502020204030204" pitchFamily="34" charset="0"/>
                        </a:rPr>
                        <a:t>30</a:t>
                      </a:r>
                      <a:endParaRPr lang="de-DE"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3622402653"/>
                  </a:ext>
                </a:extLst>
              </a:tr>
              <a:tr h="370840">
                <a:tc>
                  <a:txBody>
                    <a:bodyPr/>
                    <a:lstStyle/>
                    <a:p>
                      <a:pPr algn="l" fontAlgn="b"/>
                      <a:r>
                        <a:rPr lang="de-DE" sz="1800" u="none" strike="noStrike">
                          <a:effectLst/>
                          <a:latin typeface="Calibri" panose="020F0502020204030204" pitchFamily="34" charset="0"/>
                          <a:cs typeface="Calibri" panose="020F0502020204030204" pitchFamily="34" charset="0"/>
                        </a:rPr>
                        <a:t>Supportive determinands</a:t>
                      </a:r>
                      <a:endParaRPr lang="de-DE" sz="18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r" fontAlgn="b"/>
                      <a:r>
                        <a:rPr lang="de-DE" sz="1800" u="none" strike="noStrike" dirty="0">
                          <a:effectLst/>
                          <a:latin typeface="Calibri" panose="020F0502020204030204" pitchFamily="34" charset="0"/>
                          <a:cs typeface="Calibri" panose="020F0502020204030204" pitchFamily="34" charset="0"/>
                        </a:rPr>
                        <a:t>9</a:t>
                      </a:r>
                      <a:endParaRPr lang="de-DE"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3999971670"/>
                  </a:ext>
                </a:extLst>
              </a:tr>
              <a:tr h="370840">
                <a:tc>
                  <a:txBody>
                    <a:bodyPr/>
                    <a:lstStyle/>
                    <a:p>
                      <a:pPr algn="l" fontAlgn="b"/>
                      <a:r>
                        <a:rPr lang="de-DE" sz="1800" u="none" strike="noStrike">
                          <a:effectLst/>
                          <a:latin typeface="Calibri" panose="020F0502020204030204" pitchFamily="34" charset="0"/>
                          <a:cs typeface="Calibri" panose="020F0502020204030204" pitchFamily="34" charset="0"/>
                        </a:rPr>
                        <a:t>Grand Total</a:t>
                      </a:r>
                      <a:endParaRPr lang="de-DE" sz="18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r" fontAlgn="b"/>
                      <a:r>
                        <a:rPr lang="de-DE" sz="1800" u="none" strike="noStrike" dirty="0">
                          <a:effectLst/>
                          <a:latin typeface="Calibri" panose="020F0502020204030204" pitchFamily="34" charset="0"/>
                          <a:cs typeface="Calibri" panose="020F0502020204030204" pitchFamily="34" charset="0"/>
                        </a:rPr>
                        <a:t>795</a:t>
                      </a:r>
                      <a:endParaRPr lang="de-DE"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491886557"/>
                  </a:ext>
                </a:extLst>
              </a:tr>
            </a:tbl>
          </a:graphicData>
        </a:graphic>
      </p:graphicFrame>
    </p:spTree>
    <p:extLst>
      <p:ext uri="{BB962C8B-B14F-4D97-AF65-F5344CB8AC3E}">
        <p14:creationId xmlns:p14="http://schemas.microsoft.com/office/powerpoint/2010/main" val="3769752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DC5A972E-D239-46B9-9335-EDA93FB59D8E}"/>
              </a:ext>
            </a:extLst>
          </p:cNvPr>
          <p:cNvSpPr>
            <a:spLocks noGrp="1"/>
          </p:cNvSpPr>
          <p:nvPr>
            <p:ph type="body" sz="quarter" idx="12"/>
          </p:nvPr>
        </p:nvSpPr>
        <p:spPr/>
        <p:txBody>
          <a:bodyPr/>
          <a:lstStyle/>
          <a:p>
            <a:r>
              <a:rPr lang="de-DE" dirty="0" err="1"/>
              <a:t>Hazardous</a:t>
            </a:r>
            <a:r>
              <a:rPr lang="de-DE" dirty="0"/>
              <a:t> </a:t>
            </a:r>
            <a:r>
              <a:rPr lang="de-DE" dirty="0" err="1"/>
              <a:t>substances</a:t>
            </a:r>
            <a:r>
              <a:rPr lang="de-DE" dirty="0"/>
              <a:t> – </a:t>
            </a:r>
            <a:r>
              <a:rPr lang="de-DE" dirty="0" err="1"/>
              <a:t>Number</a:t>
            </a:r>
            <a:r>
              <a:rPr lang="de-DE" dirty="0"/>
              <a:t> </a:t>
            </a:r>
            <a:r>
              <a:rPr lang="de-DE" dirty="0" err="1"/>
              <a:t>of</a:t>
            </a:r>
            <a:r>
              <a:rPr lang="de-DE" dirty="0"/>
              <a:t> </a:t>
            </a:r>
            <a:r>
              <a:rPr lang="de-DE" dirty="0" err="1"/>
              <a:t>records</a:t>
            </a:r>
            <a:endParaRPr lang="de-DE" dirty="0"/>
          </a:p>
        </p:txBody>
      </p:sp>
      <p:sp>
        <p:nvSpPr>
          <p:cNvPr id="4" name="Textplatzhalter 3">
            <a:extLst>
              <a:ext uri="{FF2B5EF4-FFF2-40B4-BE49-F238E27FC236}">
                <a16:creationId xmlns:a16="http://schemas.microsoft.com/office/drawing/2014/main" id="{62AE0B3F-E94A-43F6-8FB1-A2ACD4E5C0D7}"/>
              </a:ext>
            </a:extLst>
          </p:cNvPr>
          <p:cNvSpPr>
            <a:spLocks noGrp="1"/>
          </p:cNvSpPr>
          <p:nvPr>
            <p:ph type="body" sz="quarter" idx="14"/>
          </p:nvPr>
        </p:nvSpPr>
        <p:spPr/>
        <p:txBody>
          <a:bodyPr/>
          <a:lstStyle/>
          <a:p>
            <a:endParaRPr lang="de-DE"/>
          </a:p>
        </p:txBody>
      </p:sp>
      <p:graphicFrame>
        <p:nvGraphicFramePr>
          <p:cNvPr id="5" name="Chart 1">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3937007382"/>
              </p:ext>
            </p:extLst>
          </p:nvPr>
        </p:nvGraphicFramePr>
        <p:xfrm>
          <a:off x="768927" y="1309257"/>
          <a:ext cx="9445337" cy="46031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1224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GB" dirty="0"/>
              <a:t>Goal</a:t>
            </a:r>
          </a:p>
        </p:txBody>
      </p:sp>
      <p:sp>
        <p:nvSpPr>
          <p:cNvPr id="6" name="Inhaltsplatzhalter 5">
            <a:extLst>
              <a:ext uri="{FF2B5EF4-FFF2-40B4-BE49-F238E27FC236}">
                <a16:creationId xmlns:a16="http://schemas.microsoft.com/office/drawing/2014/main" id="{1723ABC7-4CD7-4ED2-B0AF-51733A58C2CB}"/>
              </a:ext>
            </a:extLst>
          </p:cNvPr>
          <p:cNvSpPr>
            <a:spLocks noGrp="1"/>
          </p:cNvSpPr>
          <p:nvPr>
            <p:ph sz="quarter" idx="13"/>
          </p:nvPr>
        </p:nvSpPr>
        <p:spPr>
          <a:xfrm>
            <a:off x="598488" y="2846726"/>
            <a:ext cx="10313352" cy="2520315"/>
          </a:xfrm>
        </p:spPr>
        <p:txBody>
          <a:bodyPr/>
          <a:lstStyle/>
          <a:p>
            <a:pPr marL="0" indent="0">
              <a:buNone/>
            </a:pPr>
            <a:r>
              <a:rPr lang="de-DE" sz="2400" b="1" dirty="0" err="1"/>
              <a:t>Feasibility</a:t>
            </a:r>
            <a:r>
              <a:rPr lang="de-DE" sz="2400" b="1" dirty="0"/>
              <a:t> </a:t>
            </a:r>
            <a:r>
              <a:rPr lang="de-DE" sz="2400" b="1" dirty="0" err="1"/>
              <a:t>of</a:t>
            </a:r>
            <a:r>
              <a:rPr lang="de-DE" sz="2400" b="1" dirty="0"/>
              <a:t> </a:t>
            </a:r>
            <a:r>
              <a:rPr lang="de-DE" sz="2400" b="1" dirty="0" err="1"/>
              <a:t>production</a:t>
            </a:r>
            <a:r>
              <a:rPr lang="de-DE" sz="2400" b="1" dirty="0"/>
              <a:t> and </a:t>
            </a:r>
            <a:r>
              <a:rPr lang="de-DE" sz="2400" b="1" dirty="0" err="1"/>
              <a:t>data</a:t>
            </a:r>
            <a:r>
              <a:rPr lang="de-DE" sz="2400" b="1" dirty="0"/>
              <a:t> source</a:t>
            </a:r>
          </a:p>
          <a:p>
            <a:r>
              <a:rPr lang="en-GB" sz="2400" dirty="0"/>
              <a:t>Currently, no indicator showing pesticides in European waters is available.</a:t>
            </a:r>
            <a:endParaRPr lang="de-DE" sz="2400" dirty="0"/>
          </a:p>
          <a:p>
            <a:r>
              <a:rPr lang="en-GB" sz="2400" dirty="0"/>
              <a:t>Basis for indicator development: ETC/ICM Technical report 1/2020*.</a:t>
            </a:r>
            <a:endParaRPr lang="en-US" sz="2400" dirty="0"/>
          </a:p>
          <a:p>
            <a:r>
              <a:rPr lang="en-GB" sz="2400" dirty="0"/>
              <a:t>Monitoring data officially reported by EEA member and cooperating countries to voluntary dataflow (</a:t>
            </a:r>
            <a:r>
              <a:rPr lang="en-GB" sz="2400" dirty="0" err="1"/>
              <a:t>SoE</a:t>
            </a:r>
            <a:r>
              <a:rPr lang="en-GB" sz="2400" dirty="0"/>
              <a:t> WISE 6); Data are public.</a:t>
            </a:r>
          </a:p>
          <a:p>
            <a:pPr lvl="0"/>
            <a:r>
              <a:rPr lang="en-GB" sz="2400" dirty="0"/>
              <a:t>Data on available effect thresholds regulated at EU-level as well as national level. </a:t>
            </a:r>
            <a:endParaRPr lang="de-DE" sz="2400" dirty="0"/>
          </a:p>
          <a:p>
            <a:endParaRPr lang="en-GB" sz="2400" dirty="0"/>
          </a:p>
          <a:p>
            <a:pPr marL="492395" lvl="1" indent="0">
              <a:buNone/>
            </a:pPr>
            <a:endParaRPr lang="en-GB" sz="2400" dirty="0"/>
          </a:p>
          <a:p>
            <a:pPr marL="492395" lvl="1" indent="0">
              <a:buNone/>
            </a:pPr>
            <a:endParaRPr lang="de-DE" sz="2400" dirty="0"/>
          </a:p>
        </p:txBody>
      </p:sp>
      <p:sp>
        <p:nvSpPr>
          <p:cNvPr id="7" name="Textplatzhalter 6">
            <a:extLst>
              <a:ext uri="{FF2B5EF4-FFF2-40B4-BE49-F238E27FC236}">
                <a16:creationId xmlns:a16="http://schemas.microsoft.com/office/drawing/2014/main" id="{64C00032-FC7F-4C62-A393-E3030E838873}"/>
              </a:ext>
            </a:extLst>
          </p:cNvPr>
          <p:cNvSpPr>
            <a:spLocks noGrp="1"/>
          </p:cNvSpPr>
          <p:nvPr>
            <p:ph type="body" sz="quarter" idx="14"/>
          </p:nvPr>
        </p:nvSpPr>
        <p:spPr>
          <a:xfrm>
            <a:off x="598488" y="6423285"/>
            <a:ext cx="9144952" cy="274637"/>
          </a:xfrm>
        </p:spPr>
        <p:txBody>
          <a:bodyPr/>
          <a:lstStyle/>
          <a:p>
            <a:r>
              <a:rPr lang="de-DE" dirty="0"/>
              <a:t>*https://www.eionet.europa.eu/etcs/etc-icm/products/etc-icm-report-1-2020-pesticides-in-european-rivers-lakes-and-groundwaters-data-assessment</a:t>
            </a:r>
          </a:p>
        </p:txBody>
      </p:sp>
      <p:sp>
        <p:nvSpPr>
          <p:cNvPr id="8" name="Inhaltsplatzhalter 5">
            <a:extLst>
              <a:ext uri="{FF2B5EF4-FFF2-40B4-BE49-F238E27FC236}">
                <a16:creationId xmlns:a16="http://schemas.microsoft.com/office/drawing/2014/main" id="{9FAE0186-4CCA-4477-8888-2AA089B591F9}"/>
              </a:ext>
            </a:extLst>
          </p:cNvPr>
          <p:cNvSpPr txBox="1">
            <a:spLocks/>
          </p:cNvSpPr>
          <p:nvPr/>
        </p:nvSpPr>
        <p:spPr>
          <a:xfrm>
            <a:off x="598488" y="1127074"/>
            <a:ext cx="10313352" cy="1806923"/>
          </a:xfrm>
          <a:prstGeom prst="rect">
            <a:avLst/>
          </a:prstGeom>
        </p:spPr>
        <p:txBody>
          <a:bodyPr/>
          <a:lstStyle>
            <a:lvl1pPr marL="422051" indent="-422051" algn="l" defTabSz="1125472" rtl="0" eaLnBrk="1" latinLnBrk="0" hangingPunct="1">
              <a:spcBef>
                <a:spcPct val="20000"/>
              </a:spcBef>
              <a:buFont typeface="Arial" pitchFamily="34" charset="0"/>
              <a:buChar char="•"/>
              <a:defRPr sz="4000" kern="1200">
                <a:solidFill>
                  <a:srgbClr val="008173"/>
                </a:solidFill>
                <a:latin typeface="Calibri" panose="020F0502020204030204" pitchFamily="34" charset="0"/>
                <a:ea typeface="+mn-ea"/>
                <a:cs typeface="Calibri" panose="020F0502020204030204" pitchFamily="34" charset="0"/>
              </a:defRPr>
            </a:lvl1pPr>
            <a:lvl2pPr marL="914446" indent="-351710" algn="l" defTabSz="1125472" rtl="0" eaLnBrk="1" latinLnBrk="0" hangingPunct="1">
              <a:spcBef>
                <a:spcPct val="20000"/>
              </a:spcBef>
              <a:buFont typeface="Arial" pitchFamily="34" charset="0"/>
              <a:buChar char="–"/>
              <a:defRPr sz="3600" kern="1200">
                <a:solidFill>
                  <a:srgbClr val="008173"/>
                </a:solidFill>
                <a:latin typeface="Calibri" panose="020F0502020204030204" pitchFamily="34" charset="0"/>
                <a:ea typeface="+mn-ea"/>
                <a:cs typeface="Calibri" panose="020F0502020204030204" pitchFamily="34" charset="0"/>
              </a:defRPr>
            </a:lvl2pPr>
            <a:lvl3pPr marL="1406839" indent="-281368" algn="l" defTabSz="1125472" rtl="0" eaLnBrk="1" latinLnBrk="0" hangingPunct="1">
              <a:spcBef>
                <a:spcPct val="20000"/>
              </a:spcBef>
              <a:buFont typeface="Arial" pitchFamily="34" charset="0"/>
              <a:buChar char="•"/>
              <a:defRPr sz="3200" kern="1200">
                <a:solidFill>
                  <a:srgbClr val="008173"/>
                </a:solidFill>
                <a:latin typeface="Calibri" panose="020F0502020204030204" pitchFamily="34" charset="0"/>
                <a:ea typeface="+mn-ea"/>
                <a:cs typeface="Calibri" panose="020F0502020204030204" pitchFamily="34" charset="0"/>
              </a:defRPr>
            </a:lvl3pPr>
            <a:lvl4pPr marL="1969575" indent="-281368" algn="l" defTabSz="1125472" rtl="0" eaLnBrk="1" latinLnBrk="0" hangingPunct="1">
              <a:spcBef>
                <a:spcPct val="20000"/>
              </a:spcBef>
              <a:buFont typeface="Arial" pitchFamily="34" charset="0"/>
              <a:buChar char="–"/>
              <a:defRPr sz="2800" kern="1200">
                <a:solidFill>
                  <a:srgbClr val="008173"/>
                </a:solidFill>
                <a:latin typeface="Calibri" panose="020F0502020204030204" pitchFamily="34" charset="0"/>
                <a:ea typeface="+mn-ea"/>
                <a:cs typeface="Calibri" panose="020F0502020204030204" pitchFamily="34" charset="0"/>
              </a:defRPr>
            </a:lvl4pPr>
            <a:lvl5pPr marL="2532312" indent="-281368" algn="l" defTabSz="1125472" rtl="0" eaLnBrk="1" latinLnBrk="0" hangingPunct="1">
              <a:spcBef>
                <a:spcPct val="20000"/>
              </a:spcBef>
              <a:buFont typeface="Arial" pitchFamily="34" charset="0"/>
              <a:buChar char="»"/>
              <a:defRPr sz="2800" kern="1200">
                <a:solidFill>
                  <a:srgbClr val="008173"/>
                </a:solidFill>
                <a:latin typeface="Calibri" panose="020F0502020204030204" pitchFamily="34" charset="0"/>
                <a:ea typeface="+mn-ea"/>
                <a:cs typeface="Calibri" panose="020F0502020204030204" pitchFamily="34" charset="0"/>
              </a:defRPr>
            </a:lvl5pPr>
            <a:lvl6pPr marL="3095047"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6pPr>
            <a:lvl7pPr marL="3657783"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7pPr>
            <a:lvl8pPr marL="4220519"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8pPr>
            <a:lvl9pPr marL="4783254"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9pPr>
          </a:lstStyle>
          <a:p>
            <a:pPr marL="0" indent="0">
              <a:buFont typeface="Arial" pitchFamily="34" charset="0"/>
              <a:buNone/>
            </a:pPr>
            <a:r>
              <a:rPr lang="de-DE" sz="2400" b="1" dirty="0" err="1"/>
              <a:t>Aim</a:t>
            </a:r>
            <a:r>
              <a:rPr lang="de-DE" sz="2400" b="1" dirty="0"/>
              <a:t> </a:t>
            </a:r>
            <a:r>
              <a:rPr lang="de-DE" sz="2400" b="1" dirty="0" err="1"/>
              <a:t>of</a:t>
            </a:r>
            <a:r>
              <a:rPr lang="de-DE" sz="2400" b="1" dirty="0"/>
              <a:t> </a:t>
            </a:r>
            <a:r>
              <a:rPr lang="de-DE" sz="2400" b="1" dirty="0" err="1"/>
              <a:t>the</a:t>
            </a:r>
            <a:r>
              <a:rPr lang="de-DE" sz="2400" b="1" dirty="0"/>
              <a:t> </a:t>
            </a:r>
            <a:r>
              <a:rPr lang="de-DE" sz="2400" b="1" dirty="0" err="1"/>
              <a:t>indicator</a:t>
            </a:r>
            <a:endParaRPr lang="de-DE" sz="2400" b="1" dirty="0"/>
          </a:p>
          <a:p>
            <a:r>
              <a:rPr lang="de-DE" sz="2400" dirty="0"/>
              <a:t>To show the European overview of the status of pesticides in aquatic ecosystems (rivers, lakes, groundwater). </a:t>
            </a:r>
          </a:p>
        </p:txBody>
      </p:sp>
    </p:spTree>
    <p:extLst>
      <p:ext uri="{BB962C8B-B14F-4D97-AF65-F5344CB8AC3E}">
        <p14:creationId xmlns:p14="http://schemas.microsoft.com/office/powerpoint/2010/main" val="1542672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DC5A972E-D239-46B9-9335-EDA93FB59D8E}"/>
              </a:ext>
            </a:extLst>
          </p:cNvPr>
          <p:cNvSpPr>
            <a:spLocks noGrp="1"/>
          </p:cNvSpPr>
          <p:nvPr>
            <p:ph type="body" sz="quarter" idx="12"/>
          </p:nvPr>
        </p:nvSpPr>
        <p:spPr/>
        <p:txBody>
          <a:bodyPr/>
          <a:lstStyle/>
          <a:p>
            <a:r>
              <a:rPr lang="de-DE" dirty="0" err="1"/>
              <a:t>Hazardous</a:t>
            </a:r>
            <a:r>
              <a:rPr lang="de-DE" dirty="0"/>
              <a:t> </a:t>
            </a:r>
            <a:r>
              <a:rPr lang="de-DE" dirty="0" err="1"/>
              <a:t>substances</a:t>
            </a:r>
            <a:r>
              <a:rPr lang="de-DE" dirty="0"/>
              <a:t> – </a:t>
            </a:r>
            <a:r>
              <a:rPr lang="de-DE" dirty="0" err="1"/>
              <a:t>most</a:t>
            </a:r>
            <a:r>
              <a:rPr lang="de-DE" dirty="0"/>
              <a:t> </a:t>
            </a:r>
            <a:r>
              <a:rPr lang="de-DE" dirty="0" err="1"/>
              <a:t>reported</a:t>
            </a:r>
            <a:r>
              <a:rPr lang="de-DE" dirty="0"/>
              <a:t> </a:t>
            </a:r>
            <a:r>
              <a:rPr lang="de-DE" dirty="0" err="1"/>
              <a:t>substances</a:t>
            </a:r>
            <a:endParaRPr lang="de-DE" dirty="0"/>
          </a:p>
        </p:txBody>
      </p:sp>
      <p:sp>
        <p:nvSpPr>
          <p:cNvPr id="4" name="Textplatzhalter 3">
            <a:extLst>
              <a:ext uri="{FF2B5EF4-FFF2-40B4-BE49-F238E27FC236}">
                <a16:creationId xmlns:a16="http://schemas.microsoft.com/office/drawing/2014/main" id="{62AE0B3F-E94A-43F6-8FB1-A2ACD4E5C0D7}"/>
              </a:ext>
            </a:extLst>
          </p:cNvPr>
          <p:cNvSpPr>
            <a:spLocks noGrp="1"/>
          </p:cNvSpPr>
          <p:nvPr>
            <p:ph type="body" sz="quarter" idx="14"/>
          </p:nvPr>
        </p:nvSpPr>
        <p:spPr/>
        <p:txBody>
          <a:bodyPr/>
          <a:lstStyle/>
          <a:p>
            <a:endParaRPr lang="de-DE"/>
          </a:p>
        </p:txBody>
      </p:sp>
      <p:graphicFrame>
        <p:nvGraphicFramePr>
          <p:cNvPr id="6" name="Chart 2">
            <a:extLst>
              <a:ext uri="{FF2B5EF4-FFF2-40B4-BE49-F238E27FC236}">
                <a16:creationId xmlns:a16="http://schemas.microsoft.com/office/drawing/2014/main" id="{00000000-0008-0000-0200-000003000000}"/>
              </a:ext>
            </a:extLst>
          </p:cNvPr>
          <p:cNvGraphicFramePr>
            <a:graphicFrameLocks/>
          </p:cNvGraphicFramePr>
          <p:nvPr>
            <p:extLst>
              <p:ext uri="{D42A27DB-BD31-4B8C-83A1-F6EECF244321}">
                <p14:modId xmlns:p14="http://schemas.microsoft.com/office/powerpoint/2010/main" val="3979720558"/>
              </p:ext>
            </p:extLst>
          </p:nvPr>
        </p:nvGraphicFramePr>
        <p:xfrm>
          <a:off x="820883" y="909588"/>
          <a:ext cx="10006444" cy="51434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1788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GB" dirty="0"/>
              <a:t>Policy relevance</a:t>
            </a:r>
          </a:p>
        </p:txBody>
      </p:sp>
      <p:sp>
        <p:nvSpPr>
          <p:cNvPr id="8" name="Inhaltsplatzhalter 5">
            <a:extLst>
              <a:ext uri="{FF2B5EF4-FFF2-40B4-BE49-F238E27FC236}">
                <a16:creationId xmlns:a16="http://schemas.microsoft.com/office/drawing/2014/main" id="{9FAE0186-4CCA-4477-8888-2AA089B591F9}"/>
              </a:ext>
            </a:extLst>
          </p:cNvPr>
          <p:cNvSpPr txBox="1">
            <a:spLocks/>
          </p:cNvSpPr>
          <p:nvPr/>
        </p:nvSpPr>
        <p:spPr>
          <a:xfrm>
            <a:off x="361982" y="712111"/>
            <a:ext cx="10861992" cy="4054526"/>
          </a:xfrm>
          <a:prstGeom prst="rect">
            <a:avLst/>
          </a:prstGeom>
        </p:spPr>
        <p:txBody>
          <a:bodyPr/>
          <a:lstStyle>
            <a:lvl1pPr marL="422051" indent="-422051" algn="l" defTabSz="1125472" rtl="0" eaLnBrk="1" latinLnBrk="0" hangingPunct="1">
              <a:spcBef>
                <a:spcPct val="20000"/>
              </a:spcBef>
              <a:buFont typeface="Arial" pitchFamily="34" charset="0"/>
              <a:buChar char="•"/>
              <a:defRPr sz="4000" kern="1200">
                <a:solidFill>
                  <a:srgbClr val="008173"/>
                </a:solidFill>
                <a:latin typeface="Calibri" panose="020F0502020204030204" pitchFamily="34" charset="0"/>
                <a:ea typeface="+mn-ea"/>
                <a:cs typeface="Calibri" panose="020F0502020204030204" pitchFamily="34" charset="0"/>
              </a:defRPr>
            </a:lvl1pPr>
            <a:lvl2pPr marL="914446" indent="-351710" algn="l" defTabSz="1125472" rtl="0" eaLnBrk="1" latinLnBrk="0" hangingPunct="1">
              <a:spcBef>
                <a:spcPct val="20000"/>
              </a:spcBef>
              <a:buFont typeface="Arial" pitchFamily="34" charset="0"/>
              <a:buChar char="–"/>
              <a:defRPr sz="3600" kern="1200">
                <a:solidFill>
                  <a:srgbClr val="008173"/>
                </a:solidFill>
                <a:latin typeface="Calibri" panose="020F0502020204030204" pitchFamily="34" charset="0"/>
                <a:ea typeface="+mn-ea"/>
                <a:cs typeface="Calibri" panose="020F0502020204030204" pitchFamily="34" charset="0"/>
              </a:defRPr>
            </a:lvl2pPr>
            <a:lvl3pPr marL="1406839" indent="-281368" algn="l" defTabSz="1125472" rtl="0" eaLnBrk="1" latinLnBrk="0" hangingPunct="1">
              <a:spcBef>
                <a:spcPct val="20000"/>
              </a:spcBef>
              <a:buFont typeface="Arial" pitchFamily="34" charset="0"/>
              <a:buChar char="•"/>
              <a:defRPr sz="3200" kern="1200">
                <a:solidFill>
                  <a:srgbClr val="008173"/>
                </a:solidFill>
                <a:latin typeface="Calibri" panose="020F0502020204030204" pitchFamily="34" charset="0"/>
                <a:ea typeface="+mn-ea"/>
                <a:cs typeface="Calibri" panose="020F0502020204030204" pitchFamily="34" charset="0"/>
              </a:defRPr>
            </a:lvl3pPr>
            <a:lvl4pPr marL="1969575" indent="-281368" algn="l" defTabSz="1125472" rtl="0" eaLnBrk="1" latinLnBrk="0" hangingPunct="1">
              <a:spcBef>
                <a:spcPct val="20000"/>
              </a:spcBef>
              <a:buFont typeface="Arial" pitchFamily="34" charset="0"/>
              <a:buChar char="–"/>
              <a:defRPr sz="2800" kern="1200">
                <a:solidFill>
                  <a:srgbClr val="008173"/>
                </a:solidFill>
                <a:latin typeface="Calibri" panose="020F0502020204030204" pitchFamily="34" charset="0"/>
                <a:ea typeface="+mn-ea"/>
                <a:cs typeface="Calibri" panose="020F0502020204030204" pitchFamily="34" charset="0"/>
              </a:defRPr>
            </a:lvl4pPr>
            <a:lvl5pPr marL="2532312" indent="-281368" algn="l" defTabSz="1125472" rtl="0" eaLnBrk="1" latinLnBrk="0" hangingPunct="1">
              <a:spcBef>
                <a:spcPct val="20000"/>
              </a:spcBef>
              <a:buFont typeface="Arial" pitchFamily="34" charset="0"/>
              <a:buChar char="»"/>
              <a:defRPr sz="2800" kern="1200">
                <a:solidFill>
                  <a:srgbClr val="008173"/>
                </a:solidFill>
                <a:latin typeface="Calibri" panose="020F0502020204030204" pitchFamily="34" charset="0"/>
                <a:ea typeface="+mn-ea"/>
                <a:cs typeface="Calibri" panose="020F0502020204030204" pitchFamily="34" charset="0"/>
              </a:defRPr>
            </a:lvl5pPr>
            <a:lvl6pPr marL="3095047"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6pPr>
            <a:lvl7pPr marL="3657783"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7pPr>
            <a:lvl8pPr marL="4220519"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8pPr>
            <a:lvl9pPr marL="4783254"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9pPr>
          </a:lstStyle>
          <a:p>
            <a:r>
              <a:rPr lang="en-GB" sz="2400" b="1" dirty="0"/>
              <a:t>Policies</a:t>
            </a:r>
          </a:p>
          <a:p>
            <a:pPr lvl="1"/>
            <a:r>
              <a:rPr lang="en-GB" sz="2400" dirty="0"/>
              <a:t>Water Framework Directive and its daughter Directives</a:t>
            </a:r>
          </a:p>
          <a:p>
            <a:pPr lvl="2"/>
            <a:r>
              <a:rPr lang="en-GB" sz="2400" dirty="0"/>
              <a:t>Surface waters: EQS Directive 2008, updated by Priority Substance Directive 2013</a:t>
            </a:r>
          </a:p>
          <a:p>
            <a:pPr lvl="2"/>
            <a:r>
              <a:rPr lang="en-GB" sz="2400" dirty="0"/>
              <a:t>Groundwater Directive 2006, 2014</a:t>
            </a:r>
          </a:p>
          <a:p>
            <a:pPr lvl="1"/>
            <a:r>
              <a:rPr lang="en-GB" sz="2400" dirty="0"/>
              <a:t>Sustainable Use of Pesticides Directive</a:t>
            </a:r>
          </a:p>
          <a:p>
            <a:pPr lvl="1"/>
            <a:r>
              <a:rPr lang="en-GB" sz="2400" dirty="0"/>
              <a:t>Plant Production Products Regulation </a:t>
            </a:r>
          </a:p>
          <a:p>
            <a:pPr lvl="1"/>
            <a:r>
              <a:rPr lang="en-GB" sz="2400" dirty="0"/>
              <a:t>Biocidal Product Regulation</a:t>
            </a:r>
          </a:p>
          <a:p>
            <a:r>
              <a:rPr lang="de-DE" sz="2400" b="1" dirty="0"/>
              <a:t>Green Deal</a:t>
            </a:r>
          </a:p>
          <a:p>
            <a:pPr lvl="1"/>
            <a:r>
              <a:rPr lang="de-DE" sz="2400" dirty="0"/>
              <a:t>Biodiversity Strategy, Farm to Fork Strategy</a:t>
            </a:r>
            <a:endParaRPr lang="en-GB" sz="2400" dirty="0"/>
          </a:p>
          <a:p>
            <a:pPr lvl="1"/>
            <a:r>
              <a:rPr lang="de-DE" sz="2400" dirty="0"/>
              <a:t>Zero Pollution Action Plan</a:t>
            </a:r>
            <a:r>
              <a:rPr lang="en-GB" sz="2400" dirty="0"/>
              <a:t>: </a:t>
            </a:r>
          </a:p>
          <a:p>
            <a:pPr lvl="2"/>
            <a:r>
              <a:rPr lang="en-US" sz="1800" dirty="0"/>
              <a:t>50% reduction in: use of chemical pesticides; use of most hazardous pesticides; risk that the use causes;</a:t>
            </a:r>
          </a:p>
          <a:p>
            <a:pPr lvl="2"/>
            <a:r>
              <a:rPr lang="en-US" sz="1800" dirty="0"/>
              <a:t>Reference year: 2011 – 2017; </a:t>
            </a:r>
          </a:p>
          <a:p>
            <a:pPr lvl="2"/>
            <a:r>
              <a:rPr lang="en-US" sz="1800" dirty="0"/>
              <a:t>Monitoring: Indicators for the quantified Green Deal targets</a:t>
            </a:r>
            <a:endParaRPr lang="en-GB" sz="1800" dirty="0"/>
          </a:p>
          <a:p>
            <a:pPr lvl="1"/>
            <a:endParaRPr lang="en-GB" sz="2000" dirty="0"/>
          </a:p>
          <a:p>
            <a:pPr lvl="1"/>
            <a:endParaRPr lang="en-GB" sz="1800" dirty="0"/>
          </a:p>
          <a:p>
            <a:endParaRPr lang="de-DE" sz="1800" dirty="0"/>
          </a:p>
        </p:txBody>
      </p:sp>
      <p:sp>
        <p:nvSpPr>
          <p:cNvPr id="10" name="Textplatzhalter 9">
            <a:extLst>
              <a:ext uri="{FF2B5EF4-FFF2-40B4-BE49-F238E27FC236}">
                <a16:creationId xmlns:a16="http://schemas.microsoft.com/office/drawing/2014/main" id="{A2F17A9B-1AEA-43DC-8ED6-7A34AA13CF3A}"/>
              </a:ext>
            </a:extLst>
          </p:cNvPr>
          <p:cNvSpPr>
            <a:spLocks noGrp="1"/>
          </p:cNvSpPr>
          <p:nvPr>
            <p:ph type="body" sz="quarter" idx="14"/>
          </p:nvPr>
        </p:nvSpPr>
        <p:spPr/>
        <p:txBody>
          <a:bodyPr/>
          <a:lstStyle/>
          <a:p>
            <a:endParaRPr lang="de-DE"/>
          </a:p>
        </p:txBody>
      </p:sp>
    </p:spTree>
    <p:extLst>
      <p:ext uri="{BB962C8B-B14F-4D97-AF65-F5344CB8AC3E}">
        <p14:creationId xmlns:p14="http://schemas.microsoft.com/office/powerpoint/2010/main" val="1838778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GB" dirty="0"/>
              <a:t>Stepwise approach</a:t>
            </a:r>
          </a:p>
        </p:txBody>
      </p:sp>
      <p:sp>
        <p:nvSpPr>
          <p:cNvPr id="10" name="Textplatzhalter 9">
            <a:extLst>
              <a:ext uri="{FF2B5EF4-FFF2-40B4-BE49-F238E27FC236}">
                <a16:creationId xmlns:a16="http://schemas.microsoft.com/office/drawing/2014/main" id="{A2F17A9B-1AEA-43DC-8ED6-7A34AA13CF3A}"/>
              </a:ext>
            </a:extLst>
          </p:cNvPr>
          <p:cNvSpPr>
            <a:spLocks noGrp="1"/>
          </p:cNvSpPr>
          <p:nvPr>
            <p:ph type="body" sz="quarter" idx="14"/>
          </p:nvPr>
        </p:nvSpPr>
        <p:spPr/>
        <p:txBody>
          <a:bodyPr/>
          <a:lstStyle/>
          <a:p>
            <a:endParaRPr lang="de-DE"/>
          </a:p>
        </p:txBody>
      </p:sp>
      <p:graphicFrame>
        <p:nvGraphicFramePr>
          <p:cNvPr id="5" name="Diagramm 4">
            <a:extLst>
              <a:ext uri="{FF2B5EF4-FFF2-40B4-BE49-F238E27FC236}">
                <a16:creationId xmlns:a16="http://schemas.microsoft.com/office/drawing/2014/main" id="{9ECBD32F-36A6-4B74-A296-E169065EDA87}"/>
              </a:ext>
            </a:extLst>
          </p:cNvPr>
          <p:cNvGraphicFramePr/>
          <p:nvPr>
            <p:extLst>
              <p:ext uri="{D42A27DB-BD31-4B8C-83A1-F6EECF244321}">
                <p14:modId xmlns:p14="http://schemas.microsoft.com/office/powerpoint/2010/main" val="1335325964"/>
              </p:ext>
            </p:extLst>
          </p:nvPr>
        </p:nvGraphicFramePr>
        <p:xfrm>
          <a:off x="988545" y="1751467"/>
          <a:ext cx="9246500" cy="4254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Gerader Verbinder 5">
            <a:extLst>
              <a:ext uri="{FF2B5EF4-FFF2-40B4-BE49-F238E27FC236}">
                <a16:creationId xmlns:a16="http://schemas.microsoft.com/office/drawing/2014/main" id="{4DD7E9C2-6DE3-4ACB-A157-A69CA7FC3C53}"/>
              </a:ext>
            </a:extLst>
          </p:cNvPr>
          <p:cNvCxnSpPr>
            <a:cxnSpLocks/>
          </p:cNvCxnSpPr>
          <p:nvPr/>
        </p:nvCxnSpPr>
        <p:spPr>
          <a:xfrm>
            <a:off x="6885103" y="1751467"/>
            <a:ext cx="0" cy="46321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7E715AFE-EDE0-429F-97C4-77A4A76BC632}"/>
              </a:ext>
            </a:extLst>
          </p:cNvPr>
          <p:cNvCxnSpPr>
            <a:cxnSpLocks/>
          </p:cNvCxnSpPr>
          <p:nvPr/>
        </p:nvCxnSpPr>
        <p:spPr>
          <a:xfrm>
            <a:off x="954390" y="1879773"/>
            <a:ext cx="574175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feld 2">
            <a:extLst>
              <a:ext uri="{FF2B5EF4-FFF2-40B4-BE49-F238E27FC236}">
                <a16:creationId xmlns:a16="http://schemas.microsoft.com/office/drawing/2014/main" id="{A26C4358-73BA-43F1-A358-8A7518FB1229}"/>
              </a:ext>
            </a:extLst>
          </p:cNvPr>
          <p:cNvSpPr txBox="1">
            <a:spLocks noChangeArrowheads="1"/>
          </p:cNvSpPr>
          <p:nvPr/>
        </p:nvSpPr>
        <p:spPr bwMode="auto">
          <a:xfrm>
            <a:off x="2821639" y="1943100"/>
            <a:ext cx="38745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de-DE" sz="1600" b="0" i="1" u="none" strike="noStrike" cap="none" normalizeH="0" baseline="0" dirty="0">
                <a:ln>
                  <a:noFill/>
                </a:ln>
                <a:solidFill>
                  <a:srgbClr val="000000"/>
                </a:solidFill>
                <a:effectLst/>
                <a:latin typeface="Times New Roman" panose="02020603050405020304" pitchFamily="18" charset="0"/>
                <a:ea typeface="ヒラギノ角ゴ Pro W3"/>
                <a:cs typeface="Times New Roman" panose="02020603050405020304" pitchFamily="18" charset="0"/>
              </a:rPr>
              <a:t>Select reference dataset</a:t>
            </a:r>
            <a:endParaRPr kumimoji="0" lang="en-GB" altLang="de-DE" sz="1600" b="0" i="0" u="none" strike="noStrike" cap="none" normalizeH="0" baseline="0" dirty="0">
              <a:ln>
                <a:noFill/>
              </a:ln>
              <a:solidFill>
                <a:schemeClr val="tx1"/>
              </a:solidFill>
              <a:effectLst/>
              <a:latin typeface="Arial" panose="020B0604020202020204" pitchFamily="34" charset="0"/>
            </a:endParaRPr>
          </a:p>
        </p:txBody>
      </p:sp>
      <p:cxnSp>
        <p:nvCxnSpPr>
          <p:cNvPr id="9" name="Gerade Verbindung mit Pfeil 8">
            <a:extLst>
              <a:ext uri="{FF2B5EF4-FFF2-40B4-BE49-F238E27FC236}">
                <a16:creationId xmlns:a16="http://schemas.microsoft.com/office/drawing/2014/main" id="{E540732D-78A2-4E75-8097-91E59CE02BEA}"/>
              </a:ext>
            </a:extLst>
          </p:cNvPr>
          <p:cNvCxnSpPr>
            <a:cxnSpLocks/>
          </p:cNvCxnSpPr>
          <p:nvPr/>
        </p:nvCxnSpPr>
        <p:spPr>
          <a:xfrm>
            <a:off x="7627995" y="1879773"/>
            <a:ext cx="237325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Text Box 4">
            <a:extLst>
              <a:ext uri="{FF2B5EF4-FFF2-40B4-BE49-F238E27FC236}">
                <a16:creationId xmlns:a16="http://schemas.microsoft.com/office/drawing/2014/main" id="{8710BF8F-6C6D-40C1-9517-76188C84BF05}"/>
              </a:ext>
            </a:extLst>
          </p:cNvPr>
          <p:cNvSpPr txBox="1">
            <a:spLocks noChangeArrowheads="1"/>
          </p:cNvSpPr>
          <p:nvPr/>
        </p:nvSpPr>
        <p:spPr bwMode="auto">
          <a:xfrm>
            <a:off x="8337731" y="1494245"/>
            <a:ext cx="122128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600" b="0" i="1" u="none" strike="noStrike" cap="none" normalizeH="0" baseline="0" dirty="0">
                <a:ln>
                  <a:noFill/>
                </a:ln>
                <a:solidFill>
                  <a:srgbClr val="000000"/>
                </a:solidFill>
                <a:effectLst/>
                <a:latin typeface="Times New Roman" panose="02020603050405020304" pitchFamily="18" charset="0"/>
                <a:ea typeface="ヒラギノ角ゴ Pro W3"/>
                <a:cs typeface="Times New Roman" panose="02020603050405020304" pitchFamily="18" charset="0"/>
              </a:rPr>
              <a:t>Assessment</a:t>
            </a:r>
            <a:endParaRPr kumimoji="0" lang="de-DE" altLang="de-DE" sz="1600" b="0" i="0" u="none" strike="noStrike" cap="none" normalizeH="0" baseline="0" dirty="0">
              <a:ln>
                <a:noFill/>
              </a:ln>
              <a:solidFill>
                <a:schemeClr val="tx1"/>
              </a:solidFill>
              <a:effectLst/>
              <a:latin typeface="Arial" panose="020B0604020202020204" pitchFamily="34" charset="0"/>
            </a:endParaRPr>
          </a:p>
        </p:txBody>
      </p:sp>
      <p:sp>
        <p:nvSpPr>
          <p:cNvPr id="11" name="Rectangle 7">
            <a:extLst>
              <a:ext uri="{FF2B5EF4-FFF2-40B4-BE49-F238E27FC236}">
                <a16:creationId xmlns:a16="http://schemas.microsoft.com/office/drawing/2014/main" id="{9EB51436-72D7-4A3F-948D-8374F813BFF8}"/>
              </a:ext>
            </a:extLst>
          </p:cNvPr>
          <p:cNvSpPr>
            <a:spLocks noChangeArrowheads="1"/>
          </p:cNvSpPr>
          <p:nvPr/>
        </p:nvSpPr>
        <p:spPr bwMode="auto">
          <a:xfrm>
            <a:off x="1581150" y="10287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2" name="Rectangle 10">
            <a:extLst>
              <a:ext uri="{FF2B5EF4-FFF2-40B4-BE49-F238E27FC236}">
                <a16:creationId xmlns:a16="http://schemas.microsoft.com/office/drawing/2014/main" id="{978A4C0B-58E4-49C5-AB05-39A6590DB8DA}"/>
              </a:ext>
            </a:extLst>
          </p:cNvPr>
          <p:cNvSpPr>
            <a:spLocks noChangeArrowheads="1"/>
          </p:cNvSpPr>
          <p:nvPr/>
        </p:nvSpPr>
        <p:spPr bwMode="auto">
          <a:xfrm>
            <a:off x="1581150" y="1485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1">
            <a:extLst>
              <a:ext uri="{FF2B5EF4-FFF2-40B4-BE49-F238E27FC236}">
                <a16:creationId xmlns:a16="http://schemas.microsoft.com/office/drawing/2014/main" id="{B98FD3E9-3206-42A9-A484-32092963D0CF}"/>
              </a:ext>
            </a:extLst>
          </p:cNvPr>
          <p:cNvSpPr>
            <a:spLocks noChangeArrowheads="1"/>
          </p:cNvSpPr>
          <p:nvPr/>
        </p:nvSpPr>
        <p:spPr bwMode="auto">
          <a:xfrm>
            <a:off x="1581150" y="3886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8439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GB" dirty="0"/>
              <a:t>Extract pesticide data 2013 to 2019 - overview</a:t>
            </a:r>
          </a:p>
        </p:txBody>
      </p:sp>
      <p:sp>
        <p:nvSpPr>
          <p:cNvPr id="12" name="Rectangle 10">
            <a:extLst>
              <a:ext uri="{FF2B5EF4-FFF2-40B4-BE49-F238E27FC236}">
                <a16:creationId xmlns:a16="http://schemas.microsoft.com/office/drawing/2014/main" id="{978A4C0B-58E4-49C5-AB05-39A6590DB8DA}"/>
              </a:ext>
            </a:extLst>
          </p:cNvPr>
          <p:cNvSpPr>
            <a:spLocks noChangeArrowheads="1"/>
          </p:cNvSpPr>
          <p:nvPr/>
        </p:nvSpPr>
        <p:spPr bwMode="auto">
          <a:xfrm>
            <a:off x="1581150" y="1485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1">
            <a:extLst>
              <a:ext uri="{FF2B5EF4-FFF2-40B4-BE49-F238E27FC236}">
                <a16:creationId xmlns:a16="http://schemas.microsoft.com/office/drawing/2014/main" id="{B98FD3E9-3206-42A9-A484-32092963D0CF}"/>
              </a:ext>
            </a:extLst>
          </p:cNvPr>
          <p:cNvSpPr>
            <a:spLocks noChangeArrowheads="1"/>
          </p:cNvSpPr>
          <p:nvPr/>
        </p:nvSpPr>
        <p:spPr bwMode="auto">
          <a:xfrm>
            <a:off x="1581150" y="3886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4617CF69-35A0-400B-9D6A-68530426984C}"/>
              </a:ext>
            </a:extLst>
          </p:cNvPr>
          <p:cNvSpPr txBox="1"/>
          <p:nvPr/>
        </p:nvSpPr>
        <p:spPr>
          <a:xfrm>
            <a:off x="317954" y="5334297"/>
            <a:ext cx="3853996" cy="1200329"/>
          </a:xfrm>
          <a:prstGeom prst="rect">
            <a:avLst/>
          </a:prstGeom>
          <a:noFill/>
        </p:spPr>
        <p:txBody>
          <a:bodyPr wrap="square" rtlCol="0">
            <a:spAutoFit/>
          </a:bodyPr>
          <a:lstStyle/>
          <a:p>
            <a:r>
              <a:rPr lang="en-GB" dirty="0"/>
              <a:t>SW = surface water</a:t>
            </a:r>
          </a:p>
          <a:p>
            <a:r>
              <a:rPr lang="en-GB" dirty="0"/>
              <a:t>GW = groundwater</a:t>
            </a:r>
          </a:p>
          <a:p>
            <a:r>
              <a:rPr lang="en-GB" dirty="0"/>
              <a:t>* = total no. discrete sites</a:t>
            </a:r>
          </a:p>
          <a:p>
            <a:r>
              <a:rPr lang="en-GB" dirty="0"/>
              <a:t># = total no. discrete pesticides</a:t>
            </a:r>
          </a:p>
        </p:txBody>
      </p:sp>
      <p:graphicFrame>
        <p:nvGraphicFramePr>
          <p:cNvPr id="14" name="Tabelle 13">
            <a:extLst>
              <a:ext uri="{FF2B5EF4-FFF2-40B4-BE49-F238E27FC236}">
                <a16:creationId xmlns:a16="http://schemas.microsoft.com/office/drawing/2014/main" id="{29A664C3-5110-483C-A32A-73D9B9034197}"/>
              </a:ext>
            </a:extLst>
          </p:cNvPr>
          <p:cNvGraphicFramePr>
            <a:graphicFrameLocks noGrp="1"/>
          </p:cNvGraphicFramePr>
          <p:nvPr>
            <p:extLst>
              <p:ext uri="{D42A27DB-BD31-4B8C-83A1-F6EECF244321}">
                <p14:modId xmlns:p14="http://schemas.microsoft.com/office/powerpoint/2010/main" val="1210737118"/>
              </p:ext>
            </p:extLst>
          </p:nvPr>
        </p:nvGraphicFramePr>
        <p:xfrm>
          <a:off x="317954" y="1523703"/>
          <a:ext cx="11546459" cy="3431700"/>
        </p:xfrm>
        <a:graphic>
          <a:graphicData uri="http://schemas.openxmlformats.org/drawingml/2006/table">
            <a:tbl>
              <a:tblPr firstRow="1" firstCol="1" bandRow="1">
                <a:tableStyleId>{5C22544A-7EE6-4342-B048-85BDC9FD1C3A}</a:tableStyleId>
              </a:tblPr>
              <a:tblGrid>
                <a:gridCol w="2562487">
                  <a:extLst>
                    <a:ext uri="{9D8B030D-6E8A-4147-A177-3AD203B41FA5}">
                      <a16:colId xmlns:a16="http://schemas.microsoft.com/office/drawing/2014/main" val="1914495115"/>
                    </a:ext>
                  </a:extLst>
                </a:gridCol>
                <a:gridCol w="608724">
                  <a:extLst>
                    <a:ext uri="{9D8B030D-6E8A-4147-A177-3AD203B41FA5}">
                      <a16:colId xmlns:a16="http://schemas.microsoft.com/office/drawing/2014/main" val="3100526052"/>
                    </a:ext>
                  </a:extLst>
                </a:gridCol>
                <a:gridCol w="985921">
                  <a:extLst>
                    <a:ext uri="{9D8B030D-6E8A-4147-A177-3AD203B41FA5}">
                      <a16:colId xmlns:a16="http://schemas.microsoft.com/office/drawing/2014/main" val="1058205246"/>
                    </a:ext>
                  </a:extLst>
                </a:gridCol>
                <a:gridCol w="1118055">
                  <a:extLst>
                    <a:ext uri="{9D8B030D-6E8A-4147-A177-3AD203B41FA5}">
                      <a16:colId xmlns:a16="http://schemas.microsoft.com/office/drawing/2014/main" val="660867081"/>
                    </a:ext>
                  </a:extLst>
                </a:gridCol>
                <a:gridCol w="1026578">
                  <a:extLst>
                    <a:ext uri="{9D8B030D-6E8A-4147-A177-3AD203B41FA5}">
                      <a16:colId xmlns:a16="http://schemas.microsoft.com/office/drawing/2014/main" val="4130281717"/>
                    </a:ext>
                  </a:extLst>
                </a:gridCol>
                <a:gridCol w="985921">
                  <a:extLst>
                    <a:ext uri="{9D8B030D-6E8A-4147-A177-3AD203B41FA5}">
                      <a16:colId xmlns:a16="http://schemas.microsoft.com/office/drawing/2014/main" val="3654970812"/>
                    </a:ext>
                  </a:extLst>
                </a:gridCol>
                <a:gridCol w="935100">
                  <a:extLst>
                    <a:ext uri="{9D8B030D-6E8A-4147-A177-3AD203B41FA5}">
                      <a16:colId xmlns:a16="http://schemas.microsoft.com/office/drawing/2014/main" val="1201488552"/>
                    </a:ext>
                  </a:extLst>
                </a:gridCol>
                <a:gridCol w="975757">
                  <a:extLst>
                    <a:ext uri="{9D8B030D-6E8A-4147-A177-3AD203B41FA5}">
                      <a16:colId xmlns:a16="http://schemas.microsoft.com/office/drawing/2014/main" val="1543548743"/>
                    </a:ext>
                  </a:extLst>
                </a:gridCol>
                <a:gridCol w="985921">
                  <a:extLst>
                    <a:ext uri="{9D8B030D-6E8A-4147-A177-3AD203B41FA5}">
                      <a16:colId xmlns:a16="http://schemas.microsoft.com/office/drawing/2014/main" val="1344976826"/>
                    </a:ext>
                  </a:extLst>
                </a:gridCol>
                <a:gridCol w="1361995">
                  <a:extLst>
                    <a:ext uri="{9D8B030D-6E8A-4147-A177-3AD203B41FA5}">
                      <a16:colId xmlns:a16="http://schemas.microsoft.com/office/drawing/2014/main" val="4024433182"/>
                    </a:ext>
                  </a:extLst>
                </a:gridCol>
              </a:tblGrid>
              <a:tr h="381300">
                <a:tc>
                  <a:txBody>
                    <a:bodyPr/>
                    <a:lstStyle/>
                    <a:p>
                      <a:pPr algn="l" hangingPunct="0">
                        <a:spcAft>
                          <a:spcPts val="0"/>
                        </a:spcAft>
                      </a:pPr>
                      <a:r>
                        <a:rPr lang="en-GB" sz="1600" dirty="0">
                          <a:effectLst/>
                        </a:rPr>
                        <a:t> </a:t>
                      </a:r>
                      <a:endParaRPr lang="de-DE" sz="1600" dirty="0">
                        <a:effectLst/>
                        <a:latin typeface="Times New Roman" panose="02020603050405020304" pitchFamily="18" charset="0"/>
                        <a:ea typeface="Times New Roman" panose="02020603050405020304" pitchFamily="18" charset="0"/>
                      </a:endParaRPr>
                    </a:p>
                  </a:txBody>
                  <a:tcPr marL="36195" marR="36195" marT="36195" marB="36195"/>
                </a:tc>
                <a:tc>
                  <a:txBody>
                    <a:bodyPr/>
                    <a:lstStyle/>
                    <a:p>
                      <a:pPr algn="just" hangingPunct="0">
                        <a:spcAft>
                          <a:spcPts val="0"/>
                        </a:spcAft>
                      </a:pPr>
                      <a:r>
                        <a:rPr lang="en-GB" sz="1600" dirty="0">
                          <a:effectLst/>
                        </a:rPr>
                        <a:t> </a:t>
                      </a:r>
                      <a:endParaRPr lang="de-DE" sz="1600" dirty="0">
                        <a:effectLst/>
                        <a:latin typeface="Times New Roman" panose="02020603050405020304" pitchFamily="18" charset="0"/>
                        <a:ea typeface="Times New Roman" panose="02020603050405020304" pitchFamily="18" charset="0"/>
                      </a:endParaRPr>
                    </a:p>
                  </a:txBody>
                  <a:tcPr marL="36195" marR="36195" marT="36195" marB="36195"/>
                </a:tc>
                <a:tc>
                  <a:txBody>
                    <a:bodyPr/>
                    <a:lstStyle/>
                    <a:p>
                      <a:pPr algn="ctr" hangingPunct="0">
                        <a:spcAft>
                          <a:spcPts val="0"/>
                        </a:spcAft>
                      </a:pPr>
                      <a:r>
                        <a:rPr lang="en-GB" sz="1600" dirty="0">
                          <a:effectLst/>
                        </a:rPr>
                        <a:t>2013</a:t>
                      </a:r>
                      <a:endParaRPr lang="de-DE" sz="1600" dirty="0">
                        <a:effectLst/>
                        <a:latin typeface="Times New Roman" panose="02020603050405020304" pitchFamily="18" charset="0"/>
                        <a:ea typeface="Times New Roman" panose="02020603050405020304" pitchFamily="18" charset="0"/>
                      </a:endParaRPr>
                    </a:p>
                  </a:txBody>
                  <a:tcPr marL="36195" marR="36195" marT="36195" marB="36195"/>
                </a:tc>
                <a:tc>
                  <a:txBody>
                    <a:bodyPr/>
                    <a:lstStyle/>
                    <a:p>
                      <a:pPr algn="ctr" hangingPunct="0">
                        <a:spcAft>
                          <a:spcPts val="0"/>
                        </a:spcAft>
                      </a:pPr>
                      <a:r>
                        <a:rPr lang="en-GB" sz="1600">
                          <a:effectLst/>
                        </a:rPr>
                        <a:t>2014</a:t>
                      </a:r>
                      <a:endParaRPr lang="de-DE" sz="1600">
                        <a:effectLst/>
                        <a:latin typeface="Times New Roman" panose="02020603050405020304" pitchFamily="18" charset="0"/>
                        <a:ea typeface="Times New Roman" panose="02020603050405020304" pitchFamily="18" charset="0"/>
                      </a:endParaRPr>
                    </a:p>
                  </a:txBody>
                  <a:tcPr marL="36195" marR="36195" marT="36195" marB="36195"/>
                </a:tc>
                <a:tc>
                  <a:txBody>
                    <a:bodyPr/>
                    <a:lstStyle/>
                    <a:p>
                      <a:pPr algn="ctr" hangingPunct="0">
                        <a:spcAft>
                          <a:spcPts val="0"/>
                        </a:spcAft>
                      </a:pPr>
                      <a:r>
                        <a:rPr lang="en-GB" sz="1600" dirty="0">
                          <a:effectLst/>
                        </a:rPr>
                        <a:t>2015</a:t>
                      </a:r>
                      <a:endParaRPr lang="de-DE" sz="1600" dirty="0">
                        <a:effectLst/>
                        <a:latin typeface="Times New Roman" panose="02020603050405020304" pitchFamily="18" charset="0"/>
                        <a:ea typeface="Times New Roman" panose="02020603050405020304" pitchFamily="18" charset="0"/>
                      </a:endParaRPr>
                    </a:p>
                  </a:txBody>
                  <a:tcPr marL="36195" marR="36195" marT="36195" marB="36195"/>
                </a:tc>
                <a:tc>
                  <a:txBody>
                    <a:bodyPr/>
                    <a:lstStyle/>
                    <a:p>
                      <a:pPr algn="ctr" hangingPunct="0">
                        <a:spcAft>
                          <a:spcPts val="0"/>
                        </a:spcAft>
                      </a:pPr>
                      <a:r>
                        <a:rPr lang="en-GB" sz="1600" dirty="0">
                          <a:effectLst/>
                        </a:rPr>
                        <a:t>2016</a:t>
                      </a:r>
                      <a:endParaRPr lang="de-DE" sz="1600" dirty="0">
                        <a:effectLst/>
                        <a:latin typeface="Times New Roman" panose="02020603050405020304" pitchFamily="18" charset="0"/>
                        <a:ea typeface="Times New Roman" panose="02020603050405020304" pitchFamily="18" charset="0"/>
                      </a:endParaRPr>
                    </a:p>
                  </a:txBody>
                  <a:tcPr marL="36195" marR="36195" marT="36195" marB="36195"/>
                </a:tc>
                <a:tc>
                  <a:txBody>
                    <a:bodyPr/>
                    <a:lstStyle/>
                    <a:p>
                      <a:pPr algn="ctr" hangingPunct="0">
                        <a:spcAft>
                          <a:spcPts val="0"/>
                        </a:spcAft>
                      </a:pPr>
                      <a:r>
                        <a:rPr lang="en-GB" sz="1600">
                          <a:effectLst/>
                        </a:rPr>
                        <a:t>2017</a:t>
                      </a:r>
                      <a:endParaRPr lang="de-DE" sz="1600">
                        <a:effectLst/>
                        <a:latin typeface="Times New Roman" panose="02020603050405020304" pitchFamily="18" charset="0"/>
                        <a:ea typeface="Times New Roman" panose="02020603050405020304" pitchFamily="18" charset="0"/>
                      </a:endParaRPr>
                    </a:p>
                  </a:txBody>
                  <a:tcPr marL="36195" marR="36195" marT="36195" marB="36195"/>
                </a:tc>
                <a:tc>
                  <a:txBody>
                    <a:bodyPr/>
                    <a:lstStyle/>
                    <a:p>
                      <a:pPr algn="ctr" hangingPunct="0">
                        <a:spcAft>
                          <a:spcPts val="0"/>
                        </a:spcAft>
                      </a:pPr>
                      <a:r>
                        <a:rPr lang="en-GB" sz="1600">
                          <a:effectLst/>
                        </a:rPr>
                        <a:t>2018</a:t>
                      </a:r>
                      <a:endParaRPr lang="de-DE" sz="1600">
                        <a:effectLst/>
                        <a:latin typeface="Times New Roman" panose="02020603050405020304" pitchFamily="18" charset="0"/>
                        <a:ea typeface="Times New Roman" panose="02020603050405020304" pitchFamily="18" charset="0"/>
                      </a:endParaRPr>
                    </a:p>
                  </a:txBody>
                  <a:tcPr marL="36195" marR="36195" marT="36195" marB="36195"/>
                </a:tc>
                <a:tc>
                  <a:txBody>
                    <a:bodyPr/>
                    <a:lstStyle/>
                    <a:p>
                      <a:pPr algn="ctr" hangingPunct="0">
                        <a:spcAft>
                          <a:spcPts val="0"/>
                        </a:spcAft>
                      </a:pPr>
                      <a:r>
                        <a:rPr lang="en-GB" sz="1600">
                          <a:effectLst/>
                        </a:rPr>
                        <a:t>2019</a:t>
                      </a:r>
                      <a:endParaRPr lang="de-DE" sz="1600">
                        <a:effectLst/>
                        <a:latin typeface="Times New Roman" panose="02020603050405020304" pitchFamily="18" charset="0"/>
                        <a:ea typeface="Times New Roman" panose="02020603050405020304" pitchFamily="18" charset="0"/>
                      </a:endParaRPr>
                    </a:p>
                  </a:txBody>
                  <a:tcPr marL="36195" marR="36195" marT="36195" marB="36195"/>
                </a:tc>
                <a:tc>
                  <a:txBody>
                    <a:bodyPr/>
                    <a:lstStyle/>
                    <a:p>
                      <a:pPr marL="0" algn="ctr" defTabSz="1125472" rtl="0" eaLnBrk="1" latinLnBrk="0" hangingPunct="0">
                        <a:spcAft>
                          <a:spcPts val="0"/>
                        </a:spcAft>
                      </a:pPr>
                      <a:r>
                        <a:rPr lang="de-DE" sz="1600" b="1" kern="1200" dirty="0">
                          <a:solidFill>
                            <a:schemeClr val="bg1"/>
                          </a:solidFill>
                          <a:effectLst/>
                          <a:latin typeface="+mn-lt"/>
                          <a:ea typeface="+mn-ea"/>
                          <a:cs typeface="+mn-cs"/>
                        </a:rPr>
                        <a:t>Total</a:t>
                      </a:r>
                    </a:p>
                  </a:txBody>
                  <a:tcPr marL="36195" marR="36195" marT="36195" marB="36195"/>
                </a:tc>
                <a:extLst>
                  <a:ext uri="{0D108BD9-81ED-4DB2-BD59-A6C34878D82A}">
                    <a16:rowId xmlns:a16="http://schemas.microsoft.com/office/drawing/2014/main" val="1003989615"/>
                  </a:ext>
                </a:extLst>
              </a:tr>
              <a:tr h="381300">
                <a:tc rowSpan="2">
                  <a:txBody>
                    <a:bodyPr/>
                    <a:lstStyle/>
                    <a:p>
                      <a:pPr algn="l" hangingPunct="0">
                        <a:spcAft>
                          <a:spcPts val="0"/>
                        </a:spcAft>
                      </a:pPr>
                      <a:r>
                        <a:rPr lang="en-GB" sz="1600" dirty="0">
                          <a:effectLst/>
                        </a:rPr>
                        <a:t>Number of countries</a:t>
                      </a:r>
                      <a:endParaRPr lang="de-DE" sz="1600" dirty="0">
                        <a:effectLst/>
                        <a:latin typeface="Times New Roman" panose="02020603050405020304" pitchFamily="18" charset="0"/>
                        <a:ea typeface="Times New Roman" panose="02020603050405020304" pitchFamily="18" charset="0"/>
                      </a:endParaRPr>
                    </a:p>
                  </a:txBody>
                  <a:tcPr marL="36195" marR="36195" marT="36195" marB="36195" anchor="ctr"/>
                </a:tc>
                <a:tc>
                  <a:txBody>
                    <a:bodyPr/>
                    <a:lstStyle/>
                    <a:p>
                      <a:pPr algn="just" hangingPunct="0">
                        <a:spcAft>
                          <a:spcPts val="0"/>
                        </a:spcAft>
                      </a:pPr>
                      <a:r>
                        <a:rPr lang="en-GB" sz="1600" dirty="0">
                          <a:effectLst/>
                        </a:rPr>
                        <a:t>SW</a:t>
                      </a:r>
                      <a:endParaRPr lang="de-DE" sz="1600" dirty="0">
                        <a:effectLst/>
                        <a:latin typeface="Times New Roman" panose="02020603050405020304" pitchFamily="18" charset="0"/>
                        <a:ea typeface="Times New Roman" panose="02020603050405020304" pitchFamily="18" charset="0"/>
                      </a:endParaRPr>
                    </a:p>
                  </a:txBody>
                  <a:tcPr marL="36195" marR="36195" marT="36195" marB="36195"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18</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19</a:t>
                      </a:r>
                    </a:p>
                  </a:txBody>
                  <a:tcPr marL="9525" marR="9525" marT="9525" marB="0" anchor="ctr"/>
                </a:tc>
                <a:tc>
                  <a:txBody>
                    <a:bodyPr/>
                    <a:lstStyle/>
                    <a:p>
                      <a:pPr marL="0" algn="ctr" defTabSz="1125472" rtl="0" eaLnBrk="1" fontAlgn="b" latinLnBrk="0" hangingPunct="0">
                        <a:spcAft>
                          <a:spcPts val="0"/>
                        </a:spcAft>
                      </a:pPr>
                      <a:r>
                        <a:rPr lang="de-DE" sz="1600" kern="1200">
                          <a:solidFill>
                            <a:schemeClr val="dk1"/>
                          </a:solidFill>
                          <a:effectLst/>
                          <a:latin typeface="+mn-lt"/>
                          <a:ea typeface="+mn-ea"/>
                          <a:cs typeface="+mn-cs"/>
                        </a:rPr>
                        <a:t>25</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25</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25</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26</a:t>
                      </a:r>
                    </a:p>
                  </a:txBody>
                  <a:tcPr marL="9525" marR="9525" marT="9525" marB="0" anchor="ctr"/>
                </a:tc>
                <a:tc>
                  <a:txBody>
                    <a:bodyPr/>
                    <a:lstStyle/>
                    <a:p>
                      <a:pPr marL="0" algn="ctr" defTabSz="1125472" rtl="0" eaLnBrk="1" fontAlgn="b" latinLnBrk="0" hangingPunct="0">
                        <a:spcAft>
                          <a:spcPts val="0"/>
                        </a:spcAft>
                      </a:pPr>
                      <a:r>
                        <a:rPr lang="de-DE" sz="1600" kern="1200">
                          <a:solidFill>
                            <a:schemeClr val="dk1"/>
                          </a:solidFill>
                          <a:effectLst/>
                          <a:latin typeface="+mn-lt"/>
                          <a:ea typeface="+mn-ea"/>
                          <a:cs typeface="+mn-cs"/>
                        </a:rPr>
                        <a:t>24</a:t>
                      </a:r>
                    </a:p>
                  </a:txBody>
                  <a:tcPr marL="9525" marR="9525" marT="9525" marB="0" anchor="ctr"/>
                </a:tc>
                <a:tc>
                  <a:txBody>
                    <a:bodyPr/>
                    <a:lstStyle/>
                    <a:p>
                      <a:pPr marL="0" algn="ctr" defTabSz="1125472" rtl="0" eaLnBrk="1" fontAlgn="b" latinLnBrk="0" hangingPunct="0">
                        <a:spcAft>
                          <a:spcPts val="0"/>
                        </a:spcAft>
                      </a:pPr>
                      <a:r>
                        <a:rPr lang="de-DE" sz="1600" b="1" kern="1200" dirty="0">
                          <a:solidFill>
                            <a:schemeClr val="dk1"/>
                          </a:solidFill>
                          <a:effectLst/>
                          <a:latin typeface="+mn-lt"/>
                          <a:ea typeface="+mn-ea"/>
                          <a:cs typeface="+mn-cs"/>
                        </a:rPr>
                        <a:t>29*</a:t>
                      </a:r>
                    </a:p>
                  </a:txBody>
                  <a:tcPr marL="9525" marR="9525" marT="9525" marB="0" anchor="ctr"/>
                </a:tc>
                <a:extLst>
                  <a:ext uri="{0D108BD9-81ED-4DB2-BD59-A6C34878D82A}">
                    <a16:rowId xmlns:a16="http://schemas.microsoft.com/office/drawing/2014/main" val="2321020547"/>
                  </a:ext>
                </a:extLst>
              </a:tr>
              <a:tr h="381300">
                <a:tc vMerge="1">
                  <a:txBody>
                    <a:bodyPr/>
                    <a:lstStyle/>
                    <a:p>
                      <a:endParaRPr lang="de-DE"/>
                    </a:p>
                  </a:txBody>
                  <a:tcPr/>
                </a:tc>
                <a:tc>
                  <a:txBody>
                    <a:bodyPr/>
                    <a:lstStyle/>
                    <a:p>
                      <a:pPr algn="just" hangingPunct="0">
                        <a:spcAft>
                          <a:spcPts val="0"/>
                        </a:spcAft>
                      </a:pPr>
                      <a:r>
                        <a:rPr lang="en-GB" sz="1600" dirty="0">
                          <a:effectLst/>
                        </a:rPr>
                        <a:t>GW</a:t>
                      </a:r>
                      <a:endParaRPr lang="de-DE" sz="1600" dirty="0">
                        <a:effectLst/>
                        <a:latin typeface="Times New Roman" panose="02020603050405020304" pitchFamily="18" charset="0"/>
                        <a:ea typeface="Times New Roman" panose="02020603050405020304" pitchFamily="18" charset="0"/>
                      </a:endParaRPr>
                    </a:p>
                  </a:txBody>
                  <a:tcPr marL="36195" marR="36195" marT="36195" marB="36195" anchor="ctr"/>
                </a:tc>
                <a:tc>
                  <a:txBody>
                    <a:bodyPr/>
                    <a:lstStyle/>
                    <a:p>
                      <a:pPr marL="0" algn="ctr" defTabSz="1125472" rtl="0" eaLnBrk="1" fontAlgn="b" latinLnBrk="0" hangingPunct="0">
                        <a:spcAft>
                          <a:spcPts val="0"/>
                        </a:spcAft>
                      </a:pPr>
                      <a:r>
                        <a:rPr lang="de-DE" sz="1600" kern="1200">
                          <a:solidFill>
                            <a:schemeClr val="dk1"/>
                          </a:solidFill>
                          <a:effectLst/>
                          <a:latin typeface="+mn-lt"/>
                          <a:ea typeface="+mn-ea"/>
                          <a:cs typeface="+mn-cs"/>
                        </a:rPr>
                        <a:t>18</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18</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18</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18</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17</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18</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19</a:t>
                      </a:r>
                    </a:p>
                  </a:txBody>
                  <a:tcPr marL="9525" marR="9525" marT="9525" marB="0" anchor="ctr"/>
                </a:tc>
                <a:tc>
                  <a:txBody>
                    <a:bodyPr/>
                    <a:lstStyle/>
                    <a:p>
                      <a:pPr marL="0" algn="ctr" defTabSz="1125472" rtl="0" eaLnBrk="1" fontAlgn="b" latinLnBrk="0" hangingPunct="0">
                        <a:spcAft>
                          <a:spcPts val="0"/>
                        </a:spcAft>
                      </a:pPr>
                      <a:r>
                        <a:rPr lang="de-DE" sz="1600" b="1" kern="1200" dirty="0">
                          <a:solidFill>
                            <a:schemeClr val="dk1"/>
                          </a:solidFill>
                          <a:effectLst/>
                          <a:latin typeface="+mn-lt"/>
                          <a:ea typeface="+mn-ea"/>
                          <a:cs typeface="+mn-cs"/>
                        </a:rPr>
                        <a:t>22*</a:t>
                      </a:r>
                    </a:p>
                  </a:txBody>
                  <a:tcPr marL="9525" marR="9525" marT="9525" marB="0" anchor="ctr"/>
                </a:tc>
                <a:extLst>
                  <a:ext uri="{0D108BD9-81ED-4DB2-BD59-A6C34878D82A}">
                    <a16:rowId xmlns:a16="http://schemas.microsoft.com/office/drawing/2014/main" val="4188397218"/>
                  </a:ext>
                </a:extLst>
              </a:tr>
              <a:tr h="381300">
                <a:tc rowSpan="2">
                  <a:txBody>
                    <a:bodyPr/>
                    <a:lstStyle/>
                    <a:p>
                      <a:pPr algn="l" hangingPunct="0">
                        <a:spcAft>
                          <a:spcPts val="0"/>
                        </a:spcAft>
                      </a:pPr>
                      <a:r>
                        <a:rPr lang="en-GB" sz="1600" dirty="0">
                          <a:effectLst/>
                        </a:rPr>
                        <a:t>Number of reported monitoring sites</a:t>
                      </a:r>
                      <a:endParaRPr lang="de-DE" sz="1600" dirty="0">
                        <a:effectLst/>
                        <a:latin typeface="Times New Roman" panose="02020603050405020304" pitchFamily="18" charset="0"/>
                        <a:ea typeface="Times New Roman" panose="02020603050405020304" pitchFamily="18" charset="0"/>
                      </a:endParaRPr>
                    </a:p>
                  </a:txBody>
                  <a:tcPr marL="36195" marR="36195" marT="36195" marB="36195" anchor="ctr"/>
                </a:tc>
                <a:tc>
                  <a:txBody>
                    <a:bodyPr/>
                    <a:lstStyle/>
                    <a:p>
                      <a:pPr algn="just" hangingPunct="0">
                        <a:spcAft>
                          <a:spcPts val="0"/>
                        </a:spcAft>
                      </a:pPr>
                      <a:r>
                        <a:rPr lang="en-GB" sz="1600" dirty="0">
                          <a:effectLst/>
                        </a:rPr>
                        <a:t>SW</a:t>
                      </a:r>
                      <a:endParaRPr lang="de-DE" sz="1600" dirty="0">
                        <a:effectLst/>
                        <a:latin typeface="Times New Roman" panose="02020603050405020304" pitchFamily="18" charset="0"/>
                        <a:ea typeface="Times New Roman" panose="02020603050405020304" pitchFamily="18" charset="0"/>
                      </a:endParaRPr>
                    </a:p>
                  </a:txBody>
                  <a:tcPr marL="36195" marR="36195" marT="36195" marB="36195"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2 317</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2 476</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3 653</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2 782</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2 877</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4 500</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4 906</a:t>
                      </a:r>
                    </a:p>
                  </a:txBody>
                  <a:tcPr marL="9525" marR="9525" marT="9525" marB="0" anchor="ctr"/>
                </a:tc>
                <a:tc>
                  <a:txBody>
                    <a:bodyPr/>
                    <a:lstStyle/>
                    <a:p>
                      <a:pPr marL="0" algn="ctr" defTabSz="1125472" rtl="0" eaLnBrk="1" fontAlgn="b" latinLnBrk="0" hangingPunct="0">
                        <a:spcAft>
                          <a:spcPts val="0"/>
                        </a:spcAft>
                      </a:pPr>
                      <a:r>
                        <a:rPr lang="de-DE" sz="1600" b="1" kern="1200" dirty="0">
                          <a:solidFill>
                            <a:schemeClr val="dk1"/>
                          </a:solidFill>
                          <a:effectLst/>
                          <a:latin typeface="+mn-lt"/>
                          <a:ea typeface="+mn-ea"/>
                          <a:cs typeface="+mn-cs"/>
                        </a:rPr>
                        <a:t>9 329*</a:t>
                      </a:r>
                    </a:p>
                  </a:txBody>
                  <a:tcPr marL="9525" marR="9525" marT="9525" marB="0" anchor="ctr"/>
                </a:tc>
                <a:extLst>
                  <a:ext uri="{0D108BD9-81ED-4DB2-BD59-A6C34878D82A}">
                    <a16:rowId xmlns:a16="http://schemas.microsoft.com/office/drawing/2014/main" val="878736595"/>
                  </a:ext>
                </a:extLst>
              </a:tr>
              <a:tr h="381300">
                <a:tc vMerge="1">
                  <a:txBody>
                    <a:bodyPr/>
                    <a:lstStyle/>
                    <a:p>
                      <a:endParaRPr lang="de-DE"/>
                    </a:p>
                  </a:txBody>
                  <a:tcPr/>
                </a:tc>
                <a:tc>
                  <a:txBody>
                    <a:bodyPr/>
                    <a:lstStyle/>
                    <a:p>
                      <a:pPr algn="just" hangingPunct="0">
                        <a:spcAft>
                          <a:spcPts val="0"/>
                        </a:spcAft>
                      </a:pPr>
                      <a:r>
                        <a:rPr lang="en-GB" sz="1600" dirty="0">
                          <a:effectLst/>
                        </a:rPr>
                        <a:t>GW</a:t>
                      </a:r>
                      <a:endParaRPr lang="de-DE" sz="1600" dirty="0">
                        <a:effectLst/>
                        <a:latin typeface="Times New Roman" panose="02020603050405020304" pitchFamily="18" charset="0"/>
                        <a:ea typeface="Times New Roman" panose="02020603050405020304" pitchFamily="18" charset="0"/>
                      </a:endParaRPr>
                    </a:p>
                  </a:txBody>
                  <a:tcPr marL="36195" marR="36195" marT="36195" marB="36195"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5 510</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5 348</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6 719</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5 958</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8 102</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8 290</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9 442</a:t>
                      </a:r>
                    </a:p>
                  </a:txBody>
                  <a:tcPr marL="9525" marR="9525" marT="9525" marB="0" anchor="ctr"/>
                </a:tc>
                <a:tc>
                  <a:txBody>
                    <a:bodyPr/>
                    <a:lstStyle/>
                    <a:p>
                      <a:pPr marL="0" algn="ctr" defTabSz="1125472" rtl="0" eaLnBrk="1" fontAlgn="b" latinLnBrk="0" hangingPunct="0">
                        <a:spcAft>
                          <a:spcPts val="0"/>
                        </a:spcAft>
                      </a:pPr>
                      <a:r>
                        <a:rPr lang="de-DE" sz="1600" b="1" kern="1200" dirty="0">
                          <a:solidFill>
                            <a:schemeClr val="dk1"/>
                          </a:solidFill>
                          <a:effectLst/>
                          <a:latin typeface="+mn-lt"/>
                          <a:ea typeface="+mn-ea"/>
                          <a:cs typeface="+mn-cs"/>
                        </a:rPr>
                        <a:t>13 544*</a:t>
                      </a:r>
                    </a:p>
                  </a:txBody>
                  <a:tcPr marL="9525" marR="9525" marT="9525" marB="0" anchor="ctr"/>
                </a:tc>
                <a:extLst>
                  <a:ext uri="{0D108BD9-81ED-4DB2-BD59-A6C34878D82A}">
                    <a16:rowId xmlns:a16="http://schemas.microsoft.com/office/drawing/2014/main" val="4202560246"/>
                  </a:ext>
                </a:extLst>
              </a:tr>
              <a:tr h="381300">
                <a:tc rowSpan="2">
                  <a:txBody>
                    <a:bodyPr/>
                    <a:lstStyle/>
                    <a:p>
                      <a:pPr algn="l" hangingPunct="0">
                        <a:spcAft>
                          <a:spcPts val="0"/>
                        </a:spcAft>
                      </a:pPr>
                      <a:r>
                        <a:rPr lang="en-GB" sz="1600">
                          <a:effectLst/>
                        </a:rPr>
                        <a:t>Number of reported records (annual mean)</a:t>
                      </a:r>
                      <a:endParaRPr lang="de-DE" sz="1600">
                        <a:effectLst/>
                        <a:latin typeface="Times New Roman" panose="02020603050405020304" pitchFamily="18" charset="0"/>
                        <a:ea typeface="Times New Roman" panose="02020603050405020304" pitchFamily="18" charset="0"/>
                      </a:endParaRPr>
                    </a:p>
                  </a:txBody>
                  <a:tcPr marL="36195" marR="36195" marT="36195" marB="36195" anchor="ctr"/>
                </a:tc>
                <a:tc>
                  <a:txBody>
                    <a:bodyPr/>
                    <a:lstStyle/>
                    <a:p>
                      <a:pPr algn="just" hangingPunct="0">
                        <a:spcAft>
                          <a:spcPts val="0"/>
                        </a:spcAft>
                      </a:pPr>
                      <a:r>
                        <a:rPr lang="en-GB" sz="1600">
                          <a:effectLst/>
                        </a:rPr>
                        <a:t>SW</a:t>
                      </a:r>
                      <a:endParaRPr lang="de-DE" sz="1600">
                        <a:effectLst/>
                        <a:latin typeface="Times New Roman" panose="02020603050405020304" pitchFamily="18" charset="0"/>
                        <a:ea typeface="Times New Roman" panose="02020603050405020304" pitchFamily="18" charset="0"/>
                      </a:endParaRPr>
                    </a:p>
                  </a:txBody>
                  <a:tcPr marL="36195" marR="36195" marT="36195" marB="36195"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115 023</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125 703</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162 300</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154 192</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171 150</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219 369</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312 249</a:t>
                      </a:r>
                    </a:p>
                  </a:txBody>
                  <a:tcPr marL="9525" marR="9525" marT="9525" marB="0" anchor="ctr"/>
                </a:tc>
                <a:tc>
                  <a:txBody>
                    <a:bodyPr/>
                    <a:lstStyle/>
                    <a:p>
                      <a:pPr marL="0" algn="ctr" defTabSz="1125472" rtl="0" eaLnBrk="1" fontAlgn="b" latinLnBrk="0" hangingPunct="0">
                        <a:spcAft>
                          <a:spcPts val="0"/>
                        </a:spcAft>
                      </a:pPr>
                      <a:r>
                        <a:rPr lang="de-DE" sz="1600" b="1" kern="1200" dirty="0">
                          <a:solidFill>
                            <a:schemeClr val="dk1"/>
                          </a:solidFill>
                          <a:effectLst/>
                          <a:latin typeface="+mn-lt"/>
                          <a:ea typeface="+mn-ea"/>
                          <a:cs typeface="+mn-cs"/>
                        </a:rPr>
                        <a:t>1 259 986</a:t>
                      </a:r>
                    </a:p>
                  </a:txBody>
                  <a:tcPr marL="9525" marR="9525" marT="9525" marB="0" anchor="ctr"/>
                </a:tc>
                <a:extLst>
                  <a:ext uri="{0D108BD9-81ED-4DB2-BD59-A6C34878D82A}">
                    <a16:rowId xmlns:a16="http://schemas.microsoft.com/office/drawing/2014/main" val="3211544128"/>
                  </a:ext>
                </a:extLst>
              </a:tr>
              <a:tr h="381300">
                <a:tc vMerge="1">
                  <a:txBody>
                    <a:bodyPr/>
                    <a:lstStyle/>
                    <a:p>
                      <a:endParaRPr lang="de-DE"/>
                    </a:p>
                  </a:txBody>
                  <a:tcPr/>
                </a:tc>
                <a:tc>
                  <a:txBody>
                    <a:bodyPr/>
                    <a:lstStyle/>
                    <a:p>
                      <a:pPr algn="just" hangingPunct="0">
                        <a:spcAft>
                          <a:spcPts val="0"/>
                        </a:spcAft>
                      </a:pPr>
                      <a:r>
                        <a:rPr lang="en-GB" sz="1600">
                          <a:effectLst/>
                        </a:rPr>
                        <a:t>GW</a:t>
                      </a:r>
                      <a:endParaRPr lang="de-DE" sz="1600">
                        <a:effectLst/>
                        <a:latin typeface="Times New Roman" panose="02020603050405020304" pitchFamily="18" charset="0"/>
                        <a:ea typeface="Times New Roman" panose="02020603050405020304" pitchFamily="18" charset="0"/>
                      </a:endParaRPr>
                    </a:p>
                  </a:txBody>
                  <a:tcPr marL="36195" marR="36195" marT="36195" marB="36195"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251 594</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248 867</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248 769</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226 384</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296 933</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315 606</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500 806</a:t>
                      </a:r>
                    </a:p>
                  </a:txBody>
                  <a:tcPr marL="9525" marR="9525" marT="9525" marB="0" anchor="ctr"/>
                </a:tc>
                <a:tc>
                  <a:txBody>
                    <a:bodyPr/>
                    <a:lstStyle/>
                    <a:p>
                      <a:pPr marL="0" algn="ctr" defTabSz="1125472" rtl="0" eaLnBrk="1" fontAlgn="b" latinLnBrk="0" hangingPunct="0">
                        <a:spcAft>
                          <a:spcPts val="0"/>
                        </a:spcAft>
                      </a:pPr>
                      <a:r>
                        <a:rPr lang="de-DE" sz="1600" b="1" kern="1200" dirty="0">
                          <a:solidFill>
                            <a:schemeClr val="dk1"/>
                          </a:solidFill>
                          <a:effectLst/>
                          <a:latin typeface="+mn-lt"/>
                          <a:ea typeface="+mn-ea"/>
                          <a:cs typeface="+mn-cs"/>
                        </a:rPr>
                        <a:t>2 088 959</a:t>
                      </a:r>
                    </a:p>
                  </a:txBody>
                  <a:tcPr marL="9525" marR="9525" marT="9525" marB="0" anchor="ctr"/>
                </a:tc>
                <a:extLst>
                  <a:ext uri="{0D108BD9-81ED-4DB2-BD59-A6C34878D82A}">
                    <a16:rowId xmlns:a16="http://schemas.microsoft.com/office/drawing/2014/main" val="3072649199"/>
                  </a:ext>
                </a:extLst>
              </a:tr>
              <a:tr h="381300">
                <a:tc rowSpan="2">
                  <a:txBody>
                    <a:bodyPr/>
                    <a:lstStyle/>
                    <a:p>
                      <a:pPr algn="l" hangingPunct="0">
                        <a:spcAft>
                          <a:spcPts val="0"/>
                        </a:spcAft>
                      </a:pPr>
                      <a:r>
                        <a:rPr lang="en-GB" sz="1600" dirty="0">
                          <a:effectLst/>
                        </a:rPr>
                        <a:t>Number of reported pesticide substances</a:t>
                      </a:r>
                      <a:endParaRPr lang="de-DE" sz="1600" dirty="0">
                        <a:effectLst/>
                        <a:latin typeface="Times New Roman" panose="02020603050405020304" pitchFamily="18" charset="0"/>
                        <a:ea typeface="Times New Roman" panose="02020603050405020304" pitchFamily="18" charset="0"/>
                      </a:endParaRPr>
                    </a:p>
                  </a:txBody>
                  <a:tcPr marL="36195" marR="36195" marT="36195" marB="36195" anchor="ctr"/>
                </a:tc>
                <a:tc>
                  <a:txBody>
                    <a:bodyPr/>
                    <a:lstStyle/>
                    <a:p>
                      <a:pPr algn="just" hangingPunct="0">
                        <a:spcAft>
                          <a:spcPts val="0"/>
                        </a:spcAft>
                      </a:pPr>
                      <a:r>
                        <a:rPr lang="en-GB" sz="1600">
                          <a:effectLst/>
                        </a:rPr>
                        <a:t>SW</a:t>
                      </a:r>
                      <a:endParaRPr lang="de-DE" sz="1600">
                        <a:effectLst/>
                        <a:latin typeface="Times New Roman" panose="02020603050405020304" pitchFamily="18" charset="0"/>
                        <a:ea typeface="Times New Roman" panose="02020603050405020304" pitchFamily="18" charset="0"/>
                      </a:endParaRPr>
                    </a:p>
                  </a:txBody>
                  <a:tcPr marL="36195" marR="36195" marT="36195" marB="36195" anchor="ctr"/>
                </a:tc>
                <a:tc>
                  <a:txBody>
                    <a:bodyPr/>
                    <a:lstStyle/>
                    <a:p>
                      <a:pPr marL="0" algn="ctr" defTabSz="1125472" rtl="0" eaLnBrk="1" fontAlgn="b" latinLnBrk="0" hangingPunct="0">
                        <a:spcAft>
                          <a:spcPts val="0"/>
                        </a:spcAft>
                      </a:pPr>
                      <a:r>
                        <a:rPr lang="de-DE" sz="1600" kern="1200">
                          <a:solidFill>
                            <a:schemeClr val="dk1"/>
                          </a:solidFill>
                          <a:effectLst/>
                          <a:latin typeface="+mn-lt"/>
                          <a:ea typeface="+mn-ea"/>
                          <a:cs typeface="+mn-cs"/>
                        </a:rPr>
                        <a:t>156</a:t>
                      </a:r>
                    </a:p>
                  </a:txBody>
                  <a:tcPr marL="9525" marR="9525" marT="9525" marB="0" anchor="ctr"/>
                </a:tc>
                <a:tc>
                  <a:txBody>
                    <a:bodyPr/>
                    <a:lstStyle/>
                    <a:p>
                      <a:pPr marL="0" algn="ctr" defTabSz="1125472" rtl="0" eaLnBrk="1" fontAlgn="b" latinLnBrk="0" hangingPunct="0">
                        <a:spcAft>
                          <a:spcPts val="0"/>
                        </a:spcAft>
                      </a:pPr>
                      <a:r>
                        <a:rPr lang="de-DE" sz="1600" kern="1200">
                          <a:solidFill>
                            <a:schemeClr val="dk1"/>
                          </a:solidFill>
                          <a:effectLst/>
                          <a:latin typeface="+mn-lt"/>
                          <a:ea typeface="+mn-ea"/>
                          <a:cs typeface="+mn-cs"/>
                        </a:rPr>
                        <a:t>157</a:t>
                      </a:r>
                    </a:p>
                  </a:txBody>
                  <a:tcPr marL="9525" marR="9525" marT="9525" marB="0" anchor="ctr"/>
                </a:tc>
                <a:tc>
                  <a:txBody>
                    <a:bodyPr/>
                    <a:lstStyle/>
                    <a:p>
                      <a:pPr marL="0" algn="ctr" defTabSz="1125472" rtl="0" eaLnBrk="1" fontAlgn="b" latinLnBrk="0" hangingPunct="0">
                        <a:spcAft>
                          <a:spcPts val="0"/>
                        </a:spcAft>
                      </a:pPr>
                      <a:r>
                        <a:rPr lang="de-DE" sz="1600" kern="1200">
                          <a:solidFill>
                            <a:schemeClr val="dk1"/>
                          </a:solidFill>
                          <a:effectLst/>
                          <a:latin typeface="+mn-lt"/>
                          <a:ea typeface="+mn-ea"/>
                          <a:cs typeface="+mn-cs"/>
                        </a:rPr>
                        <a:t>156</a:t>
                      </a:r>
                    </a:p>
                  </a:txBody>
                  <a:tcPr marL="9525" marR="9525" marT="9525" marB="0" anchor="ctr"/>
                </a:tc>
                <a:tc>
                  <a:txBody>
                    <a:bodyPr/>
                    <a:lstStyle/>
                    <a:p>
                      <a:pPr marL="0" algn="ctr" defTabSz="1125472" rtl="0" eaLnBrk="1" fontAlgn="b" latinLnBrk="0" hangingPunct="0">
                        <a:spcAft>
                          <a:spcPts val="0"/>
                        </a:spcAft>
                      </a:pPr>
                      <a:r>
                        <a:rPr lang="de-DE" sz="1600" kern="1200">
                          <a:solidFill>
                            <a:schemeClr val="dk1"/>
                          </a:solidFill>
                          <a:effectLst/>
                          <a:latin typeface="+mn-lt"/>
                          <a:ea typeface="+mn-ea"/>
                          <a:cs typeface="+mn-cs"/>
                        </a:rPr>
                        <a:t>193</a:t>
                      </a:r>
                    </a:p>
                  </a:txBody>
                  <a:tcPr marL="9525" marR="9525" marT="9525" marB="0" anchor="ctr"/>
                </a:tc>
                <a:tc>
                  <a:txBody>
                    <a:bodyPr/>
                    <a:lstStyle/>
                    <a:p>
                      <a:pPr marL="0" algn="ctr" defTabSz="1125472" rtl="0" eaLnBrk="1" fontAlgn="b" latinLnBrk="0" hangingPunct="0">
                        <a:spcAft>
                          <a:spcPts val="0"/>
                        </a:spcAft>
                      </a:pPr>
                      <a:r>
                        <a:rPr lang="de-DE" sz="1600" kern="1200">
                          <a:solidFill>
                            <a:schemeClr val="dk1"/>
                          </a:solidFill>
                          <a:effectLst/>
                          <a:latin typeface="+mn-lt"/>
                          <a:ea typeface="+mn-ea"/>
                          <a:cs typeface="+mn-cs"/>
                        </a:rPr>
                        <a:t>165</a:t>
                      </a:r>
                    </a:p>
                  </a:txBody>
                  <a:tcPr marL="9525" marR="9525" marT="9525" marB="0" anchor="ctr"/>
                </a:tc>
                <a:tc>
                  <a:txBody>
                    <a:bodyPr/>
                    <a:lstStyle/>
                    <a:p>
                      <a:pPr marL="0" algn="ctr" defTabSz="1125472" rtl="0" eaLnBrk="1" fontAlgn="b" latinLnBrk="0" hangingPunct="0">
                        <a:spcAft>
                          <a:spcPts val="0"/>
                        </a:spcAft>
                      </a:pPr>
                      <a:r>
                        <a:rPr lang="de-DE" sz="1600" kern="1200">
                          <a:solidFill>
                            <a:schemeClr val="dk1"/>
                          </a:solidFill>
                          <a:effectLst/>
                          <a:latin typeface="+mn-lt"/>
                          <a:ea typeface="+mn-ea"/>
                          <a:cs typeface="+mn-cs"/>
                        </a:rPr>
                        <a:t>168</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215</a:t>
                      </a:r>
                    </a:p>
                  </a:txBody>
                  <a:tcPr marL="9525" marR="9525" marT="9525" marB="0" anchor="ctr"/>
                </a:tc>
                <a:tc>
                  <a:txBody>
                    <a:bodyPr/>
                    <a:lstStyle/>
                    <a:p>
                      <a:pPr marL="0" algn="ctr" defTabSz="1125472" rtl="0" eaLnBrk="1" fontAlgn="b" latinLnBrk="0" hangingPunct="0">
                        <a:spcAft>
                          <a:spcPts val="0"/>
                        </a:spcAft>
                      </a:pPr>
                      <a:r>
                        <a:rPr lang="de-DE" sz="1600" b="1" kern="1200" dirty="0">
                          <a:solidFill>
                            <a:schemeClr val="dk1"/>
                          </a:solidFill>
                          <a:effectLst/>
                          <a:latin typeface="+mn-lt"/>
                          <a:ea typeface="+mn-ea"/>
                          <a:cs typeface="+mn-cs"/>
                        </a:rPr>
                        <a:t>218</a:t>
                      </a:r>
                      <a:r>
                        <a:rPr lang="de-DE" sz="1600" b="1" kern="1200" baseline="30000" dirty="0">
                          <a:solidFill>
                            <a:schemeClr val="dk1"/>
                          </a:solidFill>
                          <a:effectLst/>
                          <a:latin typeface="+mn-lt"/>
                          <a:ea typeface="+mn-ea"/>
                          <a:cs typeface="+mn-cs"/>
                        </a:rPr>
                        <a:t>#</a:t>
                      </a:r>
                    </a:p>
                  </a:txBody>
                  <a:tcPr marL="9525" marR="9525" marT="9525" marB="0" anchor="ctr"/>
                </a:tc>
                <a:extLst>
                  <a:ext uri="{0D108BD9-81ED-4DB2-BD59-A6C34878D82A}">
                    <a16:rowId xmlns:a16="http://schemas.microsoft.com/office/drawing/2014/main" val="2242320608"/>
                  </a:ext>
                </a:extLst>
              </a:tr>
              <a:tr h="381300">
                <a:tc vMerge="1">
                  <a:txBody>
                    <a:bodyPr/>
                    <a:lstStyle/>
                    <a:p>
                      <a:endParaRPr lang="de-DE"/>
                    </a:p>
                  </a:txBody>
                  <a:tcPr/>
                </a:tc>
                <a:tc>
                  <a:txBody>
                    <a:bodyPr/>
                    <a:lstStyle/>
                    <a:p>
                      <a:pPr algn="just" hangingPunct="0">
                        <a:spcAft>
                          <a:spcPts val="0"/>
                        </a:spcAft>
                      </a:pPr>
                      <a:r>
                        <a:rPr lang="en-GB" sz="1600">
                          <a:effectLst/>
                        </a:rPr>
                        <a:t>GW</a:t>
                      </a:r>
                      <a:endParaRPr lang="de-DE" sz="1600">
                        <a:effectLst/>
                        <a:latin typeface="Times New Roman" panose="02020603050405020304" pitchFamily="18" charset="0"/>
                        <a:ea typeface="Times New Roman" panose="02020603050405020304" pitchFamily="18" charset="0"/>
                      </a:endParaRPr>
                    </a:p>
                  </a:txBody>
                  <a:tcPr marL="36195" marR="36195" marT="36195" marB="36195" anchor="ctr"/>
                </a:tc>
                <a:tc>
                  <a:txBody>
                    <a:bodyPr/>
                    <a:lstStyle/>
                    <a:p>
                      <a:pPr marL="0" algn="ctr" defTabSz="1125472" rtl="0" eaLnBrk="1" fontAlgn="b" latinLnBrk="0" hangingPunct="0">
                        <a:spcAft>
                          <a:spcPts val="0"/>
                        </a:spcAft>
                      </a:pPr>
                      <a:r>
                        <a:rPr lang="de-DE" sz="1600" kern="1200">
                          <a:solidFill>
                            <a:schemeClr val="dk1"/>
                          </a:solidFill>
                          <a:effectLst/>
                          <a:latin typeface="+mn-lt"/>
                          <a:ea typeface="+mn-ea"/>
                          <a:cs typeface="+mn-cs"/>
                        </a:rPr>
                        <a:t>143</a:t>
                      </a:r>
                    </a:p>
                  </a:txBody>
                  <a:tcPr marL="9525" marR="9525" marT="9525" marB="0" anchor="ctr"/>
                </a:tc>
                <a:tc>
                  <a:txBody>
                    <a:bodyPr/>
                    <a:lstStyle/>
                    <a:p>
                      <a:pPr marL="0" algn="ctr" defTabSz="1125472" rtl="0" eaLnBrk="1" fontAlgn="b" latinLnBrk="0" hangingPunct="0">
                        <a:spcAft>
                          <a:spcPts val="0"/>
                        </a:spcAft>
                      </a:pPr>
                      <a:r>
                        <a:rPr lang="de-DE" sz="1600" kern="1200">
                          <a:solidFill>
                            <a:schemeClr val="dk1"/>
                          </a:solidFill>
                          <a:effectLst/>
                          <a:latin typeface="+mn-lt"/>
                          <a:ea typeface="+mn-ea"/>
                          <a:cs typeface="+mn-cs"/>
                        </a:rPr>
                        <a:t>145</a:t>
                      </a:r>
                    </a:p>
                  </a:txBody>
                  <a:tcPr marL="9525" marR="9525" marT="9525" marB="0" anchor="ctr"/>
                </a:tc>
                <a:tc>
                  <a:txBody>
                    <a:bodyPr/>
                    <a:lstStyle/>
                    <a:p>
                      <a:pPr marL="0" algn="ctr" defTabSz="1125472" rtl="0" eaLnBrk="1" fontAlgn="b" latinLnBrk="0" hangingPunct="0">
                        <a:spcAft>
                          <a:spcPts val="0"/>
                        </a:spcAft>
                      </a:pPr>
                      <a:r>
                        <a:rPr lang="de-DE" sz="1600" kern="1200">
                          <a:solidFill>
                            <a:schemeClr val="dk1"/>
                          </a:solidFill>
                          <a:effectLst/>
                          <a:latin typeface="+mn-lt"/>
                          <a:ea typeface="+mn-ea"/>
                          <a:cs typeface="+mn-cs"/>
                        </a:rPr>
                        <a:t>144</a:t>
                      </a:r>
                    </a:p>
                  </a:txBody>
                  <a:tcPr marL="9525" marR="9525" marT="9525" marB="0" anchor="ctr"/>
                </a:tc>
                <a:tc>
                  <a:txBody>
                    <a:bodyPr/>
                    <a:lstStyle/>
                    <a:p>
                      <a:pPr marL="0" algn="ctr" defTabSz="1125472" rtl="0" eaLnBrk="1" fontAlgn="b" latinLnBrk="0" hangingPunct="0">
                        <a:spcAft>
                          <a:spcPts val="0"/>
                        </a:spcAft>
                      </a:pPr>
                      <a:r>
                        <a:rPr lang="de-DE" sz="1600" kern="1200">
                          <a:solidFill>
                            <a:schemeClr val="dk1"/>
                          </a:solidFill>
                          <a:effectLst/>
                          <a:latin typeface="+mn-lt"/>
                          <a:ea typeface="+mn-ea"/>
                          <a:cs typeface="+mn-cs"/>
                        </a:rPr>
                        <a:t>155</a:t>
                      </a:r>
                    </a:p>
                  </a:txBody>
                  <a:tcPr marL="9525" marR="9525" marT="9525" marB="0" anchor="ctr"/>
                </a:tc>
                <a:tc>
                  <a:txBody>
                    <a:bodyPr/>
                    <a:lstStyle/>
                    <a:p>
                      <a:pPr marL="0" algn="ctr" defTabSz="1125472" rtl="0" eaLnBrk="1" fontAlgn="b" latinLnBrk="0" hangingPunct="0">
                        <a:spcAft>
                          <a:spcPts val="0"/>
                        </a:spcAft>
                      </a:pPr>
                      <a:r>
                        <a:rPr lang="de-DE" sz="1600" kern="1200">
                          <a:solidFill>
                            <a:schemeClr val="dk1"/>
                          </a:solidFill>
                          <a:effectLst/>
                          <a:latin typeface="+mn-lt"/>
                          <a:ea typeface="+mn-ea"/>
                          <a:cs typeface="+mn-cs"/>
                        </a:rPr>
                        <a:t>161</a:t>
                      </a:r>
                    </a:p>
                  </a:txBody>
                  <a:tcPr marL="9525" marR="9525" marT="9525" marB="0" anchor="ctr"/>
                </a:tc>
                <a:tc>
                  <a:txBody>
                    <a:bodyPr/>
                    <a:lstStyle/>
                    <a:p>
                      <a:pPr marL="0" algn="ctr" defTabSz="1125472" rtl="0" eaLnBrk="1" fontAlgn="b" latinLnBrk="0" hangingPunct="0">
                        <a:spcAft>
                          <a:spcPts val="0"/>
                        </a:spcAft>
                      </a:pPr>
                      <a:r>
                        <a:rPr lang="de-DE" sz="1600" kern="1200">
                          <a:solidFill>
                            <a:schemeClr val="dk1"/>
                          </a:solidFill>
                          <a:effectLst/>
                          <a:latin typeface="+mn-lt"/>
                          <a:ea typeface="+mn-ea"/>
                          <a:cs typeface="+mn-cs"/>
                        </a:rPr>
                        <a:t>158</a:t>
                      </a:r>
                    </a:p>
                  </a:txBody>
                  <a:tcPr marL="9525" marR="9525" marT="9525" marB="0" anchor="ctr"/>
                </a:tc>
                <a:tc>
                  <a:txBody>
                    <a:bodyPr/>
                    <a:lstStyle/>
                    <a:p>
                      <a:pPr marL="0" algn="ctr" defTabSz="1125472" rtl="0" eaLnBrk="1" fontAlgn="b" latinLnBrk="0" hangingPunct="0">
                        <a:spcAft>
                          <a:spcPts val="0"/>
                        </a:spcAft>
                      </a:pPr>
                      <a:r>
                        <a:rPr lang="de-DE" sz="1600" kern="1200" dirty="0">
                          <a:solidFill>
                            <a:schemeClr val="dk1"/>
                          </a:solidFill>
                          <a:effectLst/>
                          <a:latin typeface="+mn-lt"/>
                          <a:ea typeface="+mn-ea"/>
                          <a:cs typeface="+mn-cs"/>
                        </a:rPr>
                        <a:t>223</a:t>
                      </a:r>
                    </a:p>
                  </a:txBody>
                  <a:tcPr marL="9525" marR="9525" marT="9525" marB="0" anchor="ctr"/>
                </a:tc>
                <a:tc>
                  <a:txBody>
                    <a:bodyPr/>
                    <a:lstStyle/>
                    <a:p>
                      <a:pPr marL="0" algn="ctr" defTabSz="1125472" rtl="0" eaLnBrk="1" fontAlgn="b" latinLnBrk="0" hangingPunct="0">
                        <a:spcAft>
                          <a:spcPts val="0"/>
                        </a:spcAft>
                      </a:pPr>
                      <a:r>
                        <a:rPr lang="de-DE" sz="1600" b="1" kern="1200" dirty="0">
                          <a:solidFill>
                            <a:schemeClr val="dk1"/>
                          </a:solidFill>
                          <a:effectLst/>
                          <a:latin typeface="+mn-lt"/>
                          <a:ea typeface="+mn-ea"/>
                          <a:cs typeface="+mn-cs"/>
                        </a:rPr>
                        <a:t>223</a:t>
                      </a:r>
                      <a:r>
                        <a:rPr lang="de-DE" sz="1600" b="1" kern="1200" baseline="30000" dirty="0">
                          <a:solidFill>
                            <a:schemeClr val="dk1"/>
                          </a:solidFill>
                          <a:effectLst/>
                          <a:latin typeface="+mn-lt"/>
                          <a:ea typeface="+mn-ea"/>
                          <a:cs typeface="+mn-cs"/>
                        </a:rPr>
                        <a:t>#</a:t>
                      </a:r>
                    </a:p>
                  </a:txBody>
                  <a:tcPr marL="9525" marR="9525" marT="9525" marB="0" anchor="ctr"/>
                </a:tc>
                <a:extLst>
                  <a:ext uri="{0D108BD9-81ED-4DB2-BD59-A6C34878D82A}">
                    <a16:rowId xmlns:a16="http://schemas.microsoft.com/office/drawing/2014/main" val="4070137238"/>
                  </a:ext>
                </a:extLst>
              </a:tr>
            </a:tbl>
          </a:graphicData>
        </a:graphic>
      </p:graphicFrame>
    </p:spTree>
    <p:extLst>
      <p:ext uri="{BB962C8B-B14F-4D97-AF65-F5344CB8AC3E}">
        <p14:creationId xmlns:p14="http://schemas.microsoft.com/office/powerpoint/2010/main" val="3740781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GB" dirty="0"/>
              <a:t>Extract pesticide data 2013 to 2019 - overview</a:t>
            </a:r>
          </a:p>
        </p:txBody>
      </p:sp>
      <p:sp>
        <p:nvSpPr>
          <p:cNvPr id="12" name="Rectangle 10">
            <a:extLst>
              <a:ext uri="{FF2B5EF4-FFF2-40B4-BE49-F238E27FC236}">
                <a16:creationId xmlns:a16="http://schemas.microsoft.com/office/drawing/2014/main" id="{978A4C0B-58E4-49C5-AB05-39A6590DB8DA}"/>
              </a:ext>
            </a:extLst>
          </p:cNvPr>
          <p:cNvSpPr>
            <a:spLocks noChangeArrowheads="1"/>
          </p:cNvSpPr>
          <p:nvPr/>
        </p:nvSpPr>
        <p:spPr bwMode="auto">
          <a:xfrm>
            <a:off x="1581150" y="1485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1">
            <a:extLst>
              <a:ext uri="{FF2B5EF4-FFF2-40B4-BE49-F238E27FC236}">
                <a16:creationId xmlns:a16="http://schemas.microsoft.com/office/drawing/2014/main" id="{B98FD3E9-3206-42A9-A484-32092963D0CF}"/>
              </a:ext>
            </a:extLst>
          </p:cNvPr>
          <p:cNvSpPr>
            <a:spLocks noChangeArrowheads="1"/>
          </p:cNvSpPr>
          <p:nvPr/>
        </p:nvSpPr>
        <p:spPr bwMode="auto">
          <a:xfrm>
            <a:off x="1581150" y="3886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4617CF69-35A0-400B-9D6A-68530426984C}"/>
              </a:ext>
            </a:extLst>
          </p:cNvPr>
          <p:cNvSpPr txBox="1"/>
          <p:nvPr/>
        </p:nvSpPr>
        <p:spPr>
          <a:xfrm>
            <a:off x="8574056" y="6514451"/>
            <a:ext cx="3342760" cy="307777"/>
          </a:xfrm>
          <a:prstGeom prst="rect">
            <a:avLst/>
          </a:prstGeom>
          <a:noFill/>
        </p:spPr>
        <p:txBody>
          <a:bodyPr wrap="square" rtlCol="0">
            <a:spAutoFit/>
          </a:bodyPr>
          <a:lstStyle/>
          <a:p>
            <a:r>
              <a:rPr lang="en-GB" sz="1400" dirty="0"/>
              <a:t>SW = surface water; GW = groundwater</a:t>
            </a:r>
          </a:p>
        </p:txBody>
      </p:sp>
      <p:graphicFrame>
        <p:nvGraphicFramePr>
          <p:cNvPr id="7" name="Diagramm 6">
            <a:extLst>
              <a:ext uri="{FF2B5EF4-FFF2-40B4-BE49-F238E27FC236}">
                <a16:creationId xmlns:a16="http://schemas.microsoft.com/office/drawing/2014/main" id="{9B32AA41-3D78-4321-99BD-01C1876FE06A}"/>
              </a:ext>
            </a:extLst>
          </p:cNvPr>
          <p:cNvGraphicFramePr>
            <a:graphicFrameLocks/>
          </p:cNvGraphicFramePr>
          <p:nvPr>
            <p:extLst>
              <p:ext uri="{D42A27DB-BD31-4B8C-83A1-F6EECF244321}">
                <p14:modId xmlns:p14="http://schemas.microsoft.com/office/powerpoint/2010/main" val="2321418872"/>
              </p:ext>
            </p:extLst>
          </p:nvPr>
        </p:nvGraphicFramePr>
        <p:xfrm>
          <a:off x="581890" y="916539"/>
          <a:ext cx="4707083" cy="28425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Diagramm 7">
            <a:extLst>
              <a:ext uri="{FF2B5EF4-FFF2-40B4-BE49-F238E27FC236}">
                <a16:creationId xmlns:a16="http://schemas.microsoft.com/office/drawing/2014/main" id="{E1CA2A8F-3AEC-4C62-BE0E-6DF604278500}"/>
              </a:ext>
            </a:extLst>
          </p:cNvPr>
          <p:cNvGraphicFramePr>
            <a:graphicFrameLocks/>
          </p:cNvGraphicFramePr>
          <p:nvPr>
            <p:extLst>
              <p:ext uri="{D42A27DB-BD31-4B8C-83A1-F6EECF244321}">
                <p14:modId xmlns:p14="http://schemas.microsoft.com/office/powerpoint/2010/main" val="356048436"/>
              </p:ext>
            </p:extLst>
          </p:nvPr>
        </p:nvGraphicFramePr>
        <p:xfrm>
          <a:off x="5413663" y="916539"/>
          <a:ext cx="4831773" cy="28425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Diagramm 8">
            <a:extLst>
              <a:ext uri="{FF2B5EF4-FFF2-40B4-BE49-F238E27FC236}">
                <a16:creationId xmlns:a16="http://schemas.microsoft.com/office/drawing/2014/main" id="{789E2F9C-C77D-4891-940E-12D5225896A2}"/>
              </a:ext>
            </a:extLst>
          </p:cNvPr>
          <p:cNvGraphicFramePr>
            <a:graphicFrameLocks/>
          </p:cNvGraphicFramePr>
          <p:nvPr>
            <p:extLst>
              <p:ext uri="{D42A27DB-BD31-4B8C-83A1-F6EECF244321}">
                <p14:modId xmlns:p14="http://schemas.microsoft.com/office/powerpoint/2010/main" val="3278124966"/>
              </p:ext>
            </p:extLst>
          </p:nvPr>
        </p:nvGraphicFramePr>
        <p:xfrm>
          <a:off x="519544" y="3611180"/>
          <a:ext cx="4831773" cy="3023119"/>
        </p:xfrm>
        <a:graphic>
          <a:graphicData uri="http://schemas.openxmlformats.org/drawingml/2006/chart">
            <c:chart xmlns:c="http://schemas.openxmlformats.org/drawingml/2006/chart" xmlns:r="http://schemas.openxmlformats.org/officeDocument/2006/relationships" r:id="rId5"/>
          </a:graphicData>
        </a:graphic>
      </p:graphicFrame>
      <p:sp>
        <p:nvSpPr>
          <p:cNvPr id="3" name="Rechteck 2">
            <a:extLst>
              <a:ext uri="{FF2B5EF4-FFF2-40B4-BE49-F238E27FC236}">
                <a16:creationId xmlns:a16="http://schemas.microsoft.com/office/drawing/2014/main" id="{69948379-C2A4-46B9-932D-8A5024512267}"/>
              </a:ext>
            </a:extLst>
          </p:cNvPr>
          <p:cNvSpPr/>
          <p:nvPr/>
        </p:nvSpPr>
        <p:spPr>
          <a:xfrm>
            <a:off x="8884227" y="5891645"/>
            <a:ext cx="2788229" cy="622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aphicFrame>
        <p:nvGraphicFramePr>
          <p:cNvPr id="11" name="Diagramm 10">
            <a:extLst>
              <a:ext uri="{FF2B5EF4-FFF2-40B4-BE49-F238E27FC236}">
                <a16:creationId xmlns:a16="http://schemas.microsoft.com/office/drawing/2014/main" id="{1CE5ABF2-B821-4C5C-8832-A5C3B75335FD}"/>
              </a:ext>
            </a:extLst>
          </p:cNvPr>
          <p:cNvGraphicFramePr>
            <a:graphicFrameLocks/>
          </p:cNvGraphicFramePr>
          <p:nvPr>
            <p:extLst>
              <p:ext uri="{D42A27DB-BD31-4B8C-83A1-F6EECF244321}">
                <p14:modId xmlns:p14="http://schemas.microsoft.com/office/powerpoint/2010/main" val="3951147194"/>
              </p:ext>
            </p:extLst>
          </p:nvPr>
        </p:nvGraphicFramePr>
        <p:xfrm>
          <a:off x="5599144" y="3712037"/>
          <a:ext cx="4646294" cy="293019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544563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F7D7108E-189C-468D-BE77-C1CA73567336}"/>
              </a:ext>
            </a:extLst>
          </p:cNvPr>
          <p:cNvSpPr>
            <a:spLocks noGrp="1"/>
          </p:cNvSpPr>
          <p:nvPr>
            <p:ph type="body" sz="quarter" idx="12"/>
          </p:nvPr>
        </p:nvSpPr>
        <p:spPr>
          <a:xfrm>
            <a:off x="468000" y="116051"/>
            <a:ext cx="11246369" cy="676111"/>
          </a:xfrm>
        </p:spPr>
        <p:txBody>
          <a:bodyPr/>
          <a:lstStyle/>
          <a:p>
            <a:r>
              <a:rPr lang="de-DE" sz="2800" dirty="0"/>
              <a:t>Limits </a:t>
            </a:r>
            <a:r>
              <a:rPr lang="de-DE" sz="2800" dirty="0" err="1"/>
              <a:t>of</a:t>
            </a:r>
            <a:r>
              <a:rPr lang="de-DE" sz="2800" dirty="0"/>
              <a:t> </a:t>
            </a:r>
            <a:r>
              <a:rPr lang="de-DE" sz="2800" dirty="0" err="1"/>
              <a:t>Quantification</a:t>
            </a:r>
            <a:r>
              <a:rPr lang="de-DE" sz="2800" dirty="0"/>
              <a:t>  (</a:t>
            </a:r>
            <a:r>
              <a:rPr lang="de-DE" sz="2800" dirty="0" err="1"/>
              <a:t>LoQ</a:t>
            </a:r>
            <a:r>
              <a:rPr lang="de-DE" sz="2800" dirty="0"/>
              <a:t>), </a:t>
            </a:r>
            <a:r>
              <a:rPr lang="de-DE" sz="2800" dirty="0" err="1"/>
              <a:t>Effect</a:t>
            </a:r>
            <a:r>
              <a:rPr lang="de-DE" sz="2800" dirty="0"/>
              <a:t> </a:t>
            </a:r>
            <a:r>
              <a:rPr lang="de-DE" sz="2800" dirty="0" err="1"/>
              <a:t>Thresholds</a:t>
            </a:r>
            <a:r>
              <a:rPr lang="de-DE" sz="2800" dirty="0"/>
              <a:t> and Quality Standard</a:t>
            </a:r>
          </a:p>
        </p:txBody>
      </p:sp>
      <p:sp>
        <p:nvSpPr>
          <p:cNvPr id="4" name="Textplatzhalter 3">
            <a:extLst>
              <a:ext uri="{FF2B5EF4-FFF2-40B4-BE49-F238E27FC236}">
                <a16:creationId xmlns:a16="http://schemas.microsoft.com/office/drawing/2014/main" id="{296FDEB1-72C2-4FD1-BD8B-261F410285A7}"/>
              </a:ext>
            </a:extLst>
          </p:cNvPr>
          <p:cNvSpPr>
            <a:spLocks noGrp="1"/>
          </p:cNvSpPr>
          <p:nvPr>
            <p:ph type="body" sz="quarter" idx="14"/>
          </p:nvPr>
        </p:nvSpPr>
        <p:spPr>
          <a:xfrm>
            <a:off x="598488" y="5810251"/>
            <a:ext cx="3683000" cy="714952"/>
          </a:xfrm>
        </p:spPr>
        <p:txBody>
          <a:bodyPr/>
          <a:lstStyle/>
          <a:p>
            <a:r>
              <a:rPr lang="de-DE" dirty="0">
                <a:hlinkClick r:id="rId3"/>
              </a:rPr>
              <a:t>* 2009/90/EC</a:t>
            </a:r>
            <a:endParaRPr lang="de-DE" dirty="0"/>
          </a:p>
          <a:p>
            <a:r>
              <a:rPr lang="de-DE" dirty="0"/>
              <a:t>** P</a:t>
            </a:r>
            <a:r>
              <a:rPr lang="en-GB" dirty="0" err="1"/>
              <a:t>lant</a:t>
            </a:r>
            <a:r>
              <a:rPr lang="en-GB" dirty="0"/>
              <a:t> protection products (PPP) and biocides</a:t>
            </a:r>
            <a:endParaRPr lang="de-DE" dirty="0"/>
          </a:p>
        </p:txBody>
      </p:sp>
      <p:sp>
        <p:nvSpPr>
          <p:cNvPr id="9" name="Inhaltsplatzhalter 8">
            <a:extLst>
              <a:ext uri="{FF2B5EF4-FFF2-40B4-BE49-F238E27FC236}">
                <a16:creationId xmlns:a16="http://schemas.microsoft.com/office/drawing/2014/main" id="{073D6DC2-5B2C-40FB-8EE9-B9D23CB4C297}"/>
              </a:ext>
            </a:extLst>
          </p:cNvPr>
          <p:cNvSpPr>
            <a:spLocks noGrp="1"/>
          </p:cNvSpPr>
          <p:nvPr>
            <p:ph sz="quarter" idx="13"/>
          </p:nvPr>
        </p:nvSpPr>
        <p:spPr>
          <a:xfrm>
            <a:off x="468000" y="954405"/>
            <a:ext cx="5160327" cy="3759200"/>
          </a:xfrm>
        </p:spPr>
        <p:txBody>
          <a:bodyPr/>
          <a:lstStyle/>
          <a:p>
            <a:pPr marL="0" indent="0">
              <a:buNone/>
            </a:pPr>
            <a:r>
              <a:rPr lang="de-DE" sz="2800" b="1" dirty="0" err="1"/>
              <a:t>LoQ</a:t>
            </a:r>
            <a:endParaRPr lang="de-DE" sz="2800" b="1" dirty="0"/>
          </a:p>
          <a:p>
            <a:r>
              <a:rPr lang="de-DE" sz="1800" dirty="0" err="1"/>
              <a:t>LoQ</a:t>
            </a:r>
            <a:r>
              <a:rPr lang="de-DE" sz="1800" dirty="0"/>
              <a:t> = </a:t>
            </a:r>
            <a:r>
              <a:rPr lang="en-GB" sz="1800" dirty="0"/>
              <a:t>the smallest concentration of a substance that can be reliably measured by an analytical procedure </a:t>
            </a:r>
            <a:r>
              <a:rPr lang="en-GB" sz="1400" dirty="0"/>
              <a:t>(Water Framework Directive: QA/QC Directive*) </a:t>
            </a:r>
          </a:p>
          <a:p>
            <a:r>
              <a:rPr lang="en-GB" sz="1800" dirty="0"/>
              <a:t>Countries need to report </a:t>
            </a:r>
            <a:r>
              <a:rPr lang="en-GB" sz="1800" dirty="0" err="1"/>
              <a:t>LoQ</a:t>
            </a:r>
            <a:r>
              <a:rPr lang="en-GB" sz="1800" dirty="0"/>
              <a:t> for each pesticide**</a:t>
            </a:r>
          </a:p>
          <a:p>
            <a:r>
              <a:rPr lang="en-GB" sz="1800" dirty="0" err="1"/>
              <a:t>LoQ</a:t>
            </a:r>
            <a:r>
              <a:rPr lang="en-GB" sz="1800" dirty="0"/>
              <a:t> for similar pesticide substances can vary between countries caused by different analytical methods used</a:t>
            </a:r>
          </a:p>
          <a:p>
            <a:r>
              <a:rPr lang="en-GB" sz="1800" dirty="0"/>
              <a:t>A number of reported values were flagged as “below </a:t>
            </a:r>
            <a:r>
              <a:rPr lang="en-GB" sz="1800" dirty="0" err="1"/>
              <a:t>LoQ</a:t>
            </a:r>
            <a:r>
              <a:rPr lang="en-GB" sz="1800" dirty="0"/>
              <a:t>”; so we don’t know the exact measured value </a:t>
            </a:r>
          </a:p>
          <a:p>
            <a:r>
              <a:rPr lang="en-US" sz="1800" dirty="0"/>
              <a:t>Values reported with no </a:t>
            </a:r>
            <a:r>
              <a:rPr lang="en-US" sz="1800" dirty="0" err="1"/>
              <a:t>LoQ</a:t>
            </a:r>
            <a:r>
              <a:rPr lang="en-US" sz="1800" dirty="0"/>
              <a:t> value were excluded from detailed analysis</a:t>
            </a:r>
            <a:r>
              <a:rPr lang="en-GB" sz="1800" dirty="0"/>
              <a:t>  </a:t>
            </a:r>
          </a:p>
          <a:p>
            <a:endParaRPr lang="de-DE" sz="2000" dirty="0"/>
          </a:p>
        </p:txBody>
      </p:sp>
      <p:sp>
        <p:nvSpPr>
          <p:cNvPr id="13" name="Inhaltsplatzhalter 8">
            <a:extLst>
              <a:ext uri="{FF2B5EF4-FFF2-40B4-BE49-F238E27FC236}">
                <a16:creationId xmlns:a16="http://schemas.microsoft.com/office/drawing/2014/main" id="{22C16CDC-DAB5-42A7-AA8F-9D9355049F60}"/>
              </a:ext>
            </a:extLst>
          </p:cNvPr>
          <p:cNvSpPr txBox="1">
            <a:spLocks/>
          </p:cNvSpPr>
          <p:nvPr/>
        </p:nvSpPr>
        <p:spPr>
          <a:xfrm>
            <a:off x="6380794" y="954405"/>
            <a:ext cx="5160327" cy="4828800"/>
          </a:xfrm>
          <a:prstGeom prst="rect">
            <a:avLst/>
          </a:prstGeom>
        </p:spPr>
        <p:txBody>
          <a:bodyPr/>
          <a:lstStyle>
            <a:lvl1pPr marL="422051" indent="-422051" algn="l" defTabSz="1125472" rtl="0" eaLnBrk="1" latinLnBrk="0" hangingPunct="1">
              <a:spcBef>
                <a:spcPct val="20000"/>
              </a:spcBef>
              <a:buFont typeface="Arial" pitchFamily="34" charset="0"/>
              <a:buChar char="•"/>
              <a:defRPr sz="4000" kern="1200">
                <a:solidFill>
                  <a:srgbClr val="008173"/>
                </a:solidFill>
                <a:latin typeface="Calibri" panose="020F0502020204030204" pitchFamily="34" charset="0"/>
                <a:ea typeface="+mn-ea"/>
                <a:cs typeface="Calibri" panose="020F0502020204030204" pitchFamily="34" charset="0"/>
              </a:defRPr>
            </a:lvl1pPr>
            <a:lvl2pPr marL="914446" indent="-351710" algn="l" defTabSz="1125472" rtl="0" eaLnBrk="1" latinLnBrk="0" hangingPunct="1">
              <a:spcBef>
                <a:spcPct val="20000"/>
              </a:spcBef>
              <a:buFont typeface="Arial" pitchFamily="34" charset="0"/>
              <a:buChar char="–"/>
              <a:defRPr sz="3600" kern="1200">
                <a:solidFill>
                  <a:srgbClr val="008173"/>
                </a:solidFill>
                <a:latin typeface="Calibri" panose="020F0502020204030204" pitchFamily="34" charset="0"/>
                <a:ea typeface="+mn-ea"/>
                <a:cs typeface="Calibri" panose="020F0502020204030204" pitchFamily="34" charset="0"/>
              </a:defRPr>
            </a:lvl2pPr>
            <a:lvl3pPr marL="1406839" indent="-281368" algn="l" defTabSz="1125472" rtl="0" eaLnBrk="1" latinLnBrk="0" hangingPunct="1">
              <a:spcBef>
                <a:spcPct val="20000"/>
              </a:spcBef>
              <a:buFont typeface="Arial" pitchFamily="34" charset="0"/>
              <a:buChar char="•"/>
              <a:defRPr sz="3200" kern="1200">
                <a:solidFill>
                  <a:srgbClr val="008173"/>
                </a:solidFill>
                <a:latin typeface="Calibri" panose="020F0502020204030204" pitchFamily="34" charset="0"/>
                <a:ea typeface="+mn-ea"/>
                <a:cs typeface="Calibri" panose="020F0502020204030204" pitchFamily="34" charset="0"/>
              </a:defRPr>
            </a:lvl3pPr>
            <a:lvl4pPr marL="1969575" indent="-281368" algn="l" defTabSz="1125472" rtl="0" eaLnBrk="1" latinLnBrk="0" hangingPunct="1">
              <a:spcBef>
                <a:spcPct val="20000"/>
              </a:spcBef>
              <a:buFont typeface="Arial" pitchFamily="34" charset="0"/>
              <a:buChar char="–"/>
              <a:defRPr sz="2800" kern="1200">
                <a:solidFill>
                  <a:srgbClr val="008173"/>
                </a:solidFill>
                <a:latin typeface="Calibri" panose="020F0502020204030204" pitchFamily="34" charset="0"/>
                <a:ea typeface="+mn-ea"/>
                <a:cs typeface="Calibri" panose="020F0502020204030204" pitchFamily="34" charset="0"/>
              </a:defRPr>
            </a:lvl4pPr>
            <a:lvl5pPr marL="2532312" indent="-281368" algn="l" defTabSz="1125472" rtl="0" eaLnBrk="1" latinLnBrk="0" hangingPunct="1">
              <a:spcBef>
                <a:spcPct val="20000"/>
              </a:spcBef>
              <a:buFont typeface="Arial" pitchFamily="34" charset="0"/>
              <a:buChar char="»"/>
              <a:defRPr sz="2800" kern="1200">
                <a:solidFill>
                  <a:srgbClr val="008173"/>
                </a:solidFill>
                <a:latin typeface="Calibri" panose="020F0502020204030204" pitchFamily="34" charset="0"/>
                <a:ea typeface="+mn-ea"/>
                <a:cs typeface="Calibri" panose="020F0502020204030204" pitchFamily="34" charset="0"/>
              </a:defRPr>
            </a:lvl5pPr>
            <a:lvl6pPr marL="3095047"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6pPr>
            <a:lvl7pPr marL="3657783"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7pPr>
            <a:lvl8pPr marL="4220519"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8pPr>
            <a:lvl9pPr marL="4783254"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9pPr>
          </a:lstStyle>
          <a:p>
            <a:pPr marL="0" indent="0">
              <a:buNone/>
            </a:pPr>
            <a:r>
              <a:rPr lang="de-DE" sz="2800" b="1" dirty="0" err="1"/>
              <a:t>Effect</a:t>
            </a:r>
            <a:r>
              <a:rPr lang="de-DE" sz="2800" b="1" dirty="0"/>
              <a:t> </a:t>
            </a:r>
            <a:r>
              <a:rPr lang="de-DE" sz="2800" b="1" dirty="0" err="1"/>
              <a:t>Thresholds</a:t>
            </a:r>
            <a:r>
              <a:rPr lang="de-DE" sz="2800" b="1" dirty="0"/>
              <a:t> </a:t>
            </a:r>
          </a:p>
          <a:p>
            <a:r>
              <a:rPr lang="en-GB" sz="2000" dirty="0"/>
              <a:t>EU-wide regulated for:</a:t>
            </a:r>
          </a:p>
          <a:p>
            <a:pPr lvl="1"/>
            <a:r>
              <a:rPr lang="en-GB" sz="1600" dirty="0"/>
              <a:t>Priority substances (WFD) - EQS</a:t>
            </a:r>
          </a:p>
          <a:p>
            <a:pPr lvl="1"/>
            <a:r>
              <a:rPr lang="en-GB" sz="1600" dirty="0"/>
              <a:t>Watch-list (WFD) – maximum acceptable detection limit</a:t>
            </a:r>
          </a:p>
          <a:p>
            <a:r>
              <a:rPr lang="de-DE" sz="2000" dirty="0" err="1"/>
              <a:t>Regulated</a:t>
            </a:r>
            <a:r>
              <a:rPr lang="de-DE" sz="2000" dirty="0"/>
              <a:t> in Member States </a:t>
            </a:r>
            <a:r>
              <a:rPr lang="de-DE" sz="2000" dirty="0" err="1"/>
              <a:t>for</a:t>
            </a:r>
            <a:r>
              <a:rPr lang="de-DE" sz="2000" dirty="0"/>
              <a:t>:</a:t>
            </a:r>
          </a:p>
          <a:p>
            <a:pPr lvl="1"/>
            <a:r>
              <a:rPr lang="de-DE" sz="1600" dirty="0"/>
              <a:t>River </a:t>
            </a:r>
            <a:r>
              <a:rPr lang="de-DE" sz="1600" dirty="0" err="1"/>
              <a:t>basin</a:t>
            </a:r>
            <a:r>
              <a:rPr lang="de-DE" sz="1600" dirty="0"/>
              <a:t> </a:t>
            </a:r>
            <a:r>
              <a:rPr lang="de-DE" sz="1600" dirty="0" err="1"/>
              <a:t>specific</a:t>
            </a:r>
            <a:r>
              <a:rPr lang="de-DE" sz="1600" dirty="0"/>
              <a:t> </a:t>
            </a:r>
            <a:r>
              <a:rPr lang="de-DE" sz="1600" dirty="0" err="1"/>
              <a:t>pollutants</a:t>
            </a:r>
            <a:r>
              <a:rPr lang="de-DE" sz="1600" dirty="0"/>
              <a:t> (WFD) - EQS</a:t>
            </a:r>
          </a:p>
          <a:p>
            <a:pPr lvl="1"/>
            <a:r>
              <a:rPr lang="de-DE" sz="1600" dirty="0"/>
              <a:t>EQS </a:t>
            </a:r>
            <a:r>
              <a:rPr lang="de-DE" sz="1600" dirty="0" err="1"/>
              <a:t>vary</a:t>
            </a:r>
            <a:r>
              <a:rPr lang="de-DE" sz="1600" dirty="0"/>
              <a:t> </a:t>
            </a:r>
            <a:r>
              <a:rPr lang="de-DE" sz="1600" dirty="0" err="1"/>
              <a:t>between</a:t>
            </a:r>
            <a:r>
              <a:rPr lang="de-DE" sz="1600" dirty="0"/>
              <a:t> countries</a:t>
            </a:r>
          </a:p>
          <a:p>
            <a:pPr lvl="1"/>
            <a:r>
              <a:rPr lang="de-DE" sz="1600" dirty="0" err="1"/>
              <a:t>Lowest</a:t>
            </a:r>
            <a:r>
              <a:rPr lang="de-DE" sz="1600" dirty="0"/>
              <a:t> </a:t>
            </a:r>
            <a:r>
              <a:rPr lang="de-DE" sz="1600" dirty="0" err="1"/>
              <a:t>reported</a:t>
            </a:r>
            <a:r>
              <a:rPr lang="de-DE" sz="1600" dirty="0"/>
              <a:t> </a:t>
            </a:r>
            <a:r>
              <a:rPr lang="de-DE" sz="1600" dirty="0" err="1"/>
              <a:t>ecotoxicological</a:t>
            </a:r>
            <a:r>
              <a:rPr lang="de-DE" sz="1600" dirty="0"/>
              <a:t> </a:t>
            </a:r>
            <a:r>
              <a:rPr lang="de-DE" sz="1600" dirty="0" err="1"/>
              <a:t>based</a:t>
            </a:r>
            <a:r>
              <a:rPr lang="de-DE" sz="1600" dirty="0"/>
              <a:t> EQS </a:t>
            </a:r>
            <a:r>
              <a:rPr lang="de-DE" sz="1600" dirty="0" err="1"/>
              <a:t>were</a:t>
            </a:r>
            <a:r>
              <a:rPr lang="de-DE" sz="1600" dirty="0"/>
              <a:t> </a:t>
            </a:r>
            <a:r>
              <a:rPr lang="de-DE" sz="1600" dirty="0" err="1"/>
              <a:t>used</a:t>
            </a:r>
            <a:r>
              <a:rPr lang="de-DE" sz="1600" dirty="0"/>
              <a:t> (</a:t>
            </a:r>
            <a:r>
              <a:rPr lang="de-DE" sz="1600" dirty="0" err="1"/>
              <a:t>precautionary</a:t>
            </a:r>
            <a:r>
              <a:rPr lang="de-DE" sz="1600" dirty="0"/>
              <a:t> </a:t>
            </a:r>
            <a:r>
              <a:rPr lang="de-DE" sz="1600" dirty="0" err="1"/>
              <a:t>principle</a:t>
            </a:r>
            <a:r>
              <a:rPr lang="de-DE" sz="1600" dirty="0"/>
              <a:t>)</a:t>
            </a:r>
          </a:p>
          <a:p>
            <a:r>
              <a:rPr lang="de-DE" sz="2000" dirty="0" err="1"/>
              <a:t>Effect</a:t>
            </a:r>
            <a:r>
              <a:rPr lang="de-DE" sz="2000" dirty="0"/>
              <a:t> </a:t>
            </a:r>
            <a:r>
              <a:rPr lang="de-DE" sz="2000" dirty="0" err="1"/>
              <a:t>Thresholds</a:t>
            </a:r>
            <a:r>
              <a:rPr lang="de-DE" sz="2000" dirty="0"/>
              <a:t> </a:t>
            </a:r>
            <a:r>
              <a:rPr lang="de-DE" sz="2000" dirty="0" err="1"/>
              <a:t>were</a:t>
            </a:r>
            <a:r>
              <a:rPr lang="de-DE" sz="2000" dirty="0"/>
              <a:t> </a:t>
            </a:r>
            <a:r>
              <a:rPr lang="de-DE" sz="2000" dirty="0" err="1"/>
              <a:t>identified</a:t>
            </a:r>
            <a:r>
              <a:rPr lang="de-DE" sz="2000" dirty="0"/>
              <a:t> </a:t>
            </a:r>
            <a:r>
              <a:rPr lang="de-DE" sz="2000" dirty="0" err="1"/>
              <a:t>for</a:t>
            </a:r>
            <a:r>
              <a:rPr lang="de-DE" sz="2000" dirty="0"/>
              <a:t> 116 out </a:t>
            </a:r>
            <a:r>
              <a:rPr lang="de-DE" sz="2000" dirty="0" err="1"/>
              <a:t>of</a:t>
            </a:r>
            <a:r>
              <a:rPr lang="de-DE" sz="2000" dirty="0"/>
              <a:t> 237 </a:t>
            </a:r>
            <a:r>
              <a:rPr lang="de-DE" sz="2000" dirty="0" err="1"/>
              <a:t>pesticides</a:t>
            </a:r>
            <a:r>
              <a:rPr lang="de-DE" sz="2000" dirty="0"/>
              <a:t> (49%) </a:t>
            </a:r>
          </a:p>
          <a:p>
            <a:pPr marL="0" lvl="1" indent="0">
              <a:buNone/>
            </a:pPr>
            <a:r>
              <a:rPr lang="de-DE" sz="2800" b="1" dirty="0"/>
              <a:t>Quality Standard</a:t>
            </a:r>
          </a:p>
          <a:p>
            <a:r>
              <a:rPr lang="en-US" sz="2000" dirty="0"/>
              <a:t>One quality standard applies to all pesticides</a:t>
            </a:r>
            <a:r>
              <a:rPr lang="en-GB" sz="2000" dirty="0"/>
              <a:t> (0.1µg/L) – Groundwater Directive quality standard</a:t>
            </a:r>
          </a:p>
          <a:p>
            <a:pPr marL="0" lvl="1" indent="0">
              <a:buNone/>
            </a:pPr>
            <a:endParaRPr lang="de-DE" sz="2800" b="1" dirty="0"/>
          </a:p>
        </p:txBody>
      </p:sp>
      <p:cxnSp>
        <p:nvCxnSpPr>
          <p:cNvPr id="17" name="Gerader Verbinder 16">
            <a:extLst>
              <a:ext uri="{FF2B5EF4-FFF2-40B4-BE49-F238E27FC236}">
                <a16:creationId xmlns:a16="http://schemas.microsoft.com/office/drawing/2014/main" id="{0D5453BB-A997-4BB8-A284-0DD54A628D14}"/>
              </a:ext>
            </a:extLst>
          </p:cNvPr>
          <p:cNvCxnSpPr/>
          <p:nvPr/>
        </p:nvCxnSpPr>
        <p:spPr>
          <a:xfrm>
            <a:off x="6004560" y="1340485"/>
            <a:ext cx="0" cy="464375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53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64C00032-FC7F-4C62-A393-E3030E838873}"/>
              </a:ext>
            </a:extLst>
          </p:cNvPr>
          <p:cNvSpPr>
            <a:spLocks noGrp="1"/>
          </p:cNvSpPr>
          <p:nvPr>
            <p:ph type="body" sz="quarter" idx="12"/>
          </p:nvPr>
        </p:nvSpPr>
        <p:spPr/>
        <p:txBody>
          <a:bodyPr/>
          <a:lstStyle/>
          <a:p>
            <a:r>
              <a:rPr lang="en-GB" dirty="0"/>
              <a:t>Result (a): Surface waters</a:t>
            </a:r>
          </a:p>
        </p:txBody>
      </p:sp>
      <p:sp>
        <p:nvSpPr>
          <p:cNvPr id="4" name="Textplatzhalter 3">
            <a:extLst>
              <a:ext uri="{FF2B5EF4-FFF2-40B4-BE49-F238E27FC236}">
                <a16:creationId xmlns:a16="http://schemas.microsoft.com/office/drawing/2014/main" id="{14B82680-3334-485F-8AFF-9E90D3A264B3}"/>
              </a:ext>
            </a:extLst>
          </p:cNvPr>
          <p:cNvSpPr>
            <a:spLocks noGrp="1"/>
          </p:cNvSpPr>
          <p:nvPr>
            <p:ph type="body" sz="quarter" idx="14"/>
          </p:nvPr>
        </p:nvSpPr>
        <p:spPr/>
        <p:txBody>
          <a:bodyPr/>
          <a:lstStyle/>
          <a:p>
            <a:endParaRPr lang="de-DE"/>
          </a:p>
        </p:txBody>
      </p:sp>
      <p:sp>
        <p:nvSpPr>
          <p:cNvPr id="11" name="Rechteck 10">
            <a:extLst>
              <a:ext uri="{FF2B5EF4-FFF2-40B4-BE49-F238E27FC236}">
                <a16:creationId xmlns:a16="http://schemas.microsoft.com/office/drawing/2014/main" id="{09E2AD72-4DB0-4E67-A8EB-7C21E2725C6C}"/>
              </a:ext>
            </a:extLst>
          </p:cNvPr>
          <p:cNvSpPr/>
          <p:nvPr/>
        </p:nvSpPr>
        <p:spPr>
          <a:xfrm>
            <a:off x="468000" y="959271"/>
            <a:ext cx="10988578" cy="646331"/>
          </a:xfrm>
          <a:prstGeom prst="rect">
            <a:avLst/>
          </a:prstGeom>
        </p:spPr>
        <p:txBody>
          <a:bodyPr wrap="square">
            <a:spAutoFit/>
          </a:bodyPr>
          <a:lstStyle/>
          <a:p>
            <a:r>
              <a:rPr lang="en-GB" b="1" dirty="0">
                <a:latin typeface="Calibri" panose="020F0502020204030204" pitchFamily="34" charset="0"/>
                <a:cs typeface="Calibri" panose="020F0502020204030204" pitchFamily="34" charset="0"/>
              </a:rPr>
              <a:t>Percentage of reported monitoring sites with pesticides exceeding thresholds in surface  waters in Europe based on a country weighting factor</a:t>
            </a:r>
            <a:endParaRPr lang="de-DE" sz="2000" b="1" dirty="0">
              <a:latin typeface="Calibri" panose="020F0502020204030204" pitchFamily="34" charset="0"/>
              <a:cs typeface="Calibri" panose="020F0502020204030204" pitchFamily="34" charset="0"/>
            </a:endParaRPr>
          </a:p>
        </p:txBody>
      </p:sp>
      <p:sp>
        <p:nvSpPr>
          <p:cNvPr id="12" name="Rechteck 11">
            <a:extLst>
              <a:ext uri="{FF2B5EF4-FFF2-40B4-BE49-F238E27FC236}">
                <a16:creationId xmlns:a16="http://schemas.microsoft.com/office/drawing/2014/main" id="{A2321174-9E69-4FC8-9AEA-F3D264E56DDC}"/>
              </a:ext>
            </a:extLst>
          </p:cNvPr>
          <p:cNvSpPr/>
          <p:nvPr/>
        </p:nvSpPr>
        <p:spPr>
          <a:xfrm>
            <a:off x="6728667" y="1865825"/>
            <a:ext cx="4995333" cy="1569660"/>
          </a:xfrm>
          <a:prstGeom prst="rect">
            <a:avLst/>
          </a:prstGeom>
          <a:ln>
            <a:noFill/>
          </a:ln>
        </p:spPr>
        <p:txBody>
          <a:bodyPr wrap="square">
            <a:spAutoFit/>
          </a:bodyPr>
          <a:lstStyle/>
          <a:p>
            <a:pPr marL="285750" lvl="0" indent="-285750">
              <a:spcAft>
                <a:spcPts val="600"/>
              </a:spcAft>
              <a:buFont typeface="Wingdings" panose="05000000000000000000" pitchFamily="2" charset="2"/>
              <a:buChar char="Ø"/>
            </a:pPr>
            <a:r>
              <a:rPr lang="en-GB" sz="2400" dirty="0">
                <a:solidFill>
                  <a:srgbClr val="000000"/>
                </a:solidFill>
                <a:latin typeface="Calibri" panose="020F0502020204030204" pitchFamily="34" charset="0"/>
                <a:ea typeface="ヒラギノ角ゴ Pro W3"/>
                <a:cs typeface="Calibri" panose="020F0502020204030204" pitchFamily="34" charset="0"/>
              </a:rPr>
              <a:t>In 13 - 30% of all surface water monitoring sites, one or more pesticides were detected above effect threshold each year. </a:t>
            </a:r>
            <a:endParaRPr lang="de-DE" sz="2400" dirty="0">
              <a:latin typeface="Calibri" panose="020F0502020204030204" pitchFamily="34" charset="0"/>
              <a:cs typeface="Calibri" panose="020F0502020204030204" pitchFamily="34" charset="0"/>
            </a:endParaRPr>
          </a:p>
        </p:txBody>
      </p:sp>
      <p:graphicFrame>
        <p:nvGraphicFramePr>
          <p:cNvPr id="9" name="Diagramm 8">
            <a:extLst>
              <a:ext uri="{FF2B5EF4-FFF2-40B4-BE49-F238E27FC236}">
                <a16:creationId xmlns:a16="http://schemas.microsoft.com/office/drawing/2014/main" id="{66B6B4CD-0759-4F65-9F81-FEAE2DFC5217}"/>
              </a:ext>
            </a:extLst>
          </p:cNvPr>
          <p:cNvGraphicFramePr>
            <a:graphicFrameLocks noGrp="1"/>
          </p:cNvGraphicFramePr>
          <p:nvPr>
            <p:extLst>
              <p:ext uri="{D42A27DB-BD31-4B8C-83A1-F6EECF244321}">
                <p14:modId xmlns:p14="http://schemas.microsoft.com/office/powerpoint/2010/main" val="1924384117"/>
              </p:ext>
            </p:extLst>
          </p:nvPr>
        </p:nvGraphicFramePr>
        <p:xfrm>
          <a:off x="232874" y="1852761"/>
          <a:ext cx="6381285" cy="40459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3525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64C00032-FC7F-4C62-A393-E3030E838873}"/>
              </a:ext>
            </a:extLst>
          </p:cNvPr>
          <p:cNvSpPr>
            <a:spLocks noGrp="1"/>
          </p:cNvSpPr>
          <p:nvPr>
            <p:ph type="body" sz="quarter" idx="12"/>
          </p:nvPr>
        </p:nvSpPr>
        <p:spPr/>
        <p:txBody>
          <a:bodyPr/>
          <a:lstStyle/>
          <a:p>
            <a:r>
              <a:rPr lang="en-GB" dirty="0"/>
              <a:t>Result (b): Groundwater</a:t>
            </a:r>
          </a:p>
        </p:txBody>
      </p:sp>
      <p:sp>
        <p:nvSpPr>
          <p:cNvPr id="4" name="Textplatzhalter 3">
            <a:extLst>
              <a:ext uri="{FF2B5EF4-FFF2-40B4-BE49-F238E27FC236}">
                <a16:creationId xmlns:a16="http://schemas.microsoft.com/office/drawing/2014/main" id="{14B82680-3334-485F-8AFF-9E90D3A264B3}"/>
              </a:ext>
            </a:extLst>
          </p:cNvPr>
          <p:cNvSpPr>
            <a:spLocks noGrp="1"/>
          </p:cNvSpPr>
          <p:nvPr>
            <p:ph type="body" sz="quarter" idx="14"/>
          </p:nvPr>
        </p:nvSpPr>
        <p:spPr/>
        <p:txBody>
          <a:bodyPr/>
          <a:lstStyle/>
          <a:p>
            <a:endParaRPr lang="de-DE"/>
          </a:p>
        </p:txBody>
      </p:sp>
      <p:sp>
        <p:nvSpPr>
          <p:cNvPr id="11" name="Rechteck 10">
            <a:extLst>
              <a:ext uri="{FF2B5EF4-FFF2-40B4-BE49-F238E27FC236}">
                <a16:creationId xmlns:a16="http://schemas.microsoft.com/office/drawing/2014/main" id="{09E2AD72-4DB0-4E67-A8EB-7C21E2725C6C}"/>
              </a:ext>
            </a:extLst>
          </p:cNvPr>
          <p:cNvSpPr/>
          <p:nvPr/>
        </p:nvSpPr>
        <p:spPr>
          <a:xfrm>
            <a:off x="468000" y="959271"/>
            <a:ext cx="10988578" cy="646331"/>
          </a:xfrm>
          <a:prstGeom prst="rect">
            <a:avLst/>
          </a:prstGeom>
        </p:spPr>
        <p:txBody>
          <a:bodyPr wrap="square">
            <a:spAutoFit/>
          </a:bodyPr>
          <a:lstStyle/>
          <a:p>
            <a:r>
              <a:rPr lang="en-GB" b="1" dirty="0">
                <a:latin typeface="Calibri" panose="020F0502020204030204" pitchFamily="34" charset="0"/>
                <a:cs typeface="Calibri" panose="020F0502020204030204" pitchFamily="34" charset="0"/>
              </a:rPr>
              <a:t>Percentage of reported monitoring sites with pesticides exceeding thresholds in groundwater in Europe based on a country weighting factor</a:t>
            </a:r>
            <a:endParaRPr lang="de-DE" sz="2000" b="1" dirty="0">
              <a:latin typeface="Calibri" panose="020F0502020204030204" pitchFamily="34" charset="0"/>
              <a:cs typeface="Calibri" panose="020F0502020204030204" pitchFamily="34" charset="0"/>
            </a:endParaRPr>
          </a:p>
        </p:txBody>
      </p:sp>
      <p:sp>
        <p:nvSpPr>
          <p:cNvPr id="12" name="Rechteck 11">
            <a:extLst>
              <a:ext uri="{FF2B5EF4-FFF2-40B4-BE49-F238E27FC236}">
                <a16:creationId xmlns:a16="http://schemas.microsoft.com/office/drawing/2014/main" id="{A2321174-9E69-4FC8-9AEA-F3D264E56DDC}"/>
              </a:ext>
            </a:extLst>
          </p:cNvPr>
          <p:cNvSpPr/>
          <p:nvPr/>
        </p:nvSpPr>
        <p:spPr>
          <a:xfrm>
            <a:off x="6728667" y="1865825"/>
            <a:ext cx="4995333" cy="1569660"/>
          </a:xfrm>
          <a:prstGeom prst="rect">
            <a:avLst/>
          </a:prstGeom>
          <a:ln>
            <a:noFill/>
          </a:ln>
        </p:spPr>
        <p:txBody>
          <a:bodyPr wrap="square">
            <a:spAutoFit/>
          </a:bodyPr>
          <a:lstStyle/>
          <a:p>
            <a:pPr marL="285750" lvl="0" indent="-285750">
              <a:spcAft>
                <a:spcPts val="600"/>
              </a:spcAft>
              <a:buFont typeface="Wingdings" panose="05000000000000000000" pitchFamily="2" charset="2"/>
              <a:buChar char="Ø"/>
            </a:pPr>
            <a:r>
              <a:rPr lang="en-GB" sz="2400" dirty="0">
                <a:latin typeface="Calibri" panose="020F0502020204030204" pitchFamily="34" charset="0"/>
                <a:cs typeface="Calibri" panose="020F0502020204030204" pitchFamily="34" charset="0"/>
              </a:rPr>
              <a:t>Exceedances of one or more pesticides detected in 3 - 7% groundwater monitoring sites each year.</a:t>
            </a:r>
            <a:endParaRPr lang="de-DE" sz="2400" dirty="0">
              <a:solidFill>
                <a:srgbClr val="202661"/>
              </a:solidFill>
              <a:effectLst/>
              <a:latin typeface="Calibri" panose="020F0502020204030204" pitchFamily="34" charset="0"/>
              <a:ea typeface="ヒラギノ角ゴ Pro W3"/>
              <a:cs typeface="Calibri" panose="020F0502020204030204" pitchFamily="34" charset="0"/>
            </a:endParaRPr>
          </a:p>
        </p:txBody>
      </p:sp>
      <p:graphicFrame>
        <p:nvGraphicFramePr>
          <p:cNvPr id="8" name="Diagramm 7">
            <a:extLst>
              <a:ext uri="{FF2B5EF4-FFF2-40B4-BE49-F238E27FC236}">
                <a16:creationId xmlns:a16="http://schemas.microsoft.com/office/drawing/2014/main" id="{0ABB59FA-46F9-4306-B49E-A4F5850315E6}"/>
              </a:ext>
            </a:extLst>
          </p:cNvPr>
          <p:cNvGraphicFramePr>
            <a:graphicFrameLocks noGrp="1"/>
          </p:cNvGraphicFramePr>
          <p:nvPr>
            <p:extLst>
              <p:ext uri="{D42A27DB-BD31-4B8C-83A1-F6EECF244321}">
                <p14:modId xmlns:p14="http://schemas.microsoft.com/office/powerpoint/2010/main" val="3090457451"/>
              </p:ext>
            </p:extLst>
          </p:nvPr>
        </p:nvGraphicFramePr>
        <p:xfrm>
          <a:off x="180629" y="1706900"/>
          <a:ext cx="6604806" cy="41311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8361745"/>
      </p:ext>
    </p:extLst>
  </p:cSld>
  <p:clrMapOvr>
    <a:masterClrMapping/>
  </p:clrMapOvr>
</p:sld>
</file>

<file path=ppt/theme/theme1.xml><?xml version="1.0" encoding="utf-8"?>
<a:theme xmlns:a="http://schemas.openxmlformats.org/drawingml/2006/main" name="Cover">
  <a:themeElements>
    <a:clrScheme name="Personnalisée 1">
      <a:dk1>
        <a:srgbClr val="113A6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6" id="{7097CE30-2B87-416D-81F8-909722110CD4}" vid="{89E79B58-ABE2-4166-89C3-C75C983A48C1}"/>
    </a:ext>
  </a:extLst>
</a:theme>
</file>

<file path=ppt/theme/theme2.xml><?xml version="1.0" encoding="utf-8"?>
<a:theme xmlns:a="http://schemas.openxmlformats.org/drawingml/2006/main" name="19_Sections">
  <a:themeElements>
    <a:clrScheme name="Personnalisée 3">
      <a:dk1>
        <a:srgbClr val="113A6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6" id="{7097CE30-2B87-416D-81F8-909722110CD4}" vid="{5975FBB0-496A-43E2-A5DA-5DB4EBFC696E}"/>
    </a:ext>
  </a:extLst>
</a:theme>
</file>

<file path=ppt/theme/theme3.xml><?xml version="1.0" encoding="utf-8"?>
<a:theme xmlns:a="http://schemas.openxmlformats.org/drawingml/2006/main" name="16_Sec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6" id="{7097CE30-2B87-416D-81F8-909722110CD4}" vid="{24C33E74-93FE-4D40-9AC0-464A583A4EB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BBDF9629-DC7C-4F17-AF95-390B356B1263}">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Template 2_16x9_white background</Template>
  <TotalTime>0</TotalTime>
  <Words>2048</Words>
  <Application>Microsoft Office PowerPoint</Application>
  <PresentationFormat>Widescreen</PresentationFormat>
  <Paragraphs>511</Paragraphs>
  <Slides>20</Slides>
  <Notes>13</Notes>
  <HiddenSlides>1</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20</vt:i4>
      </vt:variant>
    </vt:vector>
  </HeadingPairs>
  <TitlesOfParts>
    <vt:vector size="29" baseType="lpstr">
      <vt:lpstr>Arial</vt:lpstr>
      <vt:lpstr>Calibri</vt:lpstr>
      <vt:lpstr>Open Sans</vt:lpstr>
      <vt:lpstr>Symbol</vt:lpstr>
      <vt:lpstr>Times New Roman</vt:lpstr>
      <vt:lpstr>Wingdings</vt:lpstr>
      <vt:lpstr>Cover</vt:lpstr>
      <vt:lpstr>19_Sections</vt:lpstr>
      <vt:lpstr>16_Sections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European Environment Agency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Ove Caspersen</dc:creator>
  <cp:keywords/>
  <dc:description/>
  <cp:lastModifiedBy>Caroline Whalley</cp:lastModifiedBy>
  <cp:revision>285</cp:revision>
  <cp:lastPrinted>2015-02-09T14:13:52Z</cp:lastPrinted>
  <dcterms:created xsi:type="dcterms:W3CDTF">2016-03-17T09:23:53Z</dcterms:created>
  <dcterms:modified xsi:type="dcterms:W3CDTF">2021-10-15T12:40:38Z</dcterms:modified>
  <cp:category/>
</cp:coreProperties>
</file>